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02" r:id="rId2"/>
    <p:sldId id="303" r:id="rId3"/>
    <p:sldId id="304" r:id="rId4"/>
    <p:sldId id="305" r:id="rId5"/>
    <p:sldId id="306" r:id="rId6"/>
    <p:sldId id="307" r:id="rId7"/>
    <p:sldId id="308" r:id="rId8"/>
    <p:sldId id="309" r:id="rId9"/>
    <p:sldId id="310" r:id="rId10"/>
    <p:sldId id="311" r:id="rId11"/>
    <p:sldId id="277" r:id="rId12"/>
    <p:sldId id="262" r:id="rId13"/>
    <p:sldId id="265" r:id="rId14"/>
    <p:sldId id="264" r:id="rId15"/>
    <p:sldId id="263" r:id="rId16"/>
    <p:sldId id="270" r:id="rId17"/>
    <p:sldId id="266" r:id="rId18"/>
    <p:sldId id="267" r:id="rId19"/>
    <p:sldId id="271" r:id="rId20"/>
    <p:sldId id="272" r:id="rId21"/>
    <p:sldId id="273" r:id="rId22"/>
    <p:sldId id="268" r:id="rId23"/>
    <p:sldId id="269"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52" r:id="rId40"/>
    <p:sldId id="353" r:id="rId41"/>
    <p:sldId id="354" r:id="rId42"/>
    <p:sldId id="355" r:id="rId43"/>
    <p:sldId id="356" r:id="rId44"/>
    <p:sldId id="357" r:id="rId45"/>
    <p:sldId id="358" r:id="rId46"/>
    <p:sldId id="371" r:id="rId47"/>
    <p:sldId id="359" r:id="rId48"/>
    <p:sldId id="360" r:id="rId49"/>
    <p:sldId id="361" r:id="rId50"/>
    <p:sldId id="365" r:id="rId51"/>
    <p:sldId id="368" r:id="rId52"/>
    <p:sldId id="36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786DF-2362-4E28-AFAA-4ED601694305}" type="datetimeFigureOut">
              <a:rPr lang="en-US" smtClean="0"/>
              <a:t>10/23/2011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904BC-28A9-4519-96CB-870A65F253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17E06F-ED41-4379-98C7-4122E65C3848}" type="slidenum">
              <a:rPr lang="en-US"/>
              <a:pPr/>
              <a:t>38</a:t>
            </a:fld>
            <a:endParaRPr lang="en-US"/>
          </a:p>
        </p:txBody>
      </p:sp>
      <p:sp>
        <p:nvSpPr>
          <p:cNvPr id="19457"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DBC77F9-FE61-4076-ABD6-BDB7B0819603}" type="slidenum">
              <a:rPr lang="en-US"/>
              <a:pPr/>
              <a:t>47</a:t>
            </a:fld>
            <a:endParaRPr lang="en-US"/>
          </a:p>
        </p:txBody>
      </p:sp>
      <p:sp>
        <p:nvSpPr>
          <p:cNvPr id="28673"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28DC711-91FE-459F-ABFF-BC14BBFDB958}" type="slidenum">
              <a:rPr lang="en-US"/>
              <a:pPr/>
              <a:t>48</a:t>
            </a:fld>
            <a:endParaRPr lang="en-US"/>
          </a:p>
        </p:txBody>
      </p:sp>
      <p:sp>
        <p:nvSpPr>
          <p:cNvPr id="29697"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9698"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B2DFDD5-0E91-425B-83ED-5A0E93AD8539}" type="slidenum">
              <a:rPr lang="en-US"/>
              <a:pPr/>
              <a:t>49</a:t>
            </a:fld>
            <a:endParaRPr lang="en-US"/>
          </a:p>
        </p:txBody>
      </p:sp>
      <p:sp>
        <p:nvSpPr>
          <p:cNvPr id="30721"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02394B-D384-4DB5-9E4C-2CDA2C6DDDE7}" type="slidenum">
              <a:rPr lang="en-US"/>
              <a:pPr/>
              <a:t>50</a:t>
            </a:fld>
            <a:endParaRPr lang="en-US"/>
          </a:p>
        </p:txBody>
      </p:sp>
      <p:sp>
        <p:nvSpPr>
          <p:cNvPr id="31745"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3239E97-30A5-4F28-9D46-53FACCB47199}" type="slidenum">
              <a:rPr lang="en-US"/>
              <a:pPr/>
              <a:t>51</a:t>
            </a:fld>
            <a:endParaRPr lang="en-US"/>
          </a:p>
        </p:txBody>
      </p:sp>
      <p:sp>
        <p:nvSpPr>
          <p:cNvPr id="32769"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CE19566-C5C3-404F-A38B-DE0226757D27}" type="slidenum">
              <a:rPr lang="en-US"/>
              <a:pPr/>
              <a:t>52</a:t>
            </a:fld>
            <a:endParaRPr lang="en-US"/>
          </a:p>
        </p:txBody>
      </p:sp>
      <p:sp>
        <p:nvSpPr>
          <p:cNvPr id="33793"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F1C2A14-77B4-4701-A029-289FE42299EC}" type="slidenum">
              <a:rPr lang="en-US"/>
              <a:pPr/>
              <a:t>39</a:t>
            </a:fld>
            <a:endParaRPr lang="en-US"/>
          </a:p>
        </p:txBody>
      </p:sp>
      <p:sp>
        <p:nvSpPr>
          <p:cNvPr id="20481"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F4BC50E-1463-4176-8988-7B0C60456D96}" type="slidenum">
              <a:rPr lang="en-US"/>
              <a:pPr/>
              <a:t>40</a:t>
            </a:fld>
            <a:endParaRPr lang="en-US"/>
          </a:p>
        </p:txBody>
      </p:sp>
      <p:sp>
        <p:nvSpPr>
          <p:cNvPr id="21505"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CE45E8A-1E77-45D0-A4D4-74E429FA47EA}" type="slidenum">
              <a:rPr lang="en-US"/>
              <a:pPr/>
              <a:t>41</a:t>
            </a:fld>
            <a:endParaRPr lang="en-US"/>
          </a:p>
        </p:txBody>
      </p:sp>
      <p:sp>
        <p:nvSpPr>
          <p:cNvPr id="22529"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EB34639-6721-439E-8CB6-AA246EE189B9}" type="slidenum">
              <a:rPr lang="en-US"/>
              <a:pPr/>
              <a:t>42</a:t>
            </a:fld>
            <a:endParaRPr lang="en-US"/>
          </a:p>
        </p:txBody>
      </p:sp>
      <p:sp>
        <p:nvSpPr>
          <p:cNvPr id="23553"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FAB1535-5C37-45CC-95EE-2A7DA98C7FE7}" type="slidenum">
              <a:rPr lang="en-US"/>
              <a:pPr/>
              <a:t>43</a:t>
            </a:fld>
            <a:endParaRPr lang="en-US"/>
          </a:p>
        </p:txBody>
      </p:sp>
      <p:sp>
        <p:nvSpPr>
          <p:cNvPr id="24577"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3DAB62-B537-4DBC-9D89-4410A97C22DC}" type="slidenum">
              <a:rPr lang="en-US"/>
              <a:pPr/>
              <a:t>44</a:t>
            </a:fld>
            <a:endParaRPr lang="en-US"/>
          </a:p>
        </p:txBody>
      </p:sp>
      <p:sp>
        <p:nvSpPr>
          <p:cNvPr id="25601"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E84BE4B-4DD0-4BFD-AF04-EFF816CEBC7C}" type="slidenum">
              <a:rPr lang="en-US"/>
              <a:pPr/>
              <a:t>45</a:t>
            </a:fld>
            <a:endParaRPr lang="en-US"/>
          </a:p>
        </p:txBody>
      </p:sp>
      <p:sp>
        <p:nvSpPr>
          <p:cNvPr id="26625"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BF394B7-6AB5-4907-B9EF-83CF6D5049A8}" type="slidenum">
              <a:rPr lang="en-US"/>
              <a:pPr/>
              <a:t>46</a:t>
            </a:fld>
            <a:endParaRPr lang="en-US"/>
          </a:p>
        </p:txBody>
      </p:sp>
      <p:sp>
        <p:nvSpPr>
          <p:cNvPr id="27649" name="Rectangle 1"/>
          <p:cNvSpPr txBox="1">
            <a:spLocks noChangeArrowheads="1"/>
          </p:cNvSpPr>
          <p:nvPr>
            <p:ph type="sldImg"/>
          </p:nvPr>
        </p:nvSpPr>
        <p:spPr bwMode="auto">
          <a:xfrm>
            <a:off x="1211637" y="694171"/>
            <a:ext cx="4434728" cy="3429000"/>
          </a:xfrm>
          <a:prstGeom prst="rect">
            <a:avLst/>
          </a:prstGeom>
          <a:solidFill>
            <a:srgbClr val="FFFFFF"/>
          </a:solidFill>
          <a:ln>
            <a:solidFill>
              <a:srgbClr val="000000"/>
            </a:solidFill>
            <a:miter lim="800000"/>
            <a:headEnd/>
            <a:tailEnd/>
          </a:ln>
        </p:spPr>
      </p:sp>
      <p:sp>
        <p:nvSpPr>
          <p:cNvPr id="27650" name="Rectangle 2"/>
          <p:cNvSpPr txBox="1">
            <a:spLocks noChangeArrowheads="1"/>
          </p:cNvSpPr>
          <p:nvPr>
            <p:ph type="body" idx="1"/>
          </p:nvPr>
        </p:nvSpPr>
        <p:spPr bwMode="auto">
          <a:xfrm>
            <a:off x="684960" y="4342535"/>
            <a:ext cx="5483878" cy="41116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52629" y="489446"/>
            <a:ext cx="7834421" cy="92418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2629" y="1795115"/>
            <a:ext cx="3765939" cy="3424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56874" y="1795115"/>
            <a:ext cx="3765939" cy="3424681"/>
          </a:xfrm>
        </p:spPr>
        <p:txBody>
          <a:bodyPr/>
          <a:lstStyle/>
          <a:p>
            <a:endParaRPr lang="en-US"/>
          </a:p>
        </p:txBody>
      </p:sp>
      <p:sp>
        <p:nvSpPr>
          <p:cNvPr id="5" name="Date Placeholder 4"/>
          <p:cNvSpPr>
            <a:spLocks noGrp="1"/>
          </p:cNvSpPr>
          <p:nvPr>
            <p:ph type="dt" idx="10"/>
          </p:nvPr>
        </p:nvSpPr>
        <p:spPr>
          <a:xfrm>
            <a:off x="612289" y="5713561"/>
            <a:ext cx="2126445" cy="467852"/>
          </a:xfrm>
        </p:spPr>
        <p:txBody>
          <a:bodyPr/>
          <a:lstStyle>
            <a:lvl1pPr>
              <a:defRPr/>
            </a:lvl1pPr>
          </a:lstStyle>
          <a:p>
            <a:endParaRPr lang="en-US"/>
          </a:p>
        </p:txBody>
      </p:sp>
      <p:sp>
        <p:nvSpPr>
          <p:cNvPr id="6" name="Footer Placeholder 5"/>
          <p:cNvSpPr>
            <a:spLocks noGrp="1"/>
          </p:cNvSpPr>
          <p:nvPr>
            <p:ph type="ftr" idx="11"/>
          </p:nvPr>
        </p:nvSpPr>
        <p:spPr>
          <a:xfrm>
            <a:off x="3101786" y="5730836"/>
            <a:ext cx="2918819" cy="467852"/>
          </a:xfrm>
        </p:spPr>
        <p:txBody>
          <a:bodyPr/>
          <a:lstStyle>
            <a:lvl1pPr>
              <a:defRPr/>
            </a:lvl1pPr>
          </a:lstStyle>
          <a:p>
            <a:endParaRPr lang="en-US"/>
          </a:p>
        </p:txBody>
      </p:sp>
      <p:sp>
        <p:nvSpPr>
          <p:cNvPr id="7" name="Slide Number Placeholder 6"/>
          <p:cNvSpPr>
            <a:spLocks noGrp="1"/>
          </p:cNvSpPr>
          <p:nvPr>
            <p:ph type="sldNum" idx="12"/>
          </p:nvPr>
        </p:nvSpPr>
        <p:spPr>
          <a:xfrm>
            <a:off x="6360605" y="5730836"/>
            <a:ext cx="2126445" cy="467852"/>
          </a:xfrm>
        </p:spPr>
        <p:txBody>
          <a:bodyPr/>
          <a:lstStyle>
            <a:lvl1pPr>
              <a:defRPr/>
            </a:lvl1pPr>
          </a:lstStyle>
          <a:p>
            <a:fld id="{4A8B30E2-AFB7-47C8-89A4-5AA1E60E1AD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AE8BD-59C5-44B1-A1FA-92A240C49A8A}" type="datetimeFigureOut">
              <a:rPr lang="en-US" smtClean="0"/>
              <a:pPr/>
              <a:t>10/23/2011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10C4E-72EF-499B-AD6A-2F1E1EFA46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AE8BD-59C5-44B1-A1FA-92A240C49A8A}" type="datetimeFigureOut">
              <a:rPr lang="en-US" smtClean="0"/>
              <a:pPr/>
              <a:t>10/23/2011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10C4E-72EF-499B-AD6A-2F1E1EFA46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istory.com/topics/who-was-saint-patrick/videos#st-patric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699"/>
            <a:ext cx="7772400" cy="3365752"/>
          </a:xfrm>
        </p:spPr>
        <p:txBody>
          <a:bodyPr/>
          <a:lstStyle/>
          <a:p>
            <a:endParaRPr lang="en-US" dirty="0"/>
          </a:p>
        </p:txBody>
      </p:sp>
      <p:sp>
        <p:nvSpPr>
          <p:cNvPr id="3" name="Subtitle 2"/>
          <p:cNvSpPr>
            <a:spLocks noGrp="1"/>
          </p:cNvSpPr>
          <p:nvPr>
            <p:ph type="subTitle" idx="1"/>
          </p:nvPr>
        </p:nvSpPr>
        <p:spPr>
          <a:xfrm>
            <a:off x="685800" y="3886200"/>
            <a:ext cx="7772400" cy="2565400"/>
          </a:xfrm>
        </p:spPr>
        <p:txBody>
          <a:bodyPr>
            <a:normAutofit lnSpcReduction="10000"/>
          </a:bodyPr>
          <a:lstStyle/>
          <a:p>
            <a:r>
              <a:rPr lang="en-US" sz="4000" u="sng" dirty="0" smtClean="0">
                <a:solidFill>
                  <a:schemeClr val="tx1"/>
                </a:solidFill>
              </a:rPr>
              <a:t>The Rise of Christianity </a:t>
            </a:r>
          </a:p>
          <a:p>
            <a:endParaRPr lang="en-US" sz="4000" u="sng" dirty="0" smtClean="0">
              <a:solidFill>
                <a:schemeClr val="tx1"/>
              </a:solidFill>
            </a:endParaRPr>
          </a:p>
          <a:p>
            <a:r>
              <a:rPr lang="en-US" dirty="0" smtClean="0">
                <a:solidFill>
                  <a:schemeClr val="tx1"/>
                </a:solidFill>
              </a:rPr>
              <a:t>Amy, Cheryl, Jesus, </a:t>
            </a:r>
            <a:r>
              <a:rPr lang="en-US" dirty="0" err="1" smtClean="0">
                <a:solidFill>
                  <a:schemeClr val="tx1"/>
                </a:solidFill>
              </a:rPr>
              <a:t>Mandi</a:t>
            </a:r>
            <a:r>
              <a:rPr lang="en-US" dirty="0" smtClean="0">
                <a:solidFill>
                  <a:schemeClr val="tx1"/>
                </a:solidFill>
              </a:rPr>
              <a:t>, &amp; Tiffany</a:t>
            </a:r>
          </a:p>
          <a:p>
            <a:r>
              <a:rPr lang="en-US" dirty="0" smtClean="0">
                <a:solidFill>
                  <a:schemeClr val="tx1"/>
                </a:solidFill>
              </a:rPr>
              <a:t>Content Standards: 6.7.5, .6, &amp; .7</a:t>
            </a:r>
            <a:endParaRPr lang="en-US" dirty="0">
              <a:solidFill>
                <a:schemeClr val="tx1"/>
              </a:solidFill>
            </a:endParaRPr>
          </a:p>
        </p:txBody>
      </p:sp>
      <p:pic>
        <p:nvPicPr>
          <p:cNvPr id="5" name="Picture 4" descr="j0409424.jpg"/>
          <p:cNvPicPr>
            <a:picLocks noChangeAspect="1"/>
          </p:cNvPicPr>
          <p:nvPr/>
        </p:nvPicPr>
        <p:blipFill>
          <a:blip r:embed="rId2" cstate="print"/>
          <a:stretch>
            <a:fillRect/>
          </a:stretch>
        </p:blipFill>
        <p:spPr>
          <a:xfrm>
            <a:off x="1066800" y="234700"/>
            <a:ext cx="7145867" cy="33657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Christianity</a:t>
            </a:r>
            <a:endParaRPr lang="en-US" dirty="0"/>
          </a:p>
        </p:txBody>
      </p:sp>
      <p:sp>
        <p:nvSpPr>
          <p:cNvPr id="3" name="Content Placeholder 2"/>
          <p:cNvSpPr>
            <a:spLocks noGrp="1"/>
          </p:cNvSpPr>
          <p:nvPr>
            <p:ph idx="1"/>
          </p:nvPr>
        </p:nvSpPr>
        <p:spPr>
          <a:xfrm>
            <a:off x="0" y="1600200"/>
            <a:ext cx="9144000" cy="5037667"/>
          </a:xfrm>
        </p:spPr>
        <p:txBody>
          <a:bodyPr/>
          <a:lstStyle/>
          <a:p>
            <a:pPr>
              <a:buNone/>
            </a:pPr>
            <a:r>
              <a:rPr lang="en-US" dirty="0" smtClean="0"/>
              <a:t>      Jesus is seen as threat by Roman Rulers</a:t>
            </a:r>
          </a:p>
          <a:p>
            <a:pPr>
              <a:buNone/>
            </a:pPr>
            <a:endParaRPr lang="en-US" dirty="0" smtClean="0"/>
          </a:p>
          <a:p>
            <a:pPr>
              <a:buNone/>
            </a:pPr>
            <a:r>
              <a:rPr lang="en-US" dirty="0" smtClean="0"/>
              <a:t> Jesus was Crucified (hung from cross until dead)</a:t>
            </a:r>
          </a:p>
          <a:p>
            <a:pPr>
              <a:buNone/>
            </a:pPr>
            <a:endParaRPr lang="en-US" dirty="0" smtClean="0"/>
          </a:p>
          <a:p>
            <a:pPr>
              <a:buNone/>
            </a:pPr>
            <a:r>
              <a:rPr lang="en-US" dirty="0" smtClean="0"/>
              <a:t>    Jesus was </a:t>
            </a:r>
            <a:r>
              <a:rPr lang="en-US" b="1" dirty="0" smtClean="0"/>
              <a:t>Resurrected</a:t>
            </a:r>
            <a:r>
              <a:rPr lang="en-US" dirty="0" smtClean="0"/>
              <a:t> (rose from the dead)</a:t>
            </a:r>
          </a:p>
          <a:p>
            <a:pPr>
              <a:buNone/>
            </a:pPr>
            <a:r>
              <a:rPr lang="en-US" dirty="0" smtClean="0"/>
              <a:t>                           </a:t>
            </a:r>
            <a:r>
              <a:rPr lang="en-US" dirty="0" err="1" smtClean="0">
                <a:latin typeface="Wingdings"/>
                <a:ea typeface="Wingdings"/>
                <a:cs typeface="Wingdings"/>
              </a:rPr>
              <a:t></a:t>
            </a:r>
            <a:endParaRPr lang="en-US" dirty="0" smtClean="0"/>
          </a:p>
          <a:p>
            <a:pPr>
              <a:buNone/>
            </a:pPr>
            <a:r>
              <a:rPr lang="en-US" dirty="0" smtClean="0"/>
              <a:t>    The Resurrection of Jesus led to new religion:</a:t>
            </a:r>
          </a:p>
          <a:p>
            <a:pPr>
              <a:buNone/>
            </a:pPr>
            <a:r>
              <a:rPr lang="en-US" dirty="0" smtClean="0"/>
              <a:t>                            </a:t>
            </a:r>
            <a:r>
              <a:rPr lang="en-US" u="sng" dirty="0" smtClean="0"/>
              <a:t>Christianity</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OF NAZARETH</a:t>
            </a:r>
            <a:endParaRPr lang="en-US" dirty="0"/>
          </a:p>
        </p:txBody>
      </p:sp>
      <p:pic>
        <p:nvPicPr>
          <p:cNvPr id="8" name="Content Placeholder 7" descr="min-jesus-face-painting.jpg"/>
          <p:cNvPicPr>
            <a:picLocks noGrp="1" noChangeAspect="1"/>
          </p:cNvPicPr>
          <p:nvPr>
            <p:ph idx="1"/>
          </p:nvPr>
        </p:nvPicPr>
        <p:blipFill>
          <a:blip r:embed="rId2" cstate="print"/>
          <a:stretch>
            <a:fillRect/>
          </a:stretch>
        </p:blipFill>
        <p:spPr>
          <a:xfrm>
            <a:off x="4038600" y="1371600"/>
            <a:ext cx="1066800" cy="1428750"/>
          </a:xfrm>
        </p:spPr>
      </p:pic>
      <p:pic>
        <p:nvPicPr>
          <p:cNvPr id="9" name="Picture 8" descr="is.jpg"/>
          <p:cNvPicPr>
            <a:picLocks noChangeAspect="1"/>
          </p:cNvPicPr>
          <p:nvPr/>
        </p:nvPicPr>
        <p:blipFill>
          <a:blip r:embed="rId3" cstate="print"/>
          <a:stretch>
            <a:fillRect/>
          </a:stretch>
        </p:blipFill>
        <p:spPr>
          <a:xfrm>
            <a:off x="2476500" y="2870200"/>
            <a:ext cx="1333500" cy="1625600"/>
          </a:xfrm>
          <a:prstGeom prst="rect">
            <a:avLst/>
          </a:prstGeom>
        </p:spPr>
      </p:pic>
      <p:pic>
        <p:nvPicPr>
          <p:cNvPr id="10" name="Picture 9" descr="3CA9ZLEKBCATICVX3CADSWCDCCA3TE3GHCAQOHCLVCACXJ7N4CAOPHFFUCA70ZQWJCAIUPFB6CAIH5OSSCAMT4I7PCAD4Q2WBCAJH2AINCAYFJ7LGCA3S18Y1CA2GI1JLCADJPGS4CADP9T24CAYYID1N.jpg"/>
          <p:cNvPicPr>
            <a:picLocks noChangeAspect="1"/>
          </p:cNvPicPr>
          <p:nvPr/>
        </p:nvPicPr>
        <p:blipFill>
          <a:blip r:embed="rId4" cstate="print"/>
          <a:stretch>
            <a:fillRect/>
          </a:stretch>
        </p:blipFill>
        <p:spPr>
          <a:xfrm>
            <a:off x="5334000" y="2870200"/>
            <a:ext cx="1130300" cy="1625600"/>
          </a:xfrm>
          <a:prstGeom prst="rect">
            <a:avLst/>
          </a:prstGeom>
        </p:spPr>
      </p:pic>
      <p:pic>
        <p:nvPicPr>
          <p:cNvPr id="6" name="Picture 5" descr="min-riding-into-jerusalem.jpg"/>
          <p:cNvPicPr>
            <a:picLocks noChangeAspect="1"/>
          </p:cNvPicPr>
          <p:nvPr/>
        </p:nvPicPr>
        <p:blipFill>
          <a:blip r:embed="rId5" cstate="print"/>
          <a:stretch>
            <a:fillRect/>
          </a:stretch>
        </p:blipFill>
        <p:spPr>
          <a:xfrm>
            <a:off x="3857625" y="4800600"/>
            <a:ext cx="1428750" cy="1066800"/>
          </a:xfrm>
          <a:prstGeom prst="rect">
            <a:avLst/>
          </a:prstGeom>
        </p:spPr>
      </p:pic>
      <p:pic>
        <p:nvPicPr>
          <p:cNvPr id="7" name="Picture 6" descr="min-ressurection.jpg"/>
          <p:cNvPicPr>
            <a:picLocks noChangeAspect="1"/>
          </p:cNvPicPr>
          <p:nvPr/>
        </p:nvPicPr>
        <p:blipFill>
          <a:blip r:embed="rId6" cstate="print"/>
          <a:stretch>
            <a:fillRect/>
          </a:stretch>
        </p:blipFill>
        <p:spPr>
          <a:xfrm>
            <a:off x="4067175" y="2990850"/>
            <a:ext cx="1009650" cy="1428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OF NAZARETH </a:t>
            </a:r>
            <a:endParaRPr lang="en-US" dirty="0"/>
          </a:p>
        </p:txBody>
      </p:sp>
      <p:sp>
        <p:nvSpPr>
          <p:cNvPr id="3" name="Content Placeholder 2"/>
          <p:cNvSpPr>
            <a:spLocks noGrp="1"/>
          </p:cNvSpPr>
          <p:nvPr>
            <p:ph idx="1"/>
          </p:nvPr>
        </p:nvSpPr>
        <p:spPr/>
        <p:txBody>
          <a:bodyPr>
            <a:normAutofit/>
          </a:bodyPr>
          <a:lstStyle/>
          <a:p>
            <a:r>
              <a:rPr lang="en-US" dirty="0" smtClean="0"/>
              <a:t>Born 6 B.C.</a:t>
            </a:r>
          </a:p>
          <a:p>
            <a:r>
              <a:rPr lang="en-US" dirty="0" smtClean="0"/>
              <a:t>Crucified 33 A.D. </a:t>
            </a:r>
          </a:p>
          <a:p>
            <a:r>
              <a:rPr lang="en-US" dirty="0" smtClean="0"/>
              <a:t>When Jesus arrived in Jerusalem in 33 A.D. he was greeted by cheering crowds. </a:t>
            </a:r>
          </a:p>
          <a:p>
            <a:r>
              <a:rPr lang="en-US" dirty="0" smtClean="0"/>
              <a:t>The night before his death he celebrated Passover with his 12 disciples – THE LAST SUPPER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JUDAS betrays Jesus for 30 pieces of silver</a:t>
            </a:r>
            <a:endParaRPr lang="en-US" dirty="0"/>
          </a:p>
        </p:txBody>
      </p:sp>
      <p:pic>
        <p:nvPicPr>
          <p:cNvPr id="5" name="Picture Placeholder 4" descr="350px-DaVinci_LastSupper_high_res_2_nowatmrk.jpg"/>
          <p:cNvPicPr>
            <a:picLocks noGrp="1" noChangeAspect="1"/>
          </p:cNvPicPr>
          <p:nvPr>
            <p:ph type="pic" idx="1"/>
          </p:nvPr>
        </p:nvPicPr>
        <p:blipFill>
          <a:blip r:embed="rId2" cstate="print"/>
          <a:srcRect l="13810" r="13810"/>
          <a:stretch>
            <a:fillRect/>
          </a:stretch>
        </p:blipFill>
        <p:spPr>
          <a:xfrm>
            <a:off x="1828800" y="762000"/>
            <a:ext cx="5486400" cy="4114800"/>
          </a:xfrm>
        </p:spPr>
      </p:pic>
      <p:sp>
        <p:nvSpPr>
          <p:cNvPr id="4" name="Text Placeholder 3"/>
          <p:cNvSpPr>
            <a:spLocks noGrp="1"/>
          </p:cNvSpPr>
          <p:nvPr>
            <p:ph type="body" sz="half" idx="2"/>
          </p:nvPr>
        </p:nvSpPr>
        <p:spPr/>
        <p:txBody>
          <a:bodyPr/>
          <a:lstStyle/>
          <a:p>
            <a:r>
              <a:rPr lang="en-US" dirty="0" smtClean="0"/>
              <a:t>He went to the Jewish priests to tell of Jesus’ whereabouts.</a:t>
            </a:r>
          </a:p>
          <a:p>
            <a:r>
              <a:rPr lang="en-US" dirty="0" smtClean="0"/>
              <a:t>Jesus was arrested at the Garden of Gethsemane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of Roman Rulers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Roman governor was pushed by upper class and the leaders of the Jewish religion to arrest Jesus for treason (disloyalty to the government)</a:t>
            </a:r>
          </a:p>
          <a:p>
            <a:pPr>
              <a:buNone/>
            </a:pPr>
            <a:r>
              <a:rPr lang="en-US" dirty="0" smtClean="0"/>
              <a:t>- HE THREATENED LAW AND ORDER (his teachings)</a:t>
            </a:r>
          </a:p>
          <a:p>
            <a:endParaRPr lang="en-US" dirty="0" smtClean="0"/>
          </a:p>
          <a:p>
            <a:r>
              <a:rPr lang="en-US" dirty="0" smtClean="0"/>
              <a:t>Some were skeptical that he performed miracles (healing the sick and helping the blind to see)</a:t>
            </a:r>
          </a:p>
          <a:p>
            <a:endParaRPr lang="en-US" dirty="0" smtClean="0"/>
          </a:p>
          <a:p>
            <a:r>
              <a:rPr lang="en-US" dirty="0" smtClean="0"/>
              <a:t>A good majority of Jews did not believe that Jesus was the Son of God – they were waiting for their Messiah (“a deliverer sent by God”) to RETURN ISRAEL to them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CRUCIFIXION</a:t>
            </a:r>
            <a:endParaRPr lang="en-US" dirty="0"/>
          </a:p>
        </p:txBody>
      </p:sp>
      <p:sp>
        <p:nvSpPr>
          <p:cNvPr id="3" name="Content Placeholder 2"/>
          <p:cNvSpPr>
            <a:spLocks noGrp="1"/>
          </p:cNvSpPr>
          <p:nvPr>
            <p:ph idx="1"/>
          </p:nvPr>
        </p:nvSpPr>
        <p:spPr/>
        <p:txBody>
          <a:bodyPr>
            <a:normAutofit fontScale="92500"/>
          </a:bodyPr>
          <a:lstStyle/>
          <a:p>
            <a:r>
              <a:rPr lang="en-US" dirty="0" smtClean="0"/>
              <a:t>Crucifixion – Rome crucified those that were political rebels and lower-class criminals.  You would hang from a cross until death. </a:t>
            </a:r>
          </a:p>
          <a:p>
            <a:endParaRPr lang="en-US" dirty="0" smtClean="0"/>
          </a:p>
          <a:p>
            <a:r>
              <a:rPr lang="en-US" dirty="0" smtClean="0"/>
              <a:t>Pontius Pilate, governor of Judaea from 26 CE to 36 CE, ordered the death of Jesus.  He believed Jesus to be innocent, but was pressured by Jewish religious leaders and an unruly crowd of spectators to put him to death.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Crucifixion</a:t>
            </a:r>
            <a:endParaRPr lang="en-US" dirty="0"/>
          </a:p>
        </p:txBody>
      </p:sp>
      <p:pic>
        <p:nvPicPr>
          <p:cNvPr id="4" name="Content Placeholder 3" descr="with-sinners.jpg"/>
          <p:cNvPicPr>
            <a:picLocks noGrp="1" noChangeAspect="1"/>
          </p:cNvPicPr>
          <p:nvPr>
            <p:ph idx="1"/>
          </p:nvPr>
        </p:nvPicPr>
        <p:blipFill>
          <a:blip r:embed="rId2" cstate="print"/>
          <a:stretch>
            <a:fillRect/>
          </a:stretch>
        </p:blipFill>
        <p:spPr>
          <a:xfrm>
            <a:off x="1571625" y="1610519"/>
            <a:ext cx="6000750" cy="45053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Jesus was laid to rest in a tomb</a:t>
            </a:r>
          </a:p>
          <a:p>
            <a:pPr>
              <a:buNone/>
            </a:pPr>
            <a:endParaRPr lang="en-US" dirty="0" smtClean="0"/>
          </a:p>
          <a:p>
            <a:r>
              <a:rPr lang="en-US" dirty="0" smtClean="0"/>
              <a:t>On the THIRD day he ROSE again</a:t>
            </a:r>
          </a:p>
          <a:p>
            <a:pPr>
              <a:buNone/>
            </a:pPr>
            <a:endParaRPr lang="en-US" dirty="0" smtClean="0"/>
          </a:p>
          <a:p>
            <a:r>
              <a:rPr lang="en-US" dirty="0" smtClean="0"/>
              <a:t>Resurrection – rising from the dead</a:t>
            </a:r>
          </a:p>
          <a:p>
            <a:pPr>
              <a:buNone/>
            </a:pPr>
            <a:r>
              <a:rPr lang="en-US" dirty="0" smtClean="0"/>
              <a:t> </a:t>
            </a:r>
          </a:p>
          <a:p>
            <a:r>
              <a:rPr lang="en-US" dirty="0" smtClean="0"/>
              <a:t>Mary Magdalene (Jesus cast 7 demons out of her, she stood at the foot of the cross, and she saw him laid to rest in the tomb) confirmed Jesus’ resurrection.  She was the first person to see the resurrected Lord.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Trinity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Most Christians believe in the Trinity:  The Father, The Son, and The Holy Spirit.  They are one in the same.</a:t>
            </a:r>
          </a:p>
          <a:p>
            <a:pPr>
              <a:buNone/>
            </a:pPr>
            <a:r>
              <a:rPr lang="en-US" dirty="0" smtClean="0"/>
              <a:t>- “GOD EXISTS IN THREE PERSONS” </a:t>
            </a:r>
          </a:p>
          <a:p>
            <a:pPr>
              <a:buNone/>
            </a:pPr>
            <a:endParaRPr lang="en-US" dirty="0"/>
          </a:p>
          <a:p>
            <a:r>
              <a:rPr lang="en-US" dirty="0" smtClean="0"/>
              <a:t>Jews and Christians believed in the God of Israel and both studied the Hebrew Bible.  </a:t>
            </a:r>
          </a:p>
          <a:p>
            <a:endParaRPr lang="en-US" dirty="0"/>
          </a:p>
          <a:p>
            <a:r>
              <a:rPr lang="en-US" dirty="0" smtClean="0"/>
              <a:t>Christians were told by Jesus and believe that they too will rise again after death and will live with him in Heaven for all eternity.  Jesus came and sacrificed himself to save us from our sins’ and to bring us to everlasting life.   </a:t>
            </a:r>
          </a:p>
          <a:p>
            <a:endParaRPr lang="en-US" dirty="0" smtClean="0"/>
          </a:p>
          <a:p>
            <a:endParaRPr lang="en-US" dirty="0"/>
          </a:p>
          <a:p>
            <a:endParaRPr lang="en-US" dirty="0" smtClean="0"/>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1 B.C. – 67 A.D.</a:t>
            </a:r>
            <a:endParaRPr lang="en-US" dirty="0"/>
          </a:p>
        </p:txBody>
      </p:sp>
      <p:sp>
        <p:nvSpPr>
          <p:cNvPr id="3" name="Content Placeholder 2"/>
          <p:cNvSpPr>
            <a:spLocks noGrp="1"/>
          </p:cNvSpPr>
          <p:nvPr>
            <p:ph sz="half" idx="1"/>
          </p:nvPr>
        </p:nvSpPr>
        <p:spPr/>
        <p:txBody>
          <a:bodyPr/>
          <a:lstStyle/>
          <a:p>
            <a:r>
              <a:rPr lang="en-US" dirty="0" smtClean="0"/>
              <a:t>Fisherman </a:t>
            </a:r>
          </a:p>
          <a:p>
            <a:r>
              <a:rPr lang="en-US" dirty="0" smtClean="0"/>
              <a:t>Jesus made him the First Apostle </a:t>
            </a:r>
          </a:p>
          <a:p>
            <a:r>
              <a:rPr lang="en-US" dirty="0" smtClean="0"/>
              <a:t>Peter set up the first church in Rome </a:t>
            </a:r>
          </a:p>
          <a:p>
            <a:r>
              <a:rPr lang="en-US" dirty="0" smtClean="0"/>
              <a:t>He witnessed the miracles of Jesus</a:t>
            </a:r>
          </a:p>
          <a:p>
            <a:r>
              <a:rPr lang="en-US" dirty="0" smtClean="0"/>
              <a:t>Was ordered to death by Nero in Rome</a:t>
            </a:r>
            <a:endParaRPr lang="en-US" dirty="0"/>
          </a:p>
        </p:txBody>
      </p:sp>
      <p:pic>
        <p:nvPicPr>
          <p:cNvPr id="5" name="Content Placeholder 4" descr="220px-Pope-peter_pprubens.jpg"/>
          <p:cNvPicPr>
            <a:picLocks noGrp="1" noChangeAspect="1"/>
          </p:cNvPicPr>
          <p:nvPr>
            <p:ph sz="half" idx="2"/>
          </p:nvPr>
        </p:nvPicPr>
        <p:blipFill>
          <a:blip r:embed="rId2" cstate="print"/>
          <a:stretch>
            <a:fillRect/>
          </a:stretch>
        </p:blipFill>
        <p:spPr>
          <a:xfrm>
            <a:off x="5270500" y="2040731"/>
            <a:ext cx="2794000" cy="36449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Christians</a:t>
            </a:r>
            <a:endParaRPr lang="en-US" dirty="0"/>
          </a:p>
        </p:txBody>
      </p:sp>
      <p:pic>
        <p:nvPicPr>
          <p:cNvPr id="4" name="Content Placeholder 3" descr="V400 First Christians.jpg"/>
          <p:cNvPicPr>
            <a:picLocks noGrp="1" noChangeAspect="1"/>
          </p:cNvPicPr>
          <p:nvPr>
            <p:ph idx="1"/>
          </p:nvPr>
        </p:nvPicPr>
        <p:blipFill>
          <a:blip r:embed="rId2" cstate="print"/>
          <a:srcRect l="-17334" r="-17334"/>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St. Peter’s Basilica</a:t>
            </a:r>
            <a:endParaRPr lang="en-US" dirty="0"/>
          </a:p>
        </p:txBody>
      </p:sp>
      <p:pic>
        <p:nvPicPr>
          <p:cNvPr id="4" name="Content Placeholder 3" descr="eos2_046p.jpg"/>
          <p:cNvPicPr>
            <a:picLocks noGrp="1" noChangeAspect="1"/>
          </p:cNvPicPr>
          <p:nvPr>
            <p:ph idx="1"/>
          </p:nvPr>
        </p:nvPicPr>
        <p:blipFill>
          <a:blip r:embed="rId2" cstate="print"/>
          <a:stretch>
            <a:fillRect/>
          </a:stretch>
        </p:blipFill>
        <p:spPr>
          <a:xfrm>
            <a:off x="4699000" y="1092200"/>
            <a:ext cx="4445000" cy="2946400"/>
          </a:xfrm>
        </p:spPr>
      </p:pic>
      <p:pic>
        <p:nvPicPr>
          <p:cNvPr id="5" name="Picture 4" descr="aerial.jpg"/>
          <p:cNvPicPr>
            <a:picLocks noChangeAspect="1"/>
          </p:cNvPicPr>
          <p:nvPr/>
        </p:nvPicPr>
        <p:blipFill>
          <a:blip r:embed="rId3" cstate="print"/>
          <a:stretch>
            <a:fillRect/>
          </a:stretch>
        </p:blipFill>
        <p:spPr>
          <a:xfrm>
            <a:off x="4699000" y="4038600"/>
            <a:ext cx="4445000" cy="3136900"/>
          </a:xfrm>
          <a:prstGeom prst="rect">
            <a:avLst/>
          </a:prstGeom>
        </p:spPr>
      </p:pic>
      <p:pic>
        <p:nvPicPr>
          <p:cNvPr id="6" name="Picture 5" descr="eosa_009p.jpg"/>
          <p:cNvPicPr>
            <a:picLocks noChangeAspect="1"/>
          </p:cNvPicPr>
          <p:nvPr/>
        </p:nvPicPr>
        <p:blipFill>
          <a:blip r:embed="rId4" cstate="print"/>
          <a:stretch>
            <a:fillRect/>
          </a:stretch>
        </p:blipFill>
        <p:spPr>
          <a:xfrm>
            <a:off x="-101600" y="95250"/>
            <a:ext cx="4445000" cy="6667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St. Peter’s Basilica</a:t>
            </a:r>
            <a:endParaRPr lang="en-US" dirty="0"/>
          </a:p>
        </p:txBody>
      </p:sp>
      <p:pic>
        <p:nvPicPr>
          <p:cNvPr id="3" name="Picture 2" descr="d50_069.jpg"/>
          <p:cNvPicPr>
            <a:picLocks noChangeAspect="1"/>
          </p:cNvPicPr>
          <p:nvPr/>
        </p:nvPicPr>
        <p:blipFill>
          <a:blip r:embed="rId2" cstate="print"/>
          <a:stretch>
            <a:fillRect/>
          </a:stretch>
        </p:blipFill>
        <p:spPr>
          <a:xfrm>
            <a:off x="4546600" y="4660900"/>
            <a:ext cx="4445000" cy="2959100"/>
          </a:xfrm>
          <a:prstGeom prst="rect">
            <a:avLst/>
          </a:prstGeom>
        </p:spPr>
      </p:pic>
      <p:pic>
        <p:nvPicPr>
          <p:cNvPr id="6" name="Picture 5" descr="eosa_104p.jpg"/>
          <p:cNvPicPr>
            <a:picLocks noChangeAspect="1"/>
          </p:cNvPicPr>
          <p:nvPr/>
        </p:nvPicPr>
        <p:blipFill>
          <a:blip r:embed="rId3" cstate="print"/>
          <a:stretch>
            <a:fillRect/>
          </a:stretch>
        </p:blipFill>
        <p:spPr>
          <a:xfrm>
            <a:off x="-76200" y="571500"/>
            <a:ext cx="4445000" cy="6667500"/>
          </a:xfrm>
          <a:prstGeom prst="rect">
            <a:avLst/>
          </a:prstGeom>
        </p:spPr>
      </p:pic>
      <p:pic>
        <p:nvPicPr>
          <p:cNvPr id="8" name="Picture 7" descr="11111d50_217p.jpg"/>
          <p:cNvPicPr>
            <a:picLocks noChangeAspect="1"/>
          </p:cNvPicPr>
          <p:nvPr/>
        </p:nvPicPr>
        <p:blipFill>
          <a:blip r:embed="rId4" cstate="print"/>
          <a:stretch>
            <a:fillRect/>
          </a:stretch>
        </p:blipFill>
        <p:spPr>
          <a:xfrm>
            <a:off x="4057650" y="1066800"/>
            <a:ext cx="5238750" cy="34480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of Tarsus 10 B.C. – 65 A.D.</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a:t> </a:t>
            </a:r>
            <a:r>
              <a:rPr lang="en-US" dirty="0" smtClean="0"/>
              <a:t>    He was a Roman citizen and a Jew (Pharisee)</a:t>
            </a:r>
          </a:p>
          <a:p>
            <a:pPr>
              <a:buNone/>
            </a:pPr>
            <a:r>
              <a:rPr lang="en-US" dirty="0" smtClean="0"/>
              <a:t> </a:t>
            </a:r>
          </a:p>
          <a:p>
            <a:r>
              <a:rPr lang="en-US" dirty="0" smtClean="0"/>
              <a:t>He was given the name Saul – after the first King of the Jews</a:t>
            </a:r>
          </a:p>
          <a:p>
            <a:pPr>
              <a:buNone/>
            </a:pPr>
            <a:endParaRPr lang="en-US" dirty="0" smtClean="0"/>
          </a:p>
          <a:p>
            <a:r>
              <a:rPr lang="en-US" dirty="0" smtClean="0"/>
              <a:t>He later took the name Paul when he became a Christian</a:t>
            </a:r>
          </a:p>
          <a:p>
            <a:pPr>
              <a:buNone/>
            </a:pPr>
            <a:endParaRPr lang="en-US" dirty="0" smtClean="0"/>
          </a:p>
          <a:p>
            <a:r>
              <a:rPr lang="en-US" dirty="0" smtClean="0"/>
              <a:t>On a trip to Damascus (Syria) from Tarsus (Asia Minor), he was sent by the chief Jewish priest to stop the spread of Christianity, Paul had a vision from Jesus.  Jesus spoke to him and told him to spread the good word.  From that day on he accepted Christianity.  </a:t>
            </a:r>
          </a:p>
          <a:p>
            <a:endParaRPr lang="en-US" dirty="0" smtClean="0"/>
          </a:p>
          <a:p>
            <a:r>
              <a:rPr lang="en-US" dirty="0" smtClean="0"/>
              <a:t>He traveled throughout Rome, Greece, and Asia Minor spreading the word  of the Lord to non-Jews (Gentiles) and establishing </a:t>
            </a:r>
            <a:r>
              <a:rPr lang="en-US" smtClean="0"/>
              <a:t>Christian communities </a:t>
            </a:r>
            <a:endParaRPr lang="en-US" dirty="0" smtClean="0"/>
          </a:p>
          <a:p>
            <a:endParaRPr lang="en-US" dirty="0" smtClean="0"/>
          </a:p>
          <a:p>
            <a:r>
              <a:rPr lang="en-US" dirty="0" smtClean="0"/>
              <a:t>He was ordered to death by Emperor Nero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Spreads Christianity </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Paul of Tarsus 				</a:t>
            </a:r>
            <a:endParaRPr lang="en-US" dirty="0"/>
          </a:p>
        </p:txBody>
      </p:sp>
      <p:pic>
        <p:nvPicPr>
          <p:cNvPr id="7" name="Content Placeholder 6" descr="Paul_of_Tarsus_Rembrandt.jpg"/>
          <p:cNvPicPr>
            <a:picLocks noGrp="1" noChangeAspect="1"/>
          </p:cNvPicPr>
          <p:nvPr>
            <p:ph sz="half" idx="2"/>
          </p:nvPr>
        </p:nvPicPr>
        <p:blipFill>
          <a:blip r:embed="rId2" cstate="print"/>
          <a:stretch>
            <a:fillRect/>
          </a:stretch>
        </p:blipFill>
        <p:spPr>
          <a:xfrm>
            <a:off x="76200" y="1905000"/>
            <a:ext cx="3303277" cy="3951288"/>
          </a:xfrm>
        </p:spPr>
      </p:pic>
      <p:sp>
        <p:nvSpPr>
          <p:cNvPr id="5" name="Text Placeholder 4"/>
          <p:cNvSpPr>
            <a:spLocks noGrp="1"/>
          </p:cNvSpPr>
          <p:nvPr>
            <p:ph type="body" sz="quarter" idx="3"/>
          </p:nvPr>
        </p:nvSpPr>
        <p:spPr/>
        <p:txBody>
          <a:bodyPr>
            <a:normAutofit/>
          </a:bodyPr>
          <a:lstStyle/>
          <a:p>
            <a:r>
              <a:rPr lang="en-US" dirty="0" smtClean="0"/>
              <a:t>Paul’s Travel Route</a:t>
            </a:r>
            <a:endParaRPr lang="en-US" dirty="0"/>
          </a:p>
        </p:txBody>
      </p:sp>
      <p:pic>
        <p:nvPicPr>
          <p:cNvPr id="11" name="Picture 10" descr="Adventures_of_Paul_page_1_htm_txt_map13.gif"/>
          <p:cNvPicPr>
            <a:picLocks noChangeAspect="1"/>
          </p:cNvPicPr>
          <p:nvPr/>
        </p:nvPicPr>
        <p:blipFill>
          <a:blip r:embed="rId3" cstate="print"/>
          <a:stretch>
            <a:fillRect/>
          </a:stretch>
        </p:blipFill>
        <p:spPr>
          <a:xfrm>
            <a:off x="2486025" y="2057400"/>
            <a:ext cx="6657975" cy="4448175"/>
          </a:xfrm>
          <a:prstGeom prst="rect">
            <a:avLst/>
          </a:prstGeom>
        </p:spPr>
      </p:pic>
      <p:sp>
        <p:nvSpPr>
          <p:cNvPr id="12" name="Content Placeholder 11"/>
          <p:cNvSpPr>
            <a:spLocks noGrp="1"/>
          </p:cNvSpPr>
          <p:nvPr>
            <p:ph sz="quarter" idx="4"/>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The Christian Church </a:t>
            </a:r>
            <a:endParaRPr lang="en-US" dirty="0"/>
          </a:p>
        </p:txBody>
      </p:sp>
      <p:pic>
        <p:nvPicPr>
          <p:cNvPr id="8194" name="Picture 2" descr="http://www.travelet.com/wp-content/uploads/2008/11/basilica-san-pietro-roma-vaticano.jpg"/>
          <p:cNvPicPr>
            <a:picLocks noChangeAspect="1" noChangeArrowheads="1"/>
          </p:cNvPicPr>
          <p:nvPr/>
        </p:nvPicPr>
        <p:blipFill>
          <a:blip r:embed="rId2" cstate="print"/>
          <a:srcRect/>
          <a:stretch>
            <a:fillRect/>
          </a:stretch>
        </p:blipFill>
        <p:spPr bwMode="auto">
          <a:xfrm>
            <a:off x="1524000" y="2057400"/>
            <a:ext cx="6076950" cy="42005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growing Faith</a:t>
            </a:r>
            <a:endParaRPr lang="en-US" dirty="0"/>
          </a:p>
        </p:txBody>
      </p:sp>
      <p:sp>
        <p:nvSpPr>
          <p:cNvPr id="3" name="Content Placeholder 2"/>
          <p:cNvSpPr>
            <a:spLocks noGrp="1"/>
          </p:cNvSpPr>
          <p:nvPr>
            <p:ph idx="1"/>
          </p:nvPr>
        </p:nvSpPr>
        <p:spPr/>
        <p:txBody>
          <a:bodyPr/>
          <a:lstStyle/>
          <a:p>
            <a:r>
              <a:rPr lang="en-US" dirty="0" smtClean="0"/>
              <a:t>In the 100 years after Jesus’ death, Christianity spread through out the Roman Empire.</a:t>
            </a:r>
          </a:p>
          <a:p>
            <a:r>
              <a:rPr lang="en-US" dirty="0" smtClean="0"/>
              <a:t>Common language helped </a:t>
            </a:r>
          </a:p>
          <a:p>
            <a:r>
              <a:rPr lang="en-US" dirty="0" smtClean="0"/>
              <a:t>Spread because of many reason</a:t>
            </a:r>
          </a:p>
          <a:p>
            <a:pPr lvl="1"/>
            <a:r>
              <a:rPr lang="en-US" dirty="0" smtClean="0"/>
              <a:t>Gave hope to people</a:t>
            </a:r>
          </a:p>
          <a:p>
            <a:pPr lvl="1"/>
            <a:r>
              <a:rPr lang="en-US" dirty="0" smtClean="0"/>
              <a:t>Appealed to emotions, promised happiness after death</a:t>
            </a:r>
          </a:p>
          <a:p>
            <a:pPr lvl="1"/>
            <a:r>
              <a:rPr lang="en-US" dirty="0" smtClean="0"/>
              <a:t>Gave a chance to be part of a group</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and the Christians</a:t>
            </a:r>
            <a:endParaRPr lang="en-US" dirty="0"/>
          </a:p>
        </p:txBody>
      </p:sp>
      <p:sp>
        <p:nvSpPr>
          <p:cNvPr id="3" name="Content Placeholder 2"/>
          <p:cNvSpPr>
            <a:spLocks noGrp="1"/>
          </p:cNvSpPr>
          <p:nvPr>
            <p:ph idx="1"/>
          </p:nvPr>
        </p:nvSpPr>
        <p:spPr/>
        <p:txBody>
          <a:bodyPr/>
          <a:lstStyle/>
          <a:p>
            <a:r>
              <a:rPr lang="en-US" dirty="0" smtClean="0"/>
              <a:t>Romans </a:t>
            </a:r>
            <a:r>
              <a:rPr lang="en-US" dirty="0" smtClean="0">
                <a:solidFill>
                  <a:srgbClr val="FF0000"/>
                </a:solidFill>
              </a:rPr>
              <a:t>Persecuted</a:t>
            </a:r>
            <a:r>
              <a:rPr lang="en-US" dirty="0" smtClean="0"/>
              <a:t> the Christians</a:t>
            </a:r>
          </a:p>
          <a:p>
            <a:r>
              <a:rPr lang="en-US" dirty="0" smtClean="0"/>
              <a:t>Many Christians became </a:t>
            </a:r>
            <a:r>
              <a:rPr lang="en-US" dirty="0" smtClean="0">
                <a:solidFill>
                  <a:srgbClr val="FF0000"/>
                </a:solidFill>
              </a:rPr>
              <a:t>Martyrs</a:t>
            </a:r>
          </a:p>
          <a:p>
            <a:r>
              <a:rPr lang="en-US" dirty="0" smtClean="0"/>
              <a:t>Even through all the hardships, Christianity spread</a:t>
            </a:r>
          </a:p>
          <a:p>
            <a:r>
              <a:rPr lang="en-US" dirty="0" smtClean="0"/>
              <a:t>Many Romans Admired the Christians’ devotion</a:t>
            </a:r>
          </a:p>
          <a:p>
            <a:r>
              <a:rPr lang="en-US" dirty="0" smtClean="0"/>
              <a:t>By 250 AD, many Romans accepted Christianity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a:t>
            </a:r>
            <a:endParaRPr lang="en-US" dirty="0"/>
          </a:p>
        </p:txBody>
      </p:sp>
      <p:sp>
        <p:nvSpPr>
          <p:cNvPr id="3" name="Content Placeholder 2"/>
          <p:cNvSpPr>
            <a:spLocks noGrp="1"/>
          </p:cNvSpPr>
          <p:nvPr>
            <p:ph idx="1"/>
          </p:nvPr>
        </p:nvSpPr>
        <p:spPr>
          <a:xfrm>
            <a:off x="0" y="1524000"/>
            <a:ext cx="3505200" cy="5334000"/>
          </a:xfrm>
        </p:spPr>
        <p:txBody>
          <a:bodyPr>
            <a:normAutofit fontScale="92500"/>
          </a:bodyPr>
          <a:lstStyle/>
          <a:p>
            <a:r>
              <a:rPr lang="en-US" dirty="0" smtClean="0"/>
              <a:t>A.D. 312- Roman Emperor </a:t>
            </a:r>
            <a:r>
              <a:rPr lang="en-US" dirty="0" smtClean="0">
                <a:solidFill>
                  <a:srgbClr val="FF0000"/>
                </a:solidFill>
              </a:rPr>
              <a:t>Constantine</a:t>
            </a:r>
            <a:r>
              <a:rPr lang="en-US" dirty="0" smtClean="0"/>
              <a:t> accepts Christianity. </a:t>
            </a:r>
          </a:p>
          <a:p>
            <a:r>
              <a:rPr lang="en-US" dirty="0" smtClean="0"/>
              <a:t> A.D. 392- </a:t>
            </a:r>
            <a:r>
              <a:rPr lang="en-US" dirty="0" smtClean="0">
                <a:solidFill>
                  <a:srgbClr val="FF0000"/>
                </a:solidFill>
              </a:rPr>
              <a:t>Theodosius</a:t>
            </a:r>
            <a:r>
              <a:rPr lang="en-US" dirty="0" smtClean="0"/>
              <a:t> (thee-uh-</a:t>
            </a:r>
            <a:r>
              <a:rPr lang="en-US" dirty="0" err="1" smtClean="0"/>
              <a:t>doh</a:t>
            </a:r>
            <a:r>
              <a:rPr lang="en-US" dirty="0" smtClean="0"/>
              <a:t>-</a:t>
            </a:r>
            <a:r>
              <a:rPr lang="en-US" dirty="0" err="1" smtClean="0"/>
              <a:t>shuhs</a:t>
            </a:r>
            <a:r>
              <a:rPr lang="en-US" dirty="0" smtClean="0"/>
              <a:t>) makes Christianity Rome’s official Religion. </a:t>
            </a:r>
          </a:p>
          <a:p>
            <a:endParaRPr lang="en-US" dirty="0"/>
          </a:p>
        </p:txBody>
      </p:sp>
      <p:pic>
        <p:nvPicPr>
          <p:cNvPr id="4098" name="Picture 2" descr="http://gatelessgate.files.wordpress.com/2010/04/the_baptism_of_constantine2.jpeg?w=495&amp;h=317"/>
          <p:cNvPicPr>
            <a:picLocks noChangeAspect="1" noChangeArrowheads="1"/>
          </p:cNvPicPr>
          <p:nvPr/>
        </p:nvPicPr>
        <p:blipFill>
          <a:blip r:embed="rId2" cstate="print"/>
          <a:srcRect/>
          <a:stretch>
            <a:fillRect/>
          </a:stretch>
        </p:blipFill>
        <p:spPr bwMode="auto">
          <a:xfrm>
            <a:off x="3505200" y="2133600"/>
            <a:ext cx="5354432" cy="3429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structure</a:t>
            </a:r>
            <a:endParaRPr lang="en-US" dirty="0"/>
          </a:p>
        </p:txBody>
      </p:sp>
      <p:sp>
        <p:nvSpPr>
          <p:cNvPr id="3" name="Content Placeholder 2"/>
          <p:cNvSpPr>
            <a:spLocks noGrp="1"/>
          </p:cNvSpPr>
          <p:nvPr>
            <p:ph sz="half" idx="1"/>
          </p:nvPr>
        </p:nvSpPr>
        <p:spPr>
          <a:xfrm>
            <a:off x="457200" y="1600200"/>
            <a:ext cx="7848600" cy="4525963"/>
          </a:xfrm>
        </p:spPr>
        <p:txBody>
          <a:bodyPr>
            <a:normAutofit/>
          </a:bodyPr>
          <a:lstStyle/>
          <a:p>
            <a:r>
              <a:rPr lang="en-US" dirty="0" smtClean="0"/>
              <a:t>The Church was modeled after the Roman Empire.</a:t>
            </a:r>
          </a:p>
          <a:p>
            <a:r>
              <a:rPr lang="en-US" dirty="0" smtClean="0">
                <a:solidFill>
                  <a:srgbClr val="FF0000"/>
                </a:solidFill>
              </a:rPr>
              <a:t>Hierarchy </a:t>
            </a:r>
          </a:p>
          <a:p>
            <a:r>
              <a:rPr lang="en-US" dirty="0" smtClean="0">
                <a:solidFill>
                  <a:srgbClr val="FF0000"/>
                </a:solidFill>
              </a:rPr>
              <a:t>Clergy</a:t>
            </a:r>
            <a:r>
              <a:rPr lang="en-US" dirty="0" smtClean="0"/>
              <a:t> leadership of church</a:t>
            </a:r>
          </a:p>
          <a:p>
            <a:r>
              <a:rPr lang="en-US" dirty="0" smtClean="0">
                <a:solidFill>
                  <a:srgbClr val="FF0000"/>
                </a:solidFill>
              </a:rPr>
              <a:t>Laity</a:t>
            </a:r>
            <a:r>
              <a:rPr lang="en-US" dirty="0" smtClean="0"/>
              <a:t> were the regular members</a:t>
            </a:r>
          </a:p>
          <a:p>
            <a:r>
              <a:rPr lang="en-US" dirty="0" smtClean="0"/>
              <a:t>The Hierarchy  was as follows</a:t>
            </a:r>
          </a:p>
          <a:p>
            <a:r>
              <a:rPr lang="en-US" dirty="0" smtClean="0"/>
              <a:t>Patriarchs, followed by the Archbishops, followed by the Bishops, followed by the Priests, followed by Laity. </a:t>
            </a:r>
          </a:p>
          <a:p>
            <a:pPr>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7924800" cy="6324600"/>
          </a:xfrm>
        </p:spPr>
        <p:txBody>
          <a:bodyPr>
            <a:noAutofit/>
          </a:bodyPr>
          <a:lstStyle/>
          <a:p>
            <a:r>
              <a:rPr lang="en-US" sz="3000" dirty="0" smtClean="0"/>
              <a:t>Churches we lead by Clergy called Priests </a:t>
            </a:r>
          </a:p>
          <a:p>
            <a:r>
              <a:rPr lang="en-US" sz="3000" dirty="0" smtClean="0"/>
              <a:t>Churches joined together and form Diocese lead by a bishop</a:t>
            </a:r>
          </a:p>
          <a:p>
            <a:r>
              <a:rPr lang="en-US" sz="3000" dirty="0" smtClean="0"/>
              <a:t>Bishops were sometimes but in charge of whole religions, this made the archbishops</a:t>
            </a:r>
          </a:p>
          <a:p>
            <a:r>
              <a:rPr lang="en-US" sz="3000" dirty="0" smtClean="0"/>
              <a:t>The top 5 leading archbishops made up the Patriarchs. </a:t>
            </a:r>
          </a:p>
          <a:p>
            <a:r>
              <a:rPr lang="en-US" sz="3000" dirty="0" smtClean="0"/>
              <a:t>The Bishops handled church business, from time to time thy would met to discuss questions about the faith</a:t>
            </a:r>
          </a:p>
          <a:p>
            <a:r>
              <a:rPr lang="en-US" sz="3000" dirty="0" smtClean="0"/>
              <a:t>Decisions made would become </a:t>
            </a:r>
            <a:r>
              <a:rPr lang="en-US" sz="3000" dirty="0" smtClean="0">
                <a:solidFill>
                  <a:srgbClr val="FF0000"/>
                </a:solidFill>
              </a:rPr>
              <a:t>Doctrine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42962"/>
          </a:xfrm>
        </p:spPr>
        <p:txBody>
          <a:bodyPr/>
          <a:lstStyle/>
          <a:p>
            <a:r>
              <a:rPr lang="en-US" dirty="0" smtClean="0"/>
              <a:t>Kingdom of Israel= Division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pic>
        <p:nvPicPr>
          <p:cNvPr id="7" name="Picture 6" descr="Divided Kingdom of Israel 1024.JPG"/>
          <p:cNvPicPr>
            <a:picLocks noChangeAspect="1"/>
          </p:cNvPicPr>
          <p:nvPr/>
        </p:nvPicPr>
        <p:blipFill>
          <a:blip r:embed="rId2" cstate="print"/>
          <a:stretch>
            <a:fillRect/>
          </a:stretch>
        </p:blipFill>
        <p:spPr>
          <a:xfrm>
            <a:off x="999067" y="1417638"/>
            <a:ext cx="7315200" cy="49154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a:t>
            </a:r>
            <a:endParaRPr lang="en-US" dirty="0"/>
          </a:p>
        </p:txBody>
      </p:sp>
      <p:sp>
        <p:nvSpPr>
          <p:cNvPr id="3" name="Content Placeholder 2"/>
          <p:cNvSpPr>
            <a:spLocks noGrp="1"/>
          </p:cNvSpPr>
          <p:nvPr>
            <p:ph sz="half" idx="1"/>
          </p:nvPr>
        </p:nvSpPr>
        <p:spPr/>
        <p:txBody>
          <a:bodyPr/>
          <a:lstStyle/>
          <a:p>
            <a:r>
              <a:rPr lang="en-US" dirty="0" smtClean="0"/>
              <a:t>We know it today as the Four </a:t>
            </a:r>
            <a:r>
              <a:rPr lang="en-US" dirty="0" smtClean="0">
                <a:solidFill>
                  <a:srgbClr val="FF0000"/>
                </a:solidFill>
              </a:rPr>
              <a:t>Gospels</a:t>
            </a:r>
            <a:endParaRPr lang="en-US" dirty="0" smtClean="0"/>
          </a:p>
          <a:p>
            <a:r>
              <a:rPr lang="en-US" dirty="0" smtClean="0"/>
              <a:t>They are accounts of the life, teachings, and resurrection of Jesus. </a:t>
            </a:r>
          </a:p>
          <a:p>
            <a:r>
              <a:rPr lang="en-US" dirty="0" smtClean="0"/>
              <a:t>Written by Matthew, Mark, Luke, and John</a:t>
            </a:r>
          </a:p>
          <a:p>
            <a:r>
              <a:rPr lang="en-US" dirty="0" smtClean="0"/>
              <a:t>Became the New Testament of the Bible </a:t>
            </a:r>
            <a:endParaRPr lang="en-US" dirty="0"/>
          </a:p>
        </p:txBody>
      </p:sp>
      <p:pic>
        <p:nvPicPr>
          <p:cNvPr id="26626" name="Picture 2" descr="http://www.angeluspress.org/uploads/catalog1419.jpg"/>
          <p:cNvPicPr>
            <a:picLocks noChangeAspect="1" noChangeArrowheads="1"/>
          </p:cNvPicPr>
          <p:nvPr/>
        </p:nvPicPr>
        <p:blipFill>
          <a:blip r:embed="rId2" cstate="print"/>
          <a:srcRect/>
          <a:stretch>
            <a:fillRect/>
          </a:stretch>
        </p:blipFill>
        <p:spPr bwMode="auto">
          <a:xfrm>
            <a:off x="5105400" y="1371600"/>
            <a:ext cx="3524250" cy="49530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the church grew, the Bishop of Rome, who was also a patriarch, claimed to have more power than other bishops.  </a:t>
            </a:r>
          </a:p>
          <a:p>
            <a:r>
              <a:rPr lang="en-US" dirty="0" smtClean="0"/>
              <a:t>A.D. 600- the bishop of Rome gained a new title “Pope”. </a:t>
            </a:r>
          </a:p>
          <a:p>
            <a:r>
              <a:rPr lang="en-US" dirty="0" smtClean="0"/>
              <a:t>Latin for Father</a:t>
            </a:r>
          </a:p>
          <a:p>
            <a:r>
              <a:rPr lang="en-US" dirty="0" smtClean="0"/>
              <a:t>Latin Speaking Laity accepted the pope</a:t>
            </a:r>
          </a:p>
          <a:p>
            <a:r>
              <a:rPr lang="en-US" dirty="0" smtClean="0"/>
              <a:t>Greek Speaking Laity Didn’t</a:t>
            </a:r>
          </a:p>
          <a:p>
            <a:r>
              <a:rPr lang="en-US" dirty="0" smtClean="0"/>
              <a:t>Cause separation in the church</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Byzantine Church</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r>
              <a:rPr lang="en-US" dirty="0" smtClean="0"/>
              <a:t>Didn’t follow the Pope, developed into the Eastern Orthodox Church </a:t>
            </a:r>
          </a:p>
          <a:p>
            <a:r>
              <a:rPr lang="en-US" dirty="0" smtClean="0"/>
              <a:t>Many admired </a:t>
            </a:r>
            <a:r>
              <a:rPr lang="en-US" dirty="0" smtClean="0">
                <a:solidFill>
                  <a:srgbClr val="FF0000"/>
                </a:solidFill>
              </a:rPr>
              <a:t>icons</a:t>
            </a:r>
            <a:r>
              <a:rPr lang="en-US" dirty="0" smtClean="0"/>
              <a:t>, which were depictions of Christ or other religious figures. </a:t>
            </a:r>
          </a:p>
          <a:p>
            <a:r>
              <a:rPr lang="en-US" dirty="0" smtClean="0"/>
              <a:t>Not all agreed with the use of Figures. </a:t>
            </a:r>
          </a:p>
          <a:p>
            <a:r>
              <a:rPr lang="en-US" dirty="0" smtClean="0"/>
              <a:t>Emperor Leo III did not approve of the figures, and in AD 726 ordered them to be removed.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800.gif"/>
          <p:cNvPicPr>
            <a:picLocks noGrp="1" noChangeAspect="1"/>
          </p:cNvPicPr>
          <p:nvPr>
            <p:ph idx="1"/>
          </p:nvPr>
        </p:nvPicPr>
        <p:blipFill>
          <a:blip r:embed="rId2" cstate="print"/>
          <a:stretch>
            <a:fillRect/>
          </a:stretch>
        </p:blipFill>
        <p:spPr>
          <a:xfrm>
            <a:off x="685800" y="838200"/>
            <a:ext cx="7315200" cy="5791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lstStyle/>
          <a:p>
            <a:r>
              <a:rPr lang="en-US" dirty="0" smtClean="0"/>
              <a:t>He sent out </a:t>
            </a:r>
            <a:r>
              <a:rPr lang="en-US" dirty="0" smtClean="0">
                <a:solidFill>
                  <a:srgbClr val="FF0000"/>
                </a:solidFill>
              </a:rPr>
              <a:t>iconoclasts</a:t>
            </a:r>
            <a:r>
              <a:rPr lang="en-US" dirty="0" smtClean="0"/>
              <a:t> (eye-</a:t>
            </a:r>
            <a:r>
              <a:rPr lang="en-US" dirty="0" err="1" smtClean="0"/>
              <a:t>kah</a:t>
            </a:r>
            <a:r>
              <a:rPr lang="en-US" dirty="0" smtClean="0"/>
              <a:t>-</a:t>
            </a:r>
            <a:r>
              <a:rPr lang="en-US" dirty="0" err="1" smtClean="0"/>
              <a:t>nuh</a:t>
            </a:r>
            <a:r>
              <a:rPr lang="en-US" dirty="0" smtClean="0"/>
              <a:t>-</a:t>
            </a:r>
            <a:r>
              <a:rPr lang="en-US" dirty="0" err="1" smtClean="0"/>
              <a:t>klasts</a:t>
            </a:r>
            <a:r>
              <a:rPr lang="en-US" dirty="0" smtClean="0"/>
              <a:t>) or image breakers. </a:t>
            </a:r>
          </a:p>
          <a:p>
            <a:r>
              <a:rPr lang="en-US" dirty="0" smtClean="0"/>
              <a:t>Many church leaders opposed the order</a:t>
            </a:r>
          </a:p>
          <a:p>
            <a:r>
              <a:rPr lang="en-US" dirty="0" smtClean="0"/>
              <a:t>After a century, the argument cooled and Icons slowly returned</a:t>
            </a:r>
          </a:p>
          <a:p>
            <a:r>
              <a:rPr lang="en-US" dirty="0" smtClean="0"/>
              <a:t>Still an important part of Eastern Orthodox religious practice</a:t>
            </a:r>
            <a:endParaRPr lang="en-US" dirty="0"/>
          </a:p>
        </p:txBody>
      </p:sp>
      <p:pic>
        <p:nvPicPr>
          <p:cNvPr id="1026" name="Picture 2" descr="http://web.mit.edu/ocf/www/images/icxpnika_icon2.gif"/>
          <p:cNvPicPr>
            <a:picLocks noChangeAspect="1" noChangeArrowheads="1"/>
          </p:cNvPicPr>
          <p:nvPr/>
        </p:nvPicPr>
        <p:blipFill>
          <a:blip r:embed="rId2" cstate="print"/>
          <a:srcRect/>
          <a:stretch>
            <a:fillRect/>
          </a:stretch>
        </p:blipFill>
        <p:spPr bwMode="auto">
          <a:xfrm>
            <a:off x="5029200" y="609600"/>
            <a:ext cx="3873115" cy="59912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between Churches</a:t>
            </a:r>
            <a:endParaRPr lang="en-US" dirty="0"/>
          </a:p>
        </p:txBody>
      </p:sp>
      <p:sp>
        <p:nvSpPr>
          <p:cNvPr id="3" name="Content Placeholder 2"/>
          <p:cNvSpPr>
            <a:spLocks noGrp="1"/>
          </p:cNvSpPr>
          <p:nvPr>
            <p:ph idx="1"/>
          </p:nvPr>
        </p:nvSpPr>
        <p:spPr/>
        <p:txBody>
          <a:bodyPr/>
          <a:lstStyle/>
          <a:p>
            <a:r>
              <a:rPr lang="en-US" dirty="0" smtClean="0"/>
              <a:t>Split on the Pope issue</a:t>
            </a:r>
          </a:p>
          <a:p>
            <a:r>
              <a:rPr lang="en-US" dirty="0" smtClean="0"/>
              <a:t>Would not help if other group was attacked</a:t>
            </a:r>
          </a:p>
          <a:p>
            <a:r>
              <a:rPr lang="en-US" dirty="0" smtClean="0"/>
              <a:t>Pope looked for other help, Found the Franks</a:t>
            </a:r>
          </a:p>
          <a:p>
            <a:r>
              <a:rPr lang="en-US" dirty="0" smtClean="0"/>
              <a:t>In AD 800, the Pope granted the King of the Franks, </a:t>
            </a:r>
            <a:r>
              <a:rPr lang="en-US" dirty="0" smtClean="0">
                <a:solidFill>
                  <a:srgbClr val="FF0000"/>
                </a:solidFill>
              </a:rPr>
              <a:t>Charlemagne,</a:t>
            </a:r>
            <a:r>
              <a:rPr lang="en-US" dirty="0" smtClean="0"/>
              <a:t> the title of Emperor. </a:t>
            </a:r>
          </a:p>
          <a:p>
            <a:r>
              <a:rPr lang="en-US" dirty="0" smtClean="0"/>
              <a:t>This angered the Byzantines, believed their ruler to be the one true Emperor. </a:t>
            </a:r>
          </a:p>
          <a:p>
            <a:endParaRPr lang="en-US" dirty="0" smtClean="0"/>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reepages.family.rootsweb.ancestry.com/~mcgee411/GHTOUT/c6-charlemagne3.jpg"/>
          <p:cNvPicPr>
            <a:picLocks noChangeAspect="1" noChangeArrowheads="1"/>
          </p:cNvPicPr>
          <p:nvPr/>
        </p:nvPicPr>
        <p:blipFill>
          <a:blip r:embed="rId2" cstate="print"/>
          <a:srcRect/>
          <a:stretch>
            <a:fillRect/>
          </a:stretch>
        </p:blipFill>
        <p:spPr bwMode="auto">
          <a:xfrm>
            <a:off x="67235" y="829235"/>
            <a:ext cx="4705350" cy="5686425"/>
          </a:xfrm>
          <a:prstGeom prst="rect">
            <a:avLst/>
          </a:prstGeom>
          <a:noFill/>
        </p:spPr>
      </p:pic>
      <p:pic>
        <p:nvPicPr>
          <p:cNvPr id="24580" name="Picture 4" descr="http://www.uncp.edu/home/rwb/charlemagne_coronation.jpg"/>
          <p:cNvPicPr>
            <a:picLocks noChangeAspect="1" noChangeArrowheads="1"/>
          </p:cNvPicPr>
          <p:nvPr/>
        </p:nvPicPr>
        <p:blipFill>
          <a:blip r:embed="rId3" cstate="print"/>
          <a:srcRect/>
          <a:stretch>
            <a:fillRect/>
          </a:stretch>
        </p:blipFill>
        <p:spPr bwMode="auto">
          <a:xfrm>
            <a:off x="5052448" y="1981200"/>
            <a:ext cx="4091552" cy="4191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Fallout </a:t>
            </a:r>
            <a:endParaRPr lang="en-US" dirty="0"/>
          </a:p>
        </p:txBody>
      </p:sp>
      <p:sp>
        <p:nvSpPr>
          <p:cNvPr id="3" name="Content Placeholder 2"/>
          <p:cNvSpPr>
            <a:spLocks noGrp="1"/>
          </p:cNvSpPr>
          <p:nvPr>
            <p:ph idx="1"/>
          </p:nvPr>
        </p:nvSpPr>
        <p:spPr/>
        <p:txBody>
          <a:bodyPr/>
          <a:lstStyle/>
          <a:p>
            <a:r>
              <a:rPr lang="en-US" dirty="0" smtClean="0"/>
              <a:t>After centuries of tension, the churches </a:t>
            </a:r>
            <a:r>
              <a:rPr lang="en-US" dirty="0" smtClean="0">
                <a:solidFill>
                  <a:srgbClr val="FF0000"/>
                </a:solidFill>
              </a:rPr>
              <a:t>Excommunicated</a:t>
            </a:r>
            <a:r>
              <a:rPr lang="en-US" dirty="0" smtClean="0"/>
              <a:t> each other. </a:t>
            </a:r>
          </a:p>
          <a:p>
            <a:r>
              <a:rPr lang="en-US" dirty="0" smtClean="0"/>
              <a:t>Began a </a:t>
            </a:r>
            <a:r>
              <a:rPr lang="en-US" dirty="0" smtClean="0">
                <a:solidFill>
                  <a:srgbClr val="FF0000"/>
                </a:solidFill>
              </a:rPr>
              <a:t>schism</a:t>
            </a:r>
            <a:r>
              <a:rPr lang="en-US" dirty="0" smtClean="0"/>
              <a:t> between the to most important branches of Christianity. </a:t>
            </a:r>
          </a:p>
          <a:p>
            <a:r>
              <a:rPr lang="en-US" dirty="0" smtClean="0"/>
              <a:t>The split between the Roman Catholic and Eastern Orthodox Churches has lasted to this day.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52629" y="369964"/>
            <a:ext cx="7837302" cy="1166033"/>
          </a:xfrm>
          <a:ln/>
        </p:spPr>
        <p:txBody>
          <a:bodyPr tIns="35272">
            <a:normAutofit fontScale="90000"/>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Spread of Christianity</a:t>
            </a:r>
            <a:br>
              <a:rPr lang="en-US" dirty="0"/>
            </a:br>
            <a:r>
              <a:rPr lang="en-US" dirty="0"/>
              <a:t>Standards</a:t>
            </a:r>
          </a:p>
        </p:txBody>
      </p:sp>
      <p:sp>
        <p:nvSpPr>
          <p:cNvPr id="4098" name="Rectangle 2"/>
          <p:cNvSpPr>
            <a:spLocks noGrp="1" noChangeArrowheads="1"/>
          </p:cNvSpPr>
          <p:nvPr>
            <p:ph type="body" idx="1"/>
          </p:nvPr>
        </p:nvSpPr>
        <p:spPr>
          <a:xfrm>
            <a:off x="652629" y="1795115"/>
            <a:ext cx="7673065" cy="3453472"/>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6.7.7 </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7.1.3</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7.6.2</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7.6.4</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7.6.8</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Church Division</a:t>
            </a:r>
          </a:p>
        </p:txBody>
      </p:sp>
      <p:sp>
        <p:nvSpPr>
          <p:cNvPr id="5122" name="Rectangle 2"/>
          <p:cNvSpPr>
            <a:spLocks noGrp="1" noChangeArrowheads="1"/>
          </p:cNvSpPr>
          <p:nvPr>
            <p:ph type="body" idx="1"/>
          </p:nvPr>
        </p:nvSpPr>
        <p:spPr>
          <a:xfrm>
            <a:off x="652629" y="1795116"/>
            <a:ext cx="3744328" cy="3429000"/>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Western Europe, Latin churches: Roman Catholic Church</a:t>
            </a:r>
          </a:p>
        </p:txBody>
      </p:sp>
      <p:sp>
        <p:nvSpPr>
          <p:cNvPr id="5123" name="Rectangle 3"/>
          <p:cNvSpPr>
            <a:spLocks noGrp="1" noChangeArrowheads="1"/>
          </p:cNvSpPr>
          <p:nvPr>
            <p:ph type="body" idx="2"/>
          </p:nvPr>
        </p:nvSpPr>
        <p:spPr>
          <a:xfrm>
            <a:off x="4585687" y="1795115"/>
            <a:ext cx="3744328" cy="3642053"/>
          </a:xfrm>
          <a:ln/>
        </p:spPr>
        <p:txBody>
          <a:bodyPr/>
          <a:lstStyle/>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Eastern Europe: Byzantine Empire</a:t>
            </a:r>
          </a:p>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Developed Christianity called the Eastern Orthodox Church</a:t>
            </a:r>
          </a:p>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New ways of thinking and living</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Rule</a:t>
            </a:r>
            <a:endParaRPr lang="en-US" dirty="0"/>
          </a:p>
        </p:txBody>
      </p:sp>
      <p:sp>
        <p:nvSpPr>
          <p:cNvPr id="3" name="Content Placeholder 2"/>
          <p:cNvSpPr>
            <a:spLocks noGrp="1"/>
          </p:cNvSpPr>
          <p:nvPr>
            <p:ph idx="1"/>
          </p:nvPr>
        </p:nvSpPr>
        <p:spPr>
          <a:xfrm>
            <a:off x="457200" y="1168400"/>
            <a:ext cx="8229600" cy="4957763"/>
          </a:xfrm>
        </p:spPr>
        <p:txBody>
          <a:bodyPr/>
          <a:lstStyle/>
          <a:p>
            <a:r>
              <a:rPr lang="en-US" dirty="0" smtClean="0"/>
              <a:t>Jews under Roman control:</a:t>
            </a:r>
          </a:p>
          <a:p>
            <a:pPr>
              <a:buNone/>
            </a:pPr>
            <a:r>
              <a:rPr lang="en-US" dirty="0" smtClean="0"/>
              <a:t>- 63 BC Romans took over Judah</a:t>
            </a:r>
          </a:p>
          <a:p>
            <a:pPr>
              <a:buFontTx/>
              <a:buChar char="-"/>
            </a:pPr>
            <a:r>
              <a:rPr lang="en-US" dirty="0" smtClean="0"/>
              <a:t>6 AD Romans rename Judah, Judaea.</a:t>
            </a:r>
          </a:p>
          <a:p>
            <a:pPr>
              <a:buFontTx/>
              <a:buChar char="-"/>
            </a:pPr>
            <a:endParaRPr lang="en-US" dirty="0" smtClean="0"/>
          </a:p>
          <a:p>
            <a:pPr>
              <a:buFontTx/>
              <a:buChar char="-"/>
            </a:pPr>
            <a:endParaRPr lang="en-US" dirty="0" smtClean="0"/>
          </a:p>
          <a:p>
            <a:pPr>
              <a:buFontTx/>
              <a:buChar char="-"/>
            </a:pPr>
            <a:endParaRPr lang="en-US" dirty="0" smtClean="0"/>
          </a:p>
          <a:p>
            <a:pPr>
              <a:buNone/>
            </a:pPr>
            <a:r>
              <a:rPr lang="en-US" dirty="0" smtClean="0"/>
              <a:t> </a:t>
            </a:r>
            <a:endParaRPr lang="en-US" dirty="0"/>
          </a:p>
        </p:txBody>
      </p:sp>
      <p:pic>
        <p:nvPicPr>
          <p:cNvPr id="7" name="Picture 6" descr="H-910914-RD_Roman.jpg"/>
          <p:cNvPicPr>
            <a:picLocks noChangeAspect="1"/>
          </p:cNvPicPr>
          <p:nvPr/>
        </p:nvPicPr>
        <p:blipFill>
          <a:blip r:embed="rId2" cstate="print"/>
          <a:stretch>
            <a:fillRect/>
          </a:stretch>
        </p:blipFill>
        <p:spPr>
          <a:xfrm>
            <a:off x="2147918" y="2997200"/>
            <a:ext cx="3846482" cy="357293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Church and State</a:t>
            </a:r>
          </a:p>
        </p:txBody>
      </p:sp>
      <p:sp>
        <p:nvSpPr>
          <p:cNvPr id="6146" name="Rectangle 2"/>
          <p:cNvSpPr>
            <a:spLocks noGrp="1" noChangeArrowheads="1"/>
          </p:cNvSpPr>
          <p:nvPr>
            <p:ph type="body" idx="1"/>
          </p:nvPr>
        </p:nvSpPr>
        <p:spPr>
          <a:xfrm>
            <a:off x="652629" y="1795115"/>
            <a:ext cx="7674505" cy="3804721"/>
          </a:xfrm>
          <a:ln/>
        </p:spPr>
        <p:txBody>
          <a:bodyPr>
            <a:normAutofit fontScale="92500" lnSpcReduction="10000"/>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The Emperor represented Jesus Christ on Earth</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Crowned in religious ceremony</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Chose patriarch of Constantinople, the leading church official of the Byzantine Empire</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All church and government officials preserved and spread Christianity</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52629" y="371403"/>
            <a:ext cx="7838743" cy="1166033"/>
          </a:xfrm>
          <a:ln/>
        </p:spPr>
        <p:txBody>
          <a:bodyPr tIns="35272">
            <a:normAutofit fontScale="90000"/>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Monasteries</a:t>
            </a:r>
            <a:br>
              <a:rPr lang="en-US" dirty="0"/>
            </a:br>
            <a:endParaRPr lang="en-US" dirty="0"/>
          </a:p>
        </p:txBody>
      </p:sp>
      <p:sp>
        <p:nvSpPr>
          <p:cNvPr id="7170" name="Rectangle 2"/>
          <p:cNvSpPr>
            <a:spLocks noGrp="1" noChangeArrowheads="1"/>
          </p:cNvSpPr>
          <p:nvPr>
            <p:ph type="body" idx="1"/>
          </p:nvPr>
        </p:nvSpPr>
        <p:spPr>
          <a:xfrm>
            <a:off x="479747" y="450578"/>
            <a:ext cx="8230608" cy="4525935"/>
          </a:xfrm>
          <a:ln/>
        </p:spPr>
        <p:txBody>
          <a:bodyPr/>
          <a:lstStyle/>
          <a:p>
            <a:pPr marL="391729" indent="-290916">
              <a:buSzPct val="45000"/>
              <a:buNone/>
              <a:tabLst>
                <a:tab pos="391729" algn="l"/>
                <a:tab pos="493982" algn="l"/>
                <a:tab pos="908754" algn="l"/>
                <a:tab pos="1323526" algn="l"/>
                <a:tab pos="1738298" algn="l"/>
                <a:tab pos="2153070" algn="l"/>
                <a:tab pos="2567841" algn="l"/>
                <a:tab pos="2982613" algn="l"/>
                <a:tab pos="3397385" algn="l"/>
                <a:tab pos="3812157" algn="l"/>
                <a:tab pos="4226929" algn="l"/>
                <a:tab pos="4641701" algn="l"/>
                <a:tab pos="5056472" algn="l"/>
                <a:tab pos="5471244" algn="l"/>
                <a:tab pos="5886016" algn="l"/>
                <a:tab pos="6300788" algn="l"/>
                <a:tab pos="6715560" algn="l"/>
                <a:tab pos="7130332" algn="l"/>
                <a:tab pos="7545103" algn="l"/>
                <a:tab pos="7959875" algn="l"/>
                <a:tab pos="8374647" algn="l"/>
              </a:tabLst>
            </a:pPr>
            <a:endParaRPr lang="en-US" dirty="0"/>
          </a:p>
          <a:p>
            <a:pPr marL="391729" indent="-290916">
              <a:buSzPct val="45000"/>
              <a:buFont typeface="Wingdings" charset="2"/>
              <a:buChar char=""/>
              <a:tabLst>
                <a:tab pos="391729" algn="l"/>
                <a:tab pos="493982" algn="l"/>
                <a:tab pos="908754" algn="l"/>
                <a:tab pos="1323526" algn="l"/>
                <a:tab pos="1738298" algn="l"/>
                <a:tab pos="2153070" algn="l"/>
                <a:tab pos="2567841" algn="l"/>
                <a:tab pos="2982613" algn="l"/>
                <a:tab pos="3397385" algn="l"/>
                <a:tab pos="3812157" algn="l"/>
                <a:tab pos="4226929" algn="l"/>
                <a:tab pos="4641701" algn="l"/>
                <a:tab pos="5056472" algn="l"/>
                <a:tab pos="5471244" algn="l"/>
                <a:tab pos="5886016" algn="l"/>
                <a:tab pos="6300788" algn="l"/>
                <a:tab pos="6715560" algn="l"/>
                <a:tab pos="7130332" algn="l"/>
                <a:tab pos="7545103" algn="l"/>
                <a:tab pos="7959875" algn="l"/>
                <a:tab pos="8374647" algn="l"/>
              </a:tabLst>
            </a:pPr>
            <a:r>
              <a:rPr lang="en-US" dirty="0"/>
              <a:t>A.D. 300 Men called monks began to form self-supporting religious communities, both near cities and in isolation</a:t>
            </a:r>
          </a:p>
          <a:p>
            <a:pPr marL="391729" indent="-290916">
              <a:buSzPct val="45000"/>
              <a:buFont typeface="Wingdings" charset="2"/>
              <a:buChar char=""/>
              <a:tabLst>
                <a:tab pos="391729" algn="l"/>
                <a:tab pos="493982" algn="l"/>
                <a:tab pos="908754" algn="l"/>
                <a:tab pos="1323526" algn="l"/>
                <a:tab pos="1738298" algn="l"/>
                <a:tab pos="2153070" algn="l"/>
                <a:tab pos="2567841" algn="l"/>
                <a:tab pos="2982613" algn="l"/>
                <a:tab pos="3397385" algn="l"/>
                <a:tab pos="3812157" algn="l"/>
                <a:tab pos="4226929" algn="l"/>
                <a:tab pos="4641701" algn="l"/>
                <a:tab pos="5056472" algn="l"/>
                <a:tab pos="5471244" algn="l"/>
                <a:tab pos="5886016" algn="l"/>
                <a:tab pos="6300788" algn="l"/>
                <a:tab pos="6715560" algn="l"/>
                <a:tab pos="7130332" algn="l"/>
                <a:tab pos="7545103" algn="l"/>
                <a:tab pos="7959875" algn="l"/>
                <a:tab pos="8374647" algn="l"/>
              </a:tabLst>
            </a:pPr>
            <a:r>
              <a:rPr lang="en-US" dirty="0"/>
              <a:t>Monk life: prayer eight times a day beginning at  2 am, worship, read the Bible, meditation, and chores</a:t>
            </a:r>
          </a:p>
        </p:txBody>
      </p:sp>
      <p:pic>
        <p:nvPicPr>
          <p:cNvPr id="7171" name="Picture 3"/>
          <p:cNvPicPr>
            <a:picLocks noChangeAspect="1" noChangeArrowheads="1"/>
          </p:cNvPicPr>
          <p:nvPr/>
        </p:nvPicPr>
        <p:blipFill>
          <a:blip r:embed="rId3" cstate="print"/>
          <a:srcRect/>
          <a:stretch>
            <a:fillRect/>
          </a:stretch>
        </p:blipFill>
        <p:spPr bwMode="auto">
          <a:xfrm>
            <a:off x="2488056" y="3525450"/>
            <a:ext cx="4770093" cy="2689073"/>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Convents</a:t>
            </a:r>
          </a:p>
        </p:txBody>
      </p:sp>
      <p:sp>
        <p:nvSpPr>
          <p:cNvPr id="8194" name="Rectangle 2"/>
          <p:cNvSpPr>
            <a:spLocks noGrp="1" noChangeArrowheads="1"/>
          </p:cNvSpPr>
          <p:nvPr>
            <p:ph type="body" idx="1"/>
          </p:nvPr>
        </p:nvSpPr>
        <p:spPr>
          <a:xfrm>
            <a:off x="652629" y="1795115"/>
            <a:ext cx="7674505" cy="4052323"/>
          </a:xfrm>
          <a:ln/>
        </p:spPr>
        <p:txBody>
          <a:bodyPr>
            <a:normAutofit fontScale="92500" lnSpcReduction="10000"/>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Women (nuns) formed                                  their own religious                                communities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 Simple life: farmed,                                   made religious clothing,                              made spiritual cards,                                  baked alter bread, and                                 prayed, worshipped, and adored God</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Example: A.D. 400s Paula, a Roman widow</a:t>
            </a:r>
          </a:p>
        </p:txBody>
      </p:sp>
      <p:pic>
        <p:nvPicPr>
          <p:cNvPr id="8195" name="Picture 3"/>
          <p:cNvPicPr>
            <a:picLocks noChangeAspect="1" noChangeArrowheads="1"/>
          </p:cNvPicPr>
          <p:nvPr/>
        </p:nvPicPr>
        <p:blipFill>
          <a:blip r:embed="rId3" cstate="print"/>
          <a:srcRect/>
          <a:stretch>
            <a:fillRect/>
          </a:stretch>
        </p:blipFill>
        <p:spPr bwMode="auto">
          <a:xfrm>
            <a:off x="4901196" y="1451063"/>
            <a:ext cx="3600261" cy="3110861"/>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Monk and Nun Rules</a:t>
            </a:r>
          </a:p>
        </p:txBody>
      </p:sp>
      <p:sp>
        <p:nvSpPr>
          <p:cNvPr id="9218" name="Rectangle 2"/>
          <p:cNvSpPr>
            <a:spLocks noGrp="1" noChangeArrowheads="1"/>
          </p:cNvSpPr>
          <p:nvPr>
            <p:ph type="body" idx="1"/>
          </p:nvPr>
        </p:nvSpPr>
        <p:spPr>
          <a:xfrm>
            <a:off x="652629" y="1795116"/>
            <a:ext cx="3744328" cy="3429000"/>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err="1"/>
              <a:t>Basilian</a:t>
            </a:r>
            <a:r>
              <a:rPr lang="en-US" sz="2900" dirty="0"/>
              <a:t> Rule: made by Bishop Basil</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For Eastern Orthodox life</a:t>
            </a:r>
          </a:p>
        </p:txBody>
      </p:sp>
      <p:sp>
        <p:nvSpPr>
          <p:cNvPr id="9219" name="Rectangle 3"/>
          <p:cNvSpPr>
            <a:spLocks noGrp="1" noChangeArrowheads="1"/>
          </p:cNvSpPr>
          <p:nvPr>
            <p:ph type="body" idx="2"/>
          </p:nvPr>
        </p:nvSpPr>
        <p:spPr>
          <a:xfrm>
            <a:off x="4585687" y="1795116"/>
            <a:ext cx="3744328" cy="3429000"/>
          </a:xfrm>
          <a:ln/>
        </p:spPr>
        <p:txBody>
          <a:bodyPr/>
          <a:lstStyle/>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Benedictine Rule: made by Italian monk, Benedict</a:t>
            </a:r>
          </a:p>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For western communities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Monks and Nuns in Public</a:t>
            </a:r>
          </a:p>
        </p:txBody>
      </p:sp>
      <p:sp>
        <p:nvSpPr>
          <p:cNvPr id="10242" name="Rectangle 2"/>
          <p:cNvSpPr>
            <a:spLocks noGrp="1" noChangeArrowheads="1"/>
          </p:cNvSpPr>
          <p:nvPr>
            <p:ph type="body" idx="1"/>
          </p:nvPr>
        </p:nvSpPr>
        <p:spPr>
          <a:xfrm>
            <a:off x="652629" y="1795116"/>
            <a:ext cx="7674505" cy="3429000"/>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Ran schools and hospitals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Helped the poor</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Preserved Greek and Roman writings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Taught religion to non-followers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Christianity Spreads West</a:t>
            </a:r>
          </a:p>
        </p:txBody>
      </p:sp>
      <p:sp>
        <p:nvSpPr>
          <p:cNvPr id="11266" name="Rectangle 2"/>
          <p:cNvSpPr>
            <a:spLocks noGrp="1" noChangeArrowheads="1"/>
          </p:cNvSpPr>
          <p:nvPr>
            <p:ph type="body" idx="1"/>
          </p:nvPr>
        </p:nvSpPr>
        <p:spPr>
          <a:xfrm>
            <a:off x="652629" y="1795115"/>
            <a:ext cx="7674505" cy="3968830"/>
          </a:xfrm>
          <a:ln/>
        </p:spPr>
        <p:txBody>
          <a:bodyPr>
            <a:normAutofit fontScale="92500"/>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A.D. 400s Angles and Saxons from the current Germany and Denmark invaded Britain</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Anglo-Saxons built settlements and kingdoms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Southern Britain: </a:t>
            </a:r>
            <a:r>
              <a:rPr lang="en-US" dirty="0" err="1"/>
              <a:t>Angloland</a:t>
            </a:r>
            <a:r>
              <a:rPr lang="en-US" dirty="0"/>
              <a:t> (England)</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Kicked Celts out of </a:t>
            </a:r>
            <a:r>
              <a:rPr lang="en-US" dirty="0" err="1"/>
              <a:t>Angloland</a:t>
            </a:r>
            <a:endParaRPr lang="en-US" dirty="0"/>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Celts went to Ireland or mountains of Britain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Christianity Spreads West</a:t>
            </a:r>
          </a:p>
        </p:txBody>
      </p:sp>
      <p:sp>
        <p:nvSpPr>
          <p:cNvPr id="12290" name="Rectangle 2"/>
          <p:cNvSpPr>
            <a:spLocks noGrp="1" noChangeArrowheads="1"/>
          </p:cNvSpPr>
          <p:nvPr>
            <p:ph type="body" idx="1"/>
          </p:nvPr>
        </p:nvSpPr>
        <p:spPr>
          <a:xfrm>
            <a:off x="456696" y="1605095"/>
            <a:ext cx="8230608" cy="4950600"/>
          </a:xfrm>
          <a:ln/>
        </p:spPr>
        <p:txBody>
          <a:bodyPr tIns="22535"/>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Also A.D. 400s Priest Patrick: missionary to Ireland</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Set up monasteries and churches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solidFill>
                  <a:srgbClr val="CCCCFF"/>
                </a:solidFill>
                <a:hlinkClick r:id="rId3"/>
              </a:rPr>
              <a:t>http://www.history.com/topics/who-was-saint-patrick/videos#st-patrick</a:t>
            </a:r>
            <a:r>
              <a:rPr lang="en-US" sz="2500" dirty="0"/>
              <a:t> </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A.D. 597 Pope Gregory I from Rome sent 40 monks to England</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Converted Ethelbert: ruler of Kent, an English kingdom</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Allowed missionaries to build a church in Canterbury</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After 100 years, Christianity in most of England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Religious Icons</a:t>
            </a:r>
          </a:p>
        </p:txBody>
      </p:sp>
      <p:sp>
        <p:nvSpPr>
          <p:cNvPr id="13314" name="Rectangle 2"/>
          <p:cNvSpPr>
            <a:spLocks noGrp="1" noChangeArrowheads="1"/>
          </p:cNvSpPr>
          <p:nvPr>
            <p:ph type="body" idx="1"/>
          </p:nvPr>
        </p:nvSpPr>
        <p:spPr>
          <a:xfrm>
            <a:off x="456696" y="1605095"/>
            <a:ext cx="8230608" cy="4443880"/>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Church walls and small tables were covered with icons (images of holy people)</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Symbols of God's presence, worked miracles, and helped explain Christianity</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dirty="0"/>
              <a:t>Others believed honoring icons was forbidden idol worship.</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52629" y="489446"/>
            <a:ext cx="7838743" cy="928508"/>
          </a:xfrm>
          <a:prstGeom prst="rect">
            <a:avLst/>
          </a:prstGeom>
          <a:noFill/>
          <a:ln w="9525">
            <a:noFill/>
            <a:round/>
            <a:headEnd/>
            <a:tailEnd/>
          </a:ln>
          <a:effectLst/>
        </p:spPr>
        <p:txBody>
          <a:bodyPr lIns="0" tIns="35272" rIns="0" bIns="0"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sz="4000" dirty="0">
                <a:solidFill>
                  <a:srgbClr val="800000"/>
                </a:solidFill>
                <a:cs typeface="Arial Unicode MS" charset="0"/>
              </a:rPr>
              <a:t>Religious Icons</a:t>
            </a:r>
          </a:p>
        </p:txBody>
      </p:sp>
      <p:pic>
        <p:nvPicPr>
          <p:cNvPr id="14338" name="Picture 2"/>
          <p:cNvPicPr>
            <a:picLocks noChangeAspect="1" noChangeArrowheads="1"/>
          </p:cNvPicPr>
          <p:nvPr/>
        </p:nvPicPr>
        <p:blipFill>
          <a:blip r:embed="rId3" cstate="print"/>
          <a:srcRect/>
          <a:stretch>
            <a:fillRect/>
          </a:stretch>
        </p:blipFill>
        <p:spPr bwMode="auto">
          <a:xfrm>
            <a:off x="1966529" y="1795115"/>
            <a:ext cx="1117968" cy="1635325"/>
          </a:xfrm>
          <a:prstGeom prst="rect">
            <a:avLst/>
          </a:prstGeom>
          <a:noFill/>
          <a:ln w="9525">
            <a:noFill/>
            <a:round/>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5748315" y="1795115"/>
            <a:ext cx="1417630" cy="1635325"/>
          </a:xfrm>
          <a:prstGeom prst="rect">
            <a:avLst/>
          </a:prstGeom>
          <a:noFill/>
          <a:ln w="9525">
            <a:noFill/>
            <a:round/>
            <a:headEnd/>
            <a:tailEnd/>
          </a:ln>
          <a:effectLst/>
        </p:spPr>
      </p:pic>
      <p:pic>
        <p:nvPicPr>
          <p:cNvPr id="14340" name="Picture 4"/>
          <p:cNvPicPr>
            <a:picLocks noChangeAspect="1" noChangeArrowheads="1"/>
          </p:cNvPicPr>
          <p:nvPr/>
        </p:nvPicPr>
        <p:blipFill>
          <a:blip r:embed="rId5" cstate="print"/>
          <a:srcRect/>
          <a:stretch>
            <a:fillRect/>
          </a:stretch>
        </p:blipFill>
        <p:spPr bwMode="auto">
          <a:xfrm>
            <a:off x="5366535" y="3585911"/>
            <a:ext cx="2182631" cy="1635325"/>
          </a:xfrm>
          <a:prstGeom prst="rect">
            <a:avLst/>
          </a:prstGeom>
          <a:noFill/>
          <a:ln w="9525">
            <a:noFill/>
            <a:round/>
            <a:headEnd/>
            <a:tailEnd/>
          </a:ln>
          <a:effectLst/>
        </p:spPr>
      </p:pic>
      <p:pic>
        <p:nvPicPr>
          <p:cNvPr id="14341" name="Picture 5"/>
          <p:cNvPicPr>
            <a:picLocks noChangeAspect="1" noChangeArrowheads="1"/>
          </p:cNvPicPr>
          <p:nvPr/>
        </p:nvPicPr>
        <p:blipFill>
          <a:blip r:embed="rId6" cstate="print"/>
          <a:srcRect/>
          <a:stretch>
            <a:fillRect/>
          </a:stretch>
        </p:blipFill>
        <p:spPr bwMode="auto">
          <a:xfrm>
            <a:off x="1875766" y="3585911"/>
            <a:ext cx="1298054" cy="163532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Emperor Leo III</a:t>
            </a:r>
          </a:p>
        </p:txBody>
      </p:sp>
      <p:sp>
        <p:nvSpPr>
          <p:cNvPr id="15362" name="Rectangle 2"/>
          <p:cNvSpPr>
            <a:spLocks noGrp="1" noChangeArrowheads="1"/>
          </p:cNvSpPr>
          <p:nvPr>
            <p:ph type="body" idx="1"/>
          </p:nvPr>
        </p:nvSpPr>
        <p:spPr>
          <a:xfrm>
            <a:off x="456696" y="1605095"/>
            <a:ext cx="4015176" cy="4471232"/>
          </a:xfrm>
          <a:ln/>
        </p:spPr>
        <p:txBody>
          <a:bodyPr tIns="22535">
            <a:normAutofit lnSpcReduction="10000"/>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A.D. 726 Ordered removal of all icons</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Iconoclasts (“image breakers”) were government officials who carried out this order</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Most Byzantines opposed the order</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By A.D. 826 icons were accepted again and are still used</a:t>
            </a:r>
          </a:p>
        </p:txBody>
      </p:sp>
      <p:pic>
        <p:nvPicPr>
          <p:cNvPr id="15363" name="Picture 3"/>
          <p:cNvPicPr>
            <a:picLocks noChangeAspect="1" noChangeArrowheads="1"/>
          </p:cNvPicPr>
          <p:nvPr/>
        </p:nvPicPr>
        <p:blipFill>
          <a:blip r:embed="rId3" cstate="print"/>
          <a:srcRect/>
          <a:stretch>
            <a:fillRect/>
          </a:stretch>
        </p:blipFill>
        <p:spPr bwMode="auto">
          <a:xfrm>
            <a:off x="5017891" y="1795116"/>
            <a:ext cx="2878480" cy="3429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Rebellion</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revolt - 66 AD – Jews defeated</a:t>
            </a:r>
          </a:p>
          <a:p>
            <a:endParaRPr lang="en-US" dirty="0" smtClean="0"/>
          </a:p>
          <a:p>
            <a:endParaRPr lang="en-US" dirty="0" smtClean="0"/>
          </a:p>
          <a:p>
            <a:endParaRPr lang="en-US" dirty="0" smtClean="0"/>
          </a:p>
          <a:p>
            <a:endParaRPr lang="en-US" dirty="0" smtClean="0"/>
          </a:p>
          <a:p>
            <a:r>
              <a:rPr lang="en-US" dirty="0" smtClean="0"/>
              <a:t>2</a:t>
            </a:r>
            <a:r>
              <a:rPr lang="en-US" baseline="30000" dirty="0" smtClean="0"/>
              <a:t>nd</a:t>
            </a:r>
            <a:r>
              <a:rPr lang="en-US" dirty="0" smtClean="0"/>
              <a:t> revolt - 132 AD – Jews defeated</a:t>
            </a:r>
          </a:p>
          <a:p>
            <a:pPr lvl="1">
              <a:buNone/>
            </a:pPr>
            <a:r>
              <a:rPr lang="en-US" dirty="0" err="1" smtClean="0">
                <a:latin typeface="Wingdings"/>
                <a:ea typeface="Wingdings"/>
                <a:cs typeface="Wingdings"/>
              </a:rPr>
              <a:t></a:t>
            </a:r>
            <a:r>
              <a:rPr lang="en-US" dirty="0" smtClean="0"/>
              <a:t> after crushing rebellion the Romans forced all Jews to leave Jerusalem</a:t>
            </a:r>
            <a:endParaRPr lang="en-US" dirty="0"/>
          </a:p>
        </p:txBody>
      </p:sp>
      <p:pic>
        <p:nvPicPr>
          <p:cNvPr id="4" name="Picture 3" descr="rebellioncrushed"/>
          <p:cNvPicPr>
            <a:picLocks noChangeAspect="1"/>
          </p:cNvPicPr>
          <p:nvPr/>
        </p:nvPicPr>
        <p:blipFill>
          <a:blip r:embed="rId2" cstate="print"/>
          <a:stretch>
            <a:fillRect/>
          </a:stretch>
        </p:blipFill>
        <p:spPr>
          <a:xfrm>
            <a:off x="2093247" y="2191793"/>
            <a:ext cx="4563279" cy="24620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Other Conflicts</a:t>
            </a:r>
          </a:p>
        </p:txBody>
      </p:sp>
      <p:sp>
        <p:nvSpPr>
          <p:cNvPr id="16386" name="Rectangle 2"/>
          <p:cNvSpPr>
            <a:spLocks noGrp="1" noChangeArrowheads="1"/>
          </p:cNvSpPr>
          <p:nvPr>
            <p:ph type="body" idx="1"/>
          </p:nvPr>
        </p:nvSpPr>
        <p:spPr>
          <a:xfrm>
            <a:off x="652629" y="1795116"/>
            <a:ext cx="3744328" cy="3429000"/>
          </a:xfrm>
          <a:ln/>
        </p:spPr>
        <p:txBody>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Religious questions, such as the </a:t>
            </a:r>
            <a:r>
              <a:rPr lang="en-US" sz="2900" u="sng" dirty="0"/>
              <a:t>relationship between Jesus and God</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Debates in homes and public</a:t>
            </a:r>
          </a:p>
        </p:txBody>
      </p:sp>
      <p:sp>
        <p:nvSpPr>
          <p:cNvPr id="16387" name="Rectangle 3"/>
          <p:cNvSpPr>
            <a:spLocks noGrp="1" noChangeArrowheads="1"/>
          </p:cNvSpPr>
          <p:nvPr>
            <p:ph type="body" idx="2"/>
          </p:nvPr>
        </p:nvSpPr>
        <p:spPr>
          <a:xfrm>
            <a:off x="4585687" y="1795116"/>
            <a:ext cx="3744328" cy="3429000"/>
          </a:xfrm>
          <a:ln/>
        </p:spPr>
        <p:txBody>
          <a:bodyPr/>
          <a:lstStyle/>
          <a:p>
            <a:pPr marL="388849" indent="-293797">
              <a:buSzPct val="45000"/>
              <a:buNone/>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900" dirty="0"/>
              <a:t>Church operation: Pope vs. patriarch and bishops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14916" y="452018"/>
            <a:ext cx="8230609" cy="621884"/>
          </a:xfrm>
          <a:ln/>
        </p:spPr>
        <p:txBody>
          <a:bodyPr tIns="35272">
            <a:normAutofit fontScale="90000"/>
          </a:bodyPr>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Pope and Byzantines Clash</a:t>
            </a:r>
          </a:p>
        </p:txBody>
      </p:sp>
      <p:sp>
        <p:nvSpPr>
          <p:cNvPr id="17410" name="Rectangle 2"/>
          <p:cNvSpPr>
            <a:spLocks noGrp="1" noChangeArrowheads="1"/>
          </p:cNvSpPr>
          <p:nvPr>
            <p:ph type="body" idx="1"/>
          </p:nvPr>
        </p:nvSpPr>
        <p:spPr>
          <a:xfrm>
            <a:off x="414916" y="1451063"/>
            <a:ext cx="8230609" cy="4525935"/>
          </a:xfrm>
          <a:ln/>
        </p:spPr>
        <p:txBody>
          <a:bodyPr tIns="22535"/>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Late A.D. 700s Italy was further invaded by </a:t>
            </a:r>
            <a:r>
              <a:rPr lang="en-US" sz="2500" dirty="0" err="1"/>
              <a:t>Lombards</a:t>
            </a:r>
            <a:r>
              <a:rPr lang="en-US" sz="2500" dirty="0"/>
              <a:t>, a Germanic group from </a:t>
            </a:r>
            <a:r>
              <a:rPr lang="en-US" sz="2500" dirty="0" err="1"/>
              <a:t>Scandanavia</a:t>
            </a:r>
            <a:endParaRPr lang="en-US" sz="2500" dirty="0"/>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The Byzantine emperor refused to help the pope.</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A.D. 800 Charlemagne and his Franks stopped the invasion.</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The pope angered the Byzantines by titling Charlemagne as emperor</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Pope and patriarch excommunication</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Schism (separation) of Roman Catholic and Eastern Orthodox Churches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52629" y="489446"/>
            <a:ext cx="7838743" cy="928508"/>
          </a:xfrm>
          <a:ln/>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t>Cyril and Methodius</a:t>
            </a:r>
          </a:p>
        </p:txBody>
      </p:sp>
      <p:sp>
        <p:nvSpPr>
          <p:cNvPr id="18434" name="Rectangle 2"/>
          <p:cNvSpPr>
            <a:spLocks noGrp="1" noChangeArrowheads="1"/>
          </p:cNvSpPr>
          <p:nvPr>
            <p:ph type="body" idx="1"/>
          </p:nvPr>
        </p:nvSpPr>
        <p:spPr>
          <a:xfrm>
            <a:off x="652629" y="1795115"/>
            <a:ext cx="3744328" cy="3948676"/>
          </a:xfrm>
          <a:ln/>
        </p:spPr>
        <p:txBody>
          <a:bodyPr tIns="22535">
            <a:normAutofit lnSpcReduction="10000"/>
          </a:bodyPr>
          <a:lstStyle/>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Missionaries to Slavs in Eastern Europe</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A.D. 863 </a:t>
            </a:r>
            <a:r>
              <a:rPr lang="en-US" sz="2500" u="sng" dirty="0"/>
              <a:t>Cyrillic alphabet</a:t>
            </a:r>
            <a:r>
              <a:rPr lang="en-US" sz="2500" dirty="0"/>
              <a:t> based on Greek so Slavs could worship and read the Bible</a:t>
            </a:r>
          </a:p>
          <a:p>
            <a:pPr marL="388849" indent="-293797">
              <a:buSzPct val="45000"/>
              <a:buFont typeface="Wingdings" charset="2"/>
              <a:buChar char=""/>
              <a:tabLst>
                <a:tab pos="388849" algn="l"/>
                <a:tab pos="491102" algn="l"/>
                <a:tab pos="905874" algn="l"/>
                <a:tab pos="1320646" algn="l"/>
                <a:tab pos="1735417" algn="l"/>
                <a:tab pos="2150189" algn="l"/>
                <a:tab pos="2564961" algn="l"/>
                <a:tab pos="2979733" algn="l"/>
                <a:tab pos="3394505" algn="l"/>
                <a:tab pos="3809277" algn="l"/>
                <a:tab pos="4224048" algn="l"/>
                <a:tab pos="4638820" algn="l"/>
                <a:tab pos="5053592" algn="l"/>
                <a:tab pos="5468364" algn="l"/>
                <a:tab pos="5883136" algn="l"/>
                <a:tab pos="6297908" algn="l"/>
                <a:tab pos="6712679" algn="l"/>
                <a:tab pos="7127451" algn="l"/>
                <a:tab pos="7542223" algn="l"/>
                <a:tab pos="7956995" algn="l"/>
                <a:tab pos="8371767" algn="l"/>
              </a:tabLst>
            </a:pPr>
            <a:r>
              <a:rPr lang="en-US" sz="2500" dirty="0"/>
              <a:t>Still used by Russians, </a:t>
            </a:r>
            <a:r>
              <a:rPr lang="en-US" sz="2500" dirty="0" err="1"/>
              <a:t>Ukranians</a:t>
            </a:r>
            <a:r>
              <a:rPr lang="en-US" sz="2500" dirty="0"/>
              <a:t>, Serbs, Bulgarians</a:t>
            </a:r>
          </a:p>
        </p:txBody>
      </p:sp>
      <p:pic>
        <p:nvPicPr>
          <p:cNvPr id="18435" name="Picture 3"/>
          <p:cNvPicPr>
            <a:picLocks noChangeAspect="1" noChangeArrowheads="1"/>
          </p:cNvPicPr>
          <p:nvPr/>
        </p:nvPicPr>
        <p:blipFill>
          <a:blip r:embed="rId3" cstate="print"/>
          <a:srcRect/>
          <a:stretch>
            <a:fillRect/>
          </a:stretch>
        </p:blipFill>
        <p:spPr bwMode="auto">
          <a:xfrm>
            <a:off x="4770094" y="1451063"/>
            <a:ext cx="3110429" cy="4354629"/>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of Nazareth</a:t>
            </a:r>
            <a:endParaRPr lang="en-US" dirty="0"/>
          </a:p>
        </p:txBody>
      </p:sp>
      <p:pic>
        <p:nvPicPr>
          <p:cNvPr id="4" name="Content Placeholder 3" descr="sermonmount.jpeg"/>
          <p:cNvPicPr>
            <a:picLocks noGrp="1" noChangeAspect="1"/>
          </p:cNvPicPr>
          <p:nvPr>
            <p:ph idx="1"/>
          </p:nvPr>
        </p:nvPicPr>
        <p:blipFill>
          <a:blip r:embed="rId2" cstate="print"/>
          <a:srcRect l="-26672" r="-26672"/>
          <a:stretch>
            <a:fillRect/>
          </a:stretch>
        </p:blipFill>
        <p:spPr>
          <a:xfrm>
            <a:off x="931668" y="1417638"/>
            <a:ext cx="7594863" cy="436045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Teachings of Jesus</a:t>
            </a:r>
            <a:endParaRPr lang="en-US" dirty="0"/>
          </a:p>
        </p:txBody>
      </p:sp>
      <p:sp>
        <p:nvSpPr>
          <p:cNvPr id="3" name="Content Placeholder 2"/>
          <p:cNvSpPr>
            <a:spLocks noGrp="1"/>
          </p:cNvSpPr>
          <p:nvPr>
            <p:ph sz="half" idx="1"/>
          </p:nvPr>
        </p:nvSpPr>
        <p:spPr/>
        <p:txBody>
          <a:bodyPr/>
          <a:lstStyle/>
          <a:p>
            <a:r>
              <a:rPr lang="en-US" dirty="0" smtClean="0"/>
              <a:t>- turn from sin and follow God</a:t>
            </a:r>
          </a:p>
          <a:p>
            <a:endParaRPr lang="en-US" dirty="0" smtClean="0"/>
          </a:p>
          <a:p>
            <a:r>
              <a:rPr lang="en-US" dirty="0" smtClean="0"/>
              <a:t>- love your neighbor</a:t>
            </a:r>
          </a:p>
          <a:p>
            <a:endParaRPr lang="en-US" dirty="0" smtClean="0"/>
          </a:p>
          <a:p>
            <a:r>
              <a:rPr lang="en-US" dirty="0" smtClean="0"/>
              <a:t>- forgiveness</a:t>
            </a:r>
          </a:p>
          <a:p>
            <a:endParaRPr lang="en-US" dirty="0" smtClean="0"/>
          </a:p>
          <a:p>
            <a:r>
              <a:rPr lang="en-US" dirty="0" smtClean="0"/>
              <a:t>- more than tradition</a:t>
            </a:r>
          </a:p>
          <a:p>
            <a:pPr>
              <a:buNone/>
            </a:pPr>
            <a:endParaRPr lang="en-US" dirty="0" smtClean="0"/>
          </a:p>
          <a:p>
            <a:pPr>
              <a:buNone/>
            </a:pPr>
            <a:endParaRPr lang="en-US" dirty="0" smtClean="0"/>
          </a:p>
          <a:p>
            <a:pPr>
              <a:buNone/>
            </a:pPr>
            <a:endParaRPr lang="en-US" dirty="0" smtClean="0"/>
          </a:p>
          <a:p>
            <a:endParaRPr lang="en-US" dirty="0"/>
          </a:p>
        </p:txBody>
      </p:sp>
      <p:pic>
        <p:nvPicPr>
          <p:cNvPr id="5" name="Content Placeholder 4" descr="m_9e546566121c49a2b96ee60bacd80c2c.jpg"/>
          <p:cNvPicPr>
            <a:picLocks noGrp="1" noChangeAspect="1"/>
          </p:cNvPicPr>
          <p:nvPr>
            <p:ph sz="half" idx="2"/>
          </p:nvPr>
        </p:nvPicPr>
        <p:blipFill>
          <a:blip r:embed="rId2" cstate="print"/>
          <a:srcRect l="-6164" r="-6164"/>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762000"/>
            <a:ext cx="8229600" cy="6096000"/>
          </a:xfrm>
        </p:spPr>
        <p:txBody>
          <a:bodyPr/>
          <a:lstStyle/>
          <a:p>
            <a:r>
              <a:rPr lang="en-US" dirty="0" smtClean="0"/>
              <a:t>Jesus often used </a:t>
            </a:r>
          </a:p>
          <a:p>
            <a:pPr>
              <a:buNone/>
            </a:pPr>
            <a:r>
              <a:rPr lang="en-US" u="sng" dirty="0" smtClean="0"/>
              <a:t>Parables</a:t>
            </a:r>
            <a:r>
              <a:rPr lang="en-US" dirty="0" smtClean="0"/>
              <a:t>: stories from everyday life that expressed spiritual ideas.</a:t>
            </a:r>
          </a:p>
          <a:p>
            <a:pPr>
              <a:buNone/>
            </a:pPr>
            <a:endParaRPr lang="en-US" dirty="0" smtClean="0"/>
          </a:p>
          <a:p>
            <a:pPr>
              <a:buNone/>
            </a:pPr>
            <a:r>
              <a:rPr lang="en-US" dirty="0" err="1" smtClean="0"/>
              <a:t>kkjkjkjzdvsv</a:t>
            </a:r>
            <a:endParaRPr lang="en-US" dirty="0"/>
          </a:p>
        </p:txBody>
      </p:sp>
      <p:pic>
        <p:nvPicPr>
          <p:cNvPr id="7" name="Picture 6" descr="The_Good_Samaritan006.jpg"/>
          <p:cNvPicPr>
            <a:picLocks noChangeAspect="1"/>
          </p:cNvPicPr>
          <p:nvPr/>
        </p:nvPicPr>
        <p:blipFill>
          <a:blip r:embed="rId2" cstate="print"/>
          <a:stretch>
            <a:fillRect/>
          </a:stretch>
        </p:blipFill>
        <p:spPr>
          <a:xfrm>
            <a:off x="457200" y="3014133"/>
            <a:ext cx="2971800" cy="3467630"/>
          </a:xfrm>
          <a:prstGeom prst="rect">
            <a:avLst/>
          </a:prstGeom>
        </p:spPr>
      </p:pic>
      <p:sp>
        <p:nvSpPr>
          <p:cNvPr id="9" name="TextBox 8"/>
          <p:cNvSpPr txBox="1"/>
          <p:nvPr/>
        </p:nvSpPr>
        <p:spPr>
          <a:xfrm>
            <a:off x="3930133" y="3268133"/>
            <a:ext cx="4756667" cy="1661993"/>
          </a:xfrm>
          <a:prstGeom prst="rect">
            <a:avLst/>
          </a:prstGeom>
          <a:noFill/>
        </p:spPr>
        <p:txBody>
          <a:bodyPr wrap="square" rtlCol="0">
            <a:spAutoFit/>
          </a:bodyPr>
          <a:lstStyle/>
          <a:p>
            <a:r>
              <a:rPr lang="en-US" sz="2800" dirty="0" smtClean="0"/>
              <a:t>Example – </a:t>
            </a:r>
          </a:p>
          <a:p>
            <a:endParaRPr lang="en-US" sz="2800" dirty="0" smtClean="0"/>
          </a:p>
          <a:p>
            <a:r>
              <a:rPr lang="en-US" sz="2800" dirty="0" smtClean="0"/>
              <a:t>The Good Samaritan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and the Jews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Jews believed that a </a:t>
            </a:r>
            <a:r>
              <a:rPr lang="en-US" u="sng" dirty="0" smtClean="0"/>
              <a:t>Messiah</a:t>
            </a:r>
            <a:r>
              <a:rPr lang="en-US" dirty="0" smtClean="0"/>
              <a:t> was coming that would help win their freedom from Roman oppression.</a:t>
            </a:r>
          </a:p>
          <a:p>
            <a:endParaRPr lang="en-US" dirty="0" smtClean="0"/>
          </a:p>
          <a:p>
            <a:endParaRPr lang="en-US" dirty="0"/>
          </a:p>
        </p:txBody>
      </p:sp>
      <p:pic>
        <p:nvPicPr>
          <p:cNvPr id="4" name="Picture 3" descr="jesus-christ-king-0205.jpg"/>
          <p:cNvPicPr>
            <a:picLocks noChangeAspect="1"/>
          </p:cNvPicPr>
          <p:nvPr/>
        </p:nvPicPr>
        <p:blipFill>
          <a:blip r:embed="rId2" cstate="print"/>
          <a:stretch>
            <a:fillRect/>
          </a:stretch>
        </p:blipFill>
        <p:spPr>
          <a:xfrm>
            <a:off x="1946804" y="1143529"/>
            <a:ext cx="4674129" cy="35055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1837</Words>
  <Application>Microsoft Office PowerPoint</Application>
  <PresentationFormat>On-screen Show (4:3)</PresentationFormat>
  <Paragraphs>270</Paragraphs>
  <Slides>52</Slides>
  <Notes>15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The First Christians</vt:lpstr>
      <vt:lpstr>Kingdom of Israel= Division</vt:lpstr>
      <vt:lpstr>Roman Rule</vt:lpstr>
      <vt:lpstr>Rebellion</vt:lpstr>
      <vt:lpstr>Jesus of Nazareth</vt:lpstr>
      <vt:lpstr>The Teachings of Jesus</vt:lpstr>
      <vt:lpstr>Slide 8</vt:lpstr>
      <vt:lpstr>Jesus and the Jews</vt:lpstr>
      <vt:lpstr> Christianity</vt:lpstr>
      <vt:lpstr>JESUS OF NAZARETH</vt:lpstr>
      <vt:lpstr>JESUS OF NAZARETH </vt:lpstr>
      <vt:lpstr>JUDAS betrays Jesus for 30 pieces of silver</vt:lpstr>
      <vt:lpstr>Concerns of Roman Rulers</vt:lpstr>
      <vt:lpstr>CRUCIFIXION</vt:lpstr>
      <vt:lpstr>Crucifixion</vt:lpstr>
      <vt:lpstr>RESURRECTION</vt:lpstr>
      <vt:lpstr>The Trinity</vt:lpstr>
      <vt:lpstr>Peter 1 B.C. – 67 A.D.</vt:lpstr>
      <vt:lpstr>    St. Peter’s Basilica</vt:lpstr>
      <vt:lpstr>    St. Peter’s Basilica</vt:lpstr>
      <vt:lpstr>Paul of Tarsus 10 B.C. – 65 A.D.</vt:lpstr>
      <vt:lpstr>Paul Spreads Christianity </vt:lpstr>
      <vt:lpstr>The Christian Church </vt:lpstr>
      <vt:lpstr>A growing Faith</vt:lpstr>
      <vt:lpstr>Romans and the Christians</vt:lpstr>
      <vt:lpstr>The Church</vt:lpstr>
      <vt:lpstr>The Church’s structure</vt:lpstr>
      <vt:lpstr>Slide 29</vt:lpstr>
      <vt:lpstr>Doctrine</vt:lpstr>
      <vt:lpstr>The Pope</vt:lpstr>
      <vt:lpstr>The Byzantine Church</vt:lpstr>
      <vt:lpstr>Slide 33</vt:lpstr>
      <vt:lpstr>Slide 34</vt:lpstr>
      <vt:lpstr>Conflict between Churches</vt:lpstr>
      <vt:lpstr>Slide 36</vt:lpstr>
      <vt:lpstr>Fallout </vt:lpstr>
      <vt:lpstr>Spread of Christianity Standards</vt:lpstr>
      <vt:lpstr>Church Division</vt:lpstr>
      <vt:lpstr>Church and State</vt:lpstr>
      <vt:lpstr>Monasteries </vt:lpstr>
      <vt:lpstr>Convents</vt:lpstr>
      <vt:lpstr>Monk and Nun Rules</vt:lpstr>
      <vt:lpstr>Monks and Nuns in Public</vt:lpstr>
      <vt:lpstr>Christianity Spreads West</vt:lpstr>
      <vt:lpstr>Christianity Spreads West</vt:lpstr>
      <vt:lpstr>Religious Icons</vt:lpstr>
      <vt:lpstr>Slide 48</vt:lpstr>
      <vt:lpstr>Emperor Leo III</vt:lpstr>
      <vt:lpstr>Other Conflicts</vt:lpstr>
      <vt:lpstr>Pope and Byzantines Clash</vt:lpstr>
      <vt:lpstr>Cyril and Methodius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50</cp:revision>
  <dcterms:created xsi:type="dcterms:W3CDTF">2011-10-14T21:26:46Z</dcterms:created>
  <dcterms:modified xsi:type="dcterms:W3CDTF">2011-10-23T23:15:41Z</dcterms:modified>
</cp:coreProperties>
</file>