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71" r:id="rId5"/>
    <p:sldId id="270" r:id="rId6"/>
    <p:sldId id="278" r:id="rId7"/>
    <p:sldId id="272" r:id="rId8"/>
    <p:sldId id="262" r:id="rId9"/>
    <p:sldId id="263" r:id="rId10"/>
    <p:sldId id="264" r:id="rId11"/>
    <p:sldId id="273" r:id="rId12"/>
    <p:sldId id="281" r:id="rId13"/>
    <p:sldId id="274" r:id="rId14"/>
    <p:sldId id="265" r:id="rId15"/>
    <p:sldId id="275" r:id="rId16"/>
    <p:sldId id="276" r:id="rId17"/>
    <p:sldId id="266" r:id="rId18"/>
    <p:sldId id="267" r:id="rId19"/>
    <p:sldId id="268" r:id="rId20"/>
    <p:sldId id="269" r:id="rId21"/>
    <p:sldId id="283" r:id="rId22"/>
    <p:sldId id="284" r:id="rId23"/>
    <p:sldId id="285" r:id="rId24"/>
    <p:sldId id="286" r:id="rId25"/>
    <p:sldId id="277" r:id="rId26"/>
    <p:sldId id="279" r:id="rId27"/>
    <p:sldId id="280" r:id="rId28"/>
    <p:sldId id="282" r:id="rId29"/>
    <p:sldId id="288" r:id="rId30"/>
    <p:sldId id="287" r:id="rId31"/>
    <p:sldId id="290" r:id="rId32"/>
    <p:sldId id="293" r:id="rId33"/>
    <p:sldId id="289" r:id="rId34"/>
    <p:sldId id="291" r:id="rId35"/>
    <p:sldId id="292" r:id="rId36"/>
    <p:sldId id="26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7ED9-B2C5-4261-A129-E8BC2061D7DC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F054CE1-F032-4A58-9830-E751DE3E73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7ED9-B2C5-4261-A129-E8BC2061D7DC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4CE1-F032-4A58-9830-E751DE3E7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7ED9-B2C5-4261-A129-E8BC2061D7DC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4CE1-F032-4A58-9830-E751DE3E7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7ED9-B2C5-4261-A129-E8BC2061D7DC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4CE1-F032-4A58-9830-E751DE3E73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7ED9-B2C5-4261-A129-E8BC2061D7DC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054CE1-F032-4A58-9830-E751DE3E7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7ED9-B2C5-4261-A129-E8BC2061D7DC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4CE1-F032-4A58-9830-E751DE3E73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7ED9-B2C5-4261-A129-E8BC2061D7DC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4CE1-F032-4A58-9830-E751DE3E73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7ED9-B2C5-4261-A129-E8BC2061D7DC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4CE1-F032-4A58-9830-E751DE3E7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7ED9-B2C5-4261-A129-E8BC2061D7DC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4CE1-F032-4A58-9830-E751DE3E7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7ED9-B2C5-4261-A129-E8BC2061D7DC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4CE1-F032-4A58-9830-E751DE3E73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7ED9-B2C5-4261-A129-E8BC2061D7DC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054CE1-F032-4A58-9830-E751DE3E73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DD7ED9-B2C5-4261-A129-E8BC2061D7DC}" type="datetimeFigureOut">
              <a:rPr lang="en-US" smtClean="0"/>
              <a:pPr/>
              <a:t>10/18/2011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F054CE1-F032-4A58-9830-E751DE3E73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Patricia Vigil</a:t>
            </a:r>
          </a:p>
          <a:p>
            <a:r>
              <a:rPr lang="en-US" sz="2400" dirty="0" smtClean="0"/>
              <a:t> Yina Li</a:t>
            </a:r>
          </a:p>
          <a:p>
            <a:r>
              <a:rPr lang="en-US" sz="2400" dirty="0" smtClean="0"/>
              <a:t>Standards:</a:t>
            </a:r>
          </a:p>
          <a:p>
            <a:r>
              <a:rPr lang="en-US" sz="2400" dirty="0" smtClean="0"/>
              <a:t>6.7.8</a:t>
            </a:r>
          </a:p>
          <a:p>
            <a:r>
              <a:rPr lang="en-US" sz="2400" dirty="0" smtClean="0"/>
              <a:t>7.1.1, 2,3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Baskerville Old Face" pitchFamily="18" charset="0"/>
              </a:rPr>
              <a:t>Roman Civilization</a:t>
            </a:r>
            <a:endParaRPr lang="en-US" sz="44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Daily life in Rome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rich and the poor had very different lives.</a:t>
            </a:r>
          </a:p>
          <a:p>
            <a:pPr>
              <a:buNone/>
            </a:pPr>
            <a:r>
              <a:rPr lang="en-US" sz="2800" dirty="0" smtClean="0"/>
              <a:t>	  </a:t>
            </a:r>
            <a:r>
              <a:rPr lang="en-US" sz="2800" dirty="0" smtClean="0">
                <a:solidFill>
                  <a:schemeClr val="accent1"/>
                </a:solidFill>
              </a:rPr>
              <a:t>Wealthy Romans:</a:t>
            </a:r>
          </a:p>
          <a:p>
            <a:pPr>
              <a:buNone/>
            </a:pPr>
            <a:r>
              <a:rPr lang="en-US" sz="2800" dirty="0" smtClean="0"/>
              <a:t>      -large, comfortable houses</a:t>
            </a:r>
          </a:p>
          <a:p>
            <a:pPr>
              <a:buNone/>
            </a:pPr>
            <a:r>
              <a:rPr lang="en-US" sz="2800" dirty="0" smtClean="0"/>
              <a:t>      -fine furniture</a:t>
            </a:r>
          </a:p>
          <a:p>
            <a:pPr>
              <a:buNone/>
            </a:pPr>
            <a:r>
              <a:rPr lang="en-US" sz="2800" dirty="0" smtClean="0"/>
              <a:t>      -beautiful gardens</a:t>
            </a:r>
          </a:p>
          <a:p>
            <a:pPr>
              <a:buNone/>
            </a:pPr>
            <a:r>
              <a:rPr lang="en-US" sz="2800" dirty="0" smtClean="0"/>
              <a:t>	  -inner court - atrium	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accent1"/>
                </a:solidFill>
              </a:rPr>
              <a:t> Poor Romans:</a:t>
            </a:r>
          </a:p>
          <a:p>
            <a:pPr>
              <a:buNone/>
            </a:pPr>
            <a:r>
              <a:rPr lang="en-US" sz="2800" dirty="0" smtClean="0"/>
              <a:t>	 -apartment buildings - stone and wood</a:t>
            </a:r>
          </a:p>
          <a:p>
            <a:pPr>
              <a:buNone/>
            </a:pPr>
            <a:r>
              <a:rPr lang="en-US" sz="2800" dirty="0" smtClean="0"/>
              <a:t>	 -high rent forced families to live in one room</a:t>
            </a: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05000"/>
            <a:ext cx="3962400" cy="316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Poverty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/>
              <a:t>Most people were poor.</a:t>
            </a:r>
          </a:p>
          <a:p>
            <a:r>
              <a:rPr lang="en-US" sz="3200" dirty="0" smtClean="0"/>
              <a:t>Roman apartments were up to six stories high.</a:t>
            </a:r>
          </a:p>
          <a:p>
            <a:r>
              <a:rPr lang="en-US" sz="3200" dirty="0" smtClean="0"/>
              <a:t>They often collapsed because they were so poorly built.</a:t>
            </a:r>
          </a:p>
          <a:p>
            <a:r>
              <a:rPr lang="en-US" sz="3200" dirty="0" smtClean="0"/>
              <a:t>Fire was also a constant danger.</a:t>
            </a:r>
          </a:p>
          <a:p>
            <a:r>
              <a:rPr lang="en-US" sz="3200" dirty="0" smtClean="0"/>
              <a:t>The city was crowded, noisy, and dirty.</a:t>
            </a:r>
          </a:p>
          <a:p>
            <a:r>
              <a:rPr lang="en-US" sz="3200" dirty="0" smtClean="0"/>
              <a:t>To keep the people from rioting, the government provided </a:t>
            </a:r>
            <a:r>
              <a:rPr lang="en-US" sz="3200" dirty="0" smtClean="0">
                <a:solidFill>
                  <a:schemeClr val="accent1"/>
                </a:solidFill>
              </a:rPr>
              <a:t>“bread and circuses”- </a:t>
            </a:r>
            <a:r>
              <a:rPr lang="en-US" sz="3200" dirty="0" smtClean="0"/>
              <a:t>free grain and shows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Sports and Contests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Sports were important to the Romans </a:t>
            </a:r>
          </a:p>
          <a:p>
            <a:r>
              <a:rPr lang="en-US" sz="2800" dirty="0" smtClean="0"/>
              <a:t>Events took place in the Colosseum, amphitheatres, and the Circus Maximus </a:t>
            </a:r>
          </a:p>
          <a:p>
            <a:pPr>
              <a:buNone/>
            </a:pPr>
            <a:r>
              <a:rPr lang="en-US" sz="2800" dirty="0" smtClean="0"/>
              <a:t>     - wild beast fights</a:t>
            </a:r>
          </a:p>
          <a:p>
            <a:pPr>
              <a:buNone/>
            </a:pPr>
            <a:r>
              <a:rPr lang="en-US" sz="2800" dirty="0" smtClean="0"/>
              <a:t>     - battles between ships</a:t>
            </a:r>
          </a:p>
          <a:p>
            <a:pPr>
              <a:buNone/>
            </a:pPr>
            <a:r>
              <a:rPr lang="en-US" sz="2800" dirty="0" smtClean="0"/>
              <a:t>     - gladiator contests </a:t>
            </a:r>
          </a:p>
          <a:p>
            <a:pPr>
              <a:buNone/>
            </a:pPr>
            <a:r>
              <a:rPr lang="en-US" sz="2800" dirty="0" smtClean="0"/>
              <a:t>     - chariot races</a:t>
            </a:r>
          </a:p>
          <a:p>
            <a:pPr>
              <a:buNone/>
            </a:pPr>
            <a:r>
              <a:rPr lang="en-US" sz="2800" dirty="0" smtClean="0"/>
              <a:t>These events attracted thousands of Roman spectators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Circus Maximus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One of the largest arenas ever made</a:t>
            </a:r>
          </a:p>
          <a:p>
            <a:r>
              <a:rPr lang="en-US" sz="2800" dirty="0" smtClean="0"/>
              <a:t>Used for chariot races</a:t>
            </a:r>
            <a:endParaRPr lang="en-US" sz="2800" dirty="0"/>
          </a:p>
        </p:txBody>
      </p:sp>
      <p:pic>
        <p:nvPicPr>
          <p:cNvPr id="4" name="Picture 3" descr="circus maxim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819400"/>
            <a:ext cx="3641181" cy="2723362"/>
          </a:xfrm>
          <a:prstGeom prst="rect">
            <a:avLst/>
          </a:prstGeom>
        </p:spPr>
      </p:pic>
      <p:pic>
        <p:nvPicPr>
          <p:cNvPr id="6" name="Picture 5" descr="circusmaxim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419" y="2819400"/>
            <a:ext cx="4384109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Gladiators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They were enslaved people, criminals, or poor  people.</a:t>
            </a:r>
          </a:p>
          <a:p>
            <a:r>
              <a:rPr lang="en-US" sz="3200" dirty="0" smtClean="0"/>
              <a:t>They fought animals and each other.</a:t>
            </a:r>
          </a:p>
          <a:p>
            <a:r>
              <a:rPr lang="en-US" sz="3200" dirty="0" smtClean="0"/>
              <a:t>They were admired.</a:t>
            </a:r>
          </a:p>
        </p:txBody>
      </p:sp>
      <p:pic>
        <p:nvPicPr>
          <p:cNvPr id="4" name="Picture 3" descr="gladiato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657600"/>
            <a:ext cx="3100673" cy="2900198"/>
          </a:xfrm>
          <a:prstGeom prst="rect">
            <a:avLst/>
          </a:prstGeom>
        </p:spPr>
      </p:pic>
      <p:pic>
        <p:nvPicPr>
          <p:cNvPr id="6" name="Picture 5" descr="glagiator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124200"/>
            <a:ext cx="2819400" cy="338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Slavery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Public slaves: </a:t>
            </a:r>
          </a:p>
          <a:p>
            <a:pPr>
              <a:buNone/>
            </a:pPr>
            <a:r>
              <a:rPr lang="en-US" sz="2800" dirty="0" smtClean="0"/>
              <a:t>    -owned by the state</a:t>
            </a:r>
          </a:p>
          <a:p>
            <a:pPr>
              <a:buNone/>
            </a:pPr>
            <a:r>
              <a:rPr lang="en-US" sz="2800" dirty="0" smtClean="0"/>
              <a:t>	-took care of important buildings and served        government officials</a:t>
            </a:r>
          </a:p>
          <a:p>
            <a:r>
              <a:rPr lang="en-US" sz="2800" dirty="0" smtClean="0"/>
              <a:t>Private slaves:</a:t>
            </a:r>
          </a:p>
          <a:p>
            <a:pPr>
              <a:buNone/>
            </a:pPr>
            <a:r>
              <a:rPr lang="en-US" sz="2800" dirty="0" smtClean="0"/>
              <a:t>	-owned by individuals</a:t>
            </a:r>
          </a:p>
          <a:p>
            <a:pPr>
              <a:buNone/>
            </a:pPr>
            <a:r>
              <a:rPr lang="en-US" sz="2800" dirty="0" smtClean="0"/>
              <a:t>	-forced to work long hours</a:t>
            </a:r>
          </a:p>
          <a:p>
            <a:pPr>
              <a:buNone/>
            </a:pPr>
            <a:r>
              <a:rPr lang="en-US" sz="2800" dirty="0" smtClean="0"/>
              <a:t>	-could be sold at any time</a:t>
            </a:r>
          </a:p>
          <a:p>
            <a:endParaRPr lang="en-US" sz="2800" dirty="0" smtClean="0"/>
          </a:p>
          <a:p>
            <a:r>
              <a:rPr lang="en-US" sz="2800" dirty="0" smtClean="0"/>
              <a:t>Spartacus- gladiator who led the slave revolt in 73 B.C.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03663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Roman Religion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19200"/>
            <a:ext cx="77724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They worshipped </a:t>
            </a:r>
            <a:r>
              <a:rPr lang="en-US" sz="2800" dirty="0" smtClean="0">
                <a:solidFill>
                  <a:schemeClr val="accent1"/>
                </a:solidFill>
              </a:rPr>
              <a:t>gods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chemeClr val="accent1"/>
                </a:solidFill>
              </a:rPr>
              <a:t>goddesses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1"/>
                </a:solidFill>
              </a:rPr>
              <a:t>spirits</a:t>
            </a:r>
            <a:r>
              <a:rPr lang="en-US" sz="2800" dirty="0" smtClean="0"/>
              <a:t>, and </a:t>
            </a:r>
            <a:r>
              <a:rPr lang="en-US" sz="2800" dirty="0" smtClean="0">
                <a:solidFill>
                  <a:schemeClr val="accent1"/>
                </a:solidFill>
              </a:rPr>
              <a:t>emperors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Romans honored their gods and goddesses by praying and offering food. </a:t>
            </a:r>
          </a:p>
          <a:p>
            <a:r>
              <a:rPr lang="en-US" sz="2800" dirty="0" smtClean="0"/>
              <a:t>Every Roman home had an altar for their household gods.</a:t>
            </a:r>
          </a:p>
          <a:p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657600"/>
            <a:ext cx="5791200" cy="307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Family Life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2286000"/>
            <a:ext cx="7772400" cy="3657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Paterfamilias-</a:t>
            </a:r>
            <a:r>
              <a:rPr lang="en-US" sz="3200" dirty="0" smtClean="0"/>
              <a:t> “father of the family”</a:t>
            </a:r>
          </a:p>
          <a:p>
            <a:r>
              <a:rPr lang="en-US" sz="3200" dirty="0" smtClean="0"/>
              <a:t>They had complete control over family members.</a:t>
            </a:r>
          </a:p>
          <a:p>
            <a:r>
              <a:rPr lang="en-US" sz="3200" dirty="0" smtClean="0"/>
              <a:t>He punished children severely if they disobeyed.</a:t>
            </a:r>
          </a:p>
          <a:p>
            <a:r>
              <a:rPr lang="en-US" sz="3200" dirty="0" smtClean="0"/>
              <a:t>He also arranged their marriages.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229600" cy="4556760"/>
          </a:xfrm>
        </p:spPr>
        <p:txBody>
          <a:bodyPr>
            <a:normAutofit lnSpcReduction="10000"/>
          </a:bodyPr>
          <a:lstStyle/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Poor Romans could not afford to send their children to school.</a:t>
            </a:r>
          </a:p>
          <a:p>
            <a:r>
              <a:rPr lang="en-US" sz="2800" dirty="0" smtClean="0"/>
              <a:t>Wealthy Romans, however, hired tutors to teach their young children at home.</a:t>
            </a:r>
          </a:p>
          <a:p>
            <a:r>
              <a:rPr lang="en-US" sz="2800" dirty="0" smtClean="0"/>
              <a:t>Some older boys went to school and learned reading, writing, and rhetoric.</a:t>
            </a:r>
          </a:p>
          <a:p>
            <a:r>
              <a:rPr lang="en-US" sz="2800" dirty="0" smtClean="0"/>
              <a:t>Older girls did not go to school; they studied at home and learned household duties.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3048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Education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Becoming a Man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054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Roman boys between the ages of 14-16</a:t>
            </a:r>
          </a:p>
          <a:p>
            <a:r>
              <a:rPr lang="en-US" sz="2800" dirty="0" smtClean="0"/>
              <a:t>They would burn their toys for offerings to the household gods.</a:t>
            </a:r>
          </a:p>
          <a:p>
            <a:r>
              <a:rPr lang="en-US" sz="2800" dirty="0" smtClean="0"/>
              <a:t>Then they would put on a toga.</a:t>
            </a:r>
          </a:p>
          <a:p>
            <a:r>
              <a:rPr lang="en-US" sz="2800" dirty="0" smtClean="0"/>
              <a:t>Once they came of age, they would join the family business, become a soldier, or begin a career in the government. </a:t>
            </a:r>
            <a:endParaRPr lang="en-US" sz="2800" dirty="0"/>
          </a:p>
        </p:txBody>
      </p:sp>
      <p:pic>
        <p:nvPicPr>
          <p:cNvPr id="4" name="Picture 3" descr="roman me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828800"/>
            <a:ext cx="2057400" cy="3952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Baskerville Old Face" pitchFamily="18" charset="0"/>
              </a:rPr>
              <a:t>ROMAN CULTURE</a:t>
            </a:r>
            <a:endParaRPr lang="en-US" b="1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Roman artists and writers borrowed many ideas from the Greeks.</a:t>
            </a:r>
          </a:p>
          <a:p>
            <a:endParaRPr lang="en-US" sz="2800" dirty="0" smtClean="0"/>
          </a:p>
          <a:p>
            <a:r>
              <a:rPr lang="en-US" sz="2800" dirty="0" smtClean="0"/>
              <a:t>They admired and studied Greek statutes, buildings, and ideas. </a:t>
            </a:r>
          </a:p>
          <a:p>
            <a:endParaRPr lang="en-US" sz="2800" dirty="0" smtClean="0"/>
          </a:p>
          <a:p>
            <a:r>
              <a:rPr lang="en-US" sz="2800" dirty="0" smtClean="0"/>
              <a:t>They copied many ideas, but changed things to meet their needs.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Roman Women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They became adults when they married.</a:t>
            </a:r>
          </a:p>
          <a:p>
            <a:r>
              <a:rPr lang="en-US" sz="2800" dirty="0" smtClean="0"/>
              <a:t>They usually wore a long flowing robe with a cloak called a </a:t>
            </a:r>
            <a:r>
              <a:rPr lang="en-US" sz="2800" i="1" dirty="0" smtClean="0"/>
              <a:t>palla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4" name="Picture 3" descr="roman wome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124200"/>
            <a:ext cx="2108835" cy="3086100"/>
          </a:xfrm>
          <a:prstGeom prst="rect">
            <a:avLst/>
          </a:prstGeom>
        </p:spPr>
      </p:pic>
      <p:pic>
        <p:nvPicPr>
          <p:cNvPr id="5" name="Picture 4" descr="roman wome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181960"/>
            <a:ext cx="4267200" cy="3123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The Decline of Rome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Commodus</a:t>
            </a:r>
            <a:r>
              <a:rPr lang="en-US" sz="2800" dirty="0" smtClean="0"/>
              <a:t> – son of Marcus Aurelius</a:t>
            </a:r>
          </a:p>
          <a:p>
            <a:pPr>
              <a:buNone/>
            </a:pPr>
            <a:r>
              <a:rPr lang="en-US" sz="2800" dirty="0" smtClean="0"/>
              <a:t>     - became emperor in A.D. 180 after fathers death</a:t>
            </a:r>
          </a:p>
          <a:p>
            <a:pPr>
              <a:buNone/>
            </a:pPr>
            <a:r>
              <a:rPr lang="en-US" sz="2800" dirty="0" smtClean="0"/>
              <a:t>     - cruel and wasted money</a:t>
            </a:r>
          </a:p>
          <a:p>
            <a:pPr>
              <a:buNone/>
            </a:pPr>
            <a:r>
              <a:rPr lang="en-US" sz="2800" dirty="0" smtClean="0"/>
              <a:t>     - spent much of his time fighting </a:t>
            </a:r>
            <a:r>
              <a:rPr lang="en-US" sz="2800" dirty="0" smtClean="0"/>
              <a:t>as </a:t>
            </a:r>
            <a:r>
              <a:rPr lang="en-US" sz="2800" dirty="0" smtClean="0"/>
              <a:t>a gladiator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- A.D. 182 he was killed by his bodyguard.  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accent1"/>
                </a:solidFill>
              </a:rPr>
              <a:t>Severans </a:t>
            </a:r>
            <a:r>
              <a:rPr lang="en-US" sz="2800" dirty="0" smtClean="0"/>
              <a:t>– emperors who ruled after Commodus</a:t>
            </a:r>
          </a:p>
          <a:p>
            <a:pPr>
              <a:buNone/>
            </a:pPr>
            <a:r>
              <a:rPr lang="en-US" sz="2800" dirty="0" smtClean="0"/>
              <a:t>    - worked toward putting down revolts </a:t>
            </a:r>
          </a:p>
          <a:p>
            <a:pPr>
              <a:buNone/>
            </a:pPr>
            <a:r>
              <a:rPr lang="en-US" sz="2800" dirty="0" smtClean="0"/>
              <a:t>    - protecting Rome’s borders</a:t>
            </a:r>
          </a:p>
          <a:p>
            <a:pPr>
              <a:buNone/>
            </a:pPr>
            <a:r>
              <a:rPr lang="en-US" sz="2800" dirty="0" smtClean="0"/>
              <a:t>    - ignored growing </a:t>
            </a:r>
            <a:r>
              <a:rPr lang="en-US" sz="2800" dirty="0" smtClean="0"/>
              <a:t>problems of </a:t>
            </a:r>
            <a:r>
              <a:rPr lang="en-US" sz="2800" dirty="0" smtClean="0"/>
              <a:t>crime and poverty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Political and Social Problems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last Severan ruler died in A.D. 235 </a:t>
            </a:r>
          </a:p>
          <a:p>
            <a:r>
              <a:rPr lang="en-US" sz="2800" dirty="0" smtClean="0"/>
              <a:t>Rome’s </a:t>
            </a:r>
            <a:r>
              <a:rPr lang="en-US" sz="2800" dirty="0" smtClean="0"/>
              <a:t>government became very weak.</a:t>
            </a:r>
          </a:p>
          <a:p>
            <a:pPr>
              <a:buNone/>
            </a:pPr>
            <a:r>
              <a:rPr lang="en-US" sz="2800" dirty="0" smtClean="0"/>
              <a:t>    - Army leaders fought each other for the throne</a:t>
            </a:r>
          </a:p>
          <a:p>
            <a:pPr>
              <a:buNone/>
            </a:pPr>
            <a:r>
              <a:rPr lang="en-US" sz="2800" dirty="0" smtClean="0"/>
              <a:t>    - Rome had 22 different emperors during this time</a:t>
            </a:r>
          </a:p>
          <a:p>
            <a:pPr>
              <a:buNone/>
            </a:pPr>
            <a:r>
              <a:rPr lang="en-US" sz="2800" dirty="0" smtClean="0"/>
              <a:t>    - Fewer Romans honored the old ideals of duty, courage,</a:t>
            </a:r>
          </a:p>
          <a:p>
            <a:pPr>
              <a:buNone/>
            </a:pPr>
            <a:r>
              <a:rPr lang="en-US" sz="2800" dirty="0" smtClean="0"/>
              <a:t>	   and honesty</a:t>
            </a:r>
          </a:p>
          <a:p>
            <a:pPr>
              <a:buNone/>
            </a:pPr>
            <a:r>
              <a:rPr lang="en-US" sz="2800" dirty="0" smtClean="0"/>
              <a:t>	- Many government officials took bribes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Economic and Military Problems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During the A.D 200s, Rome’s economy began to fall apart</a:t>
            </a:r>
          </a:p>
          <a:p>
            <a:pPr>
              <a:buNone/>
            </a:pPr>
            <a:r>
              <a:rPr lang="en-US" dirty="0" smtClean="0"/>
              <a:t>    - Roman soldiers and invaders seized crops and destroyed                          fields.</a:t>
            </a:r>
          </a:p>
          <a:p>
            <a:pPr>
              <a:buNone/>
            </a:pPr>
            <a:r>
              <a:rPr lang="en-US" dirty="0" smtClean="0"/>
              <a:t>   - Farmers grew less food, and hunger began to spread.</a:t>
            </a:r>
          </a:p>
          <a:p>
            <a:pPr>
              <a:buNone/>
            </a:pPr>
            <a:r>
              <a:rPr lang="en-US" dirty="0" smtClean="0"/>
              <a:t>   - People bought fewer goods</a:t>
            </a:r>
          </a:p>
          <a:p>
            <a:pPr>
              <a:buNone/>
            </a:pPr>
            <a:r>
              <a:rPr lang="en-US" dirty="0" smtClean="0"/>
              <a:t>   - Businesses closed</a:t>
            </a:r>
          </a:p>
          <a:p>
            <a:pPr>
              <a:buNone/>
            </a:pPr>
            <a:r>
              <a:rPr lang="en-US" dirty="0" smtClean="0"/>
              <a:t>   - Workers had to leave jobs and serve in the army</a:t>
            </a:r>
          </a:p>
          <a:p>
            <a:pPr>
              <a:buNone/>
            </a:pPr>
            <a:r>
              <a:rPr lang="en-US" dirty="0" smtClean="0"/>
              <a:t>   - A plague spread </a:t>
            </a:r>
          </a:p>
          <a:p>
            <a:pPr>
              <a:buNone/>
            </a:pPr>
            <a:r>
              <a:rPr lang="en-US" dirty="0" smtClean="0"/>
              <a:t>   - Inflation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Invasion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572000"/>
          </a:xfrm>
        </p:spPr>
        <p:txBody>
          <a:bodyPr/>
          <a:lstStyle/>
          <a:p>
            <a:r>
              <a:rPr lang="en-US" sz="2800" dirty="0" smtClean="0"/>
              <a:t>Germanic tribes raided Roman farms and towns</a:t>
            </a:r>
          </a:p>
          <a:p>
            <a:r>
              <a:rPr lang="en-US" sz="2800" dirty="0" smtClean="0"/>
              <a:t>Armies from Persia pushed into the empire’s territories</a:t>
            </a:r>
          </a:p>
          <a:p>
            <a:r>
              <a:rPr lang="en-US" sz="2800" dirty="0" smtClean="0"/>
              <a:t>Fighting increased and the government could no longer pay Romans as soldiers</a:t>
            </a:r>
          </a:p>
          <a:p>
            <a:r>
              <a:rPr lang="en-US" sz="2800" dirty="0" smtClean="0"/>
              <a:t>The government started using Germanic warriors in the armies, but they were not loyal to Rome.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Diocletian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Diocletian became emperor in A.D. 284 </a:t>
            </a:r>
          </a:p>
          <a:p>
            <a:pPr>
              <a:buNone/>
            </a:pPr>
            <a:r>
              <a:rPr lang="en-US" sz="2800" dirty="0" smtClean="0"/>
              <a:t>- He divided the empire into four parts </a:t>
            </a:r>
            <a:r>
              <a:rPr lang="en-US" sz="2800" dirty="0" smtClean="0">
                <a:solidFill>
                  <a:schemeClr val="accent1"/>
                </a:solidFill>
              </a:rPr>
              <a:t>- “</a:t>
            </a:r>
            <a:r>
              <a:rPr lang="en-US" sz="2800" dirty="0" err="1" smtClean="0">
                <a:solidFill>
                  <a:schemeClr val="accent1"/>
                </a:solidFill>
              </a:rPr>
              <a:t>Tetrarchy</a:t>
            </a:r>
            <a:r>
              <a:rPr lang="en-US" sz="2800" dirty="0" smtClean="0">
                <a:solidFill>
                  <a:schemeClr val="accent1"/>
                </a:solidFill>
              </a:rPr>
              <a:t>”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- To slow inflation</a:t>
            </a:r>
            <a:r>
              <a:rPr lang="en-US" sz="2800" dirty="0" smtClean="0">
                <a:solidFill>
                  <a:schemeClr val="accent1"/>
                </a:solidFill>
              </a:rPr>
              <a:t>, he issued rules that set the prices of goods and the wages to be paid to workers</a:t>
            </a:r>
          </a:p>
          <a:p>
            <a:pPr>
              <a:buNone/>
            </a:pPr>
            <a:r>
              <a:rPr lang="en-US" sz="2800" dirty="0" smtClean="0"/>
              <a:t>- </a:t>
            </a:r>
            <a:r>
              <a:rPr lang="en-US" sz="2800" dirty="0" smtClean="0">
                <a:solidFill>
                  <a:schemeClr val="accent1"/>
                </a:solidFill>
              </a:rPr>
              <a:t>He ordered workers to remain at the same jobs until they died</a:t>
            </a:r>
          </a:p>
          <a:p>
            <a:r>
              <a:rPr lang="en-US" sz="2800" dirty="0" smtClean="0"/>
              <a:t>He retired from office in A.D. 305</a:t>
            </a:r>
          </a:p>
          <a:p>
            <a:pPr>
              <a:buFontTx/>
              <a:buChar char="-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Constantine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5638800" cy="4953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Constantine became emperor in A.D. 312</a:t>
            </a:r>
          </a:p>
          <a:p>
            <a:r>
              <a:rPr lang="en-US" sz="2800" dirty="0" smtClean="0"/>
              <a:t>To aid the economy, he issued several orders:</a:t>
            </a:r>
          </a:p>
          <a:p>
            <a:pPr>
              <a:buNone/>
            </a:pPr>
            <a:r>
              <a:rPr lang="en-US" sz="2800" dirty="0" smtClean="0"/>
              <a:t>   - The sons of workers had to follow</a:t>
            </a:r>
          </a:p>
          <a:p>
            <a:pPr>
              <a:buNone/>
            </a:pPr>
            <a:r>
              <a:rPr lang="en-US" sz="2800" dirty="0" smtClean="0"/>
              <a:t>    their fathers trades</a:t>
            </a:r>
          </a:p>
          <a:p>
            <a:pPr>
              <a:buNone/>
            </a:pPr>
            <a:r>
              <a:rPr lang="en-US" sz="2800" dirty="0" smtClean="0"/>
              <a:t>    -The sons of farmers had to work the land their fathers worked</a:t>
            </a:r>
          </a:p>
          <a:p>
            <a:pPr>
              <a:buNone/>
            </a:pPr>
            <a:r>
              <a:rPr lang="en-US" sz="2800" dirty="0" smtClean="0"/>
              <a:t>    - The sons of soldiers had to serve in the army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 descr="constant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752600"/>
            <a:ext cx="2605105" cy="3727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Constantine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 moved the capitol from Rome to Byzantium</a:t>
            </a:r>
          </a:p>
          <a:p>
            <a:r>
              <a:rPr lang="en-US" dirty="0" smtClean="0"/>
              <a:t>The city became known as Constantinople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438400"/>
            <a:ext cx="5518185" cy="418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Theodosius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33528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Constantine died in A.D. 337,  fighting broke out again. </a:t>
            </a:r>
          </a:p>
          <a:p>
            <a:r>
              <a:rPr lang="en-US" sz="2800" dirty="0" smtClean="0"/>
              <a:t>Theodosius gained control and ended the fighting.</a:t>
            </a:r>
          </a:p>
          <a:p>
            <a:r>
              <a:rPr lang="en-US" sz="2800" dirty="0" smtClean="0"/>
              <a:t>A.D. 395- the Roman Empire split into two separate empires</a:t>
            </a:r>
          </a:p>
          <a:p>
            <a:pPr>
              <a:buNone/>
            </a:pPr>
            <a:r>
              <a:rPr lang="en-US" sz="2800" dirty="0" smtClean="0"/>
              <a:t>     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0"/>
            <a:ext cx="5410200" cy="409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Different Germanic groups existed: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accent1"/>
                </a:solidFill>
              </a:rPr>
              <a:t>Ostrogoths, Visigoths, Franks, Vandals, Angles, Saxons</a:t>
            </a:r>
          </a:p>
          <a:p>
            <a:r>
              <a:rPr lang="en-US" sz="2800" dirty="0" smtClean="0"/>
              <a:t>They came from the forests and marshes of northern Europe</a:t>
            </a:r>
          </a:p>
          <a:p>
            <a:r>
              <a:rPr lang="en-US" sz="2800" dirty="0" smtClean="0"/>
              <a:t>They were looking for </a:t>
            </a:r>
            <a:r>
              <a:rPr lang="en-US" sz="2800" dirty="0" smtClean="0">
                <a:solidFill>
                  <a:schemeClr val="accent1"/>
                </a:solidFill>
              </a:rPr>
              <a:t>warmer climates </a:t>
            </a:r>
            <a:r>
              <a:rPr lang="en-US" sz="2800" dirty="0" smtClean="0"/>
              <a:t>and better </a:t>
            </a:r>
            <a:r>
              <a:rPr lang="en-US" sz="2800" dirty="0" smtClean="0">
                <a:solidFill>
                  <a:schemeClr val="accent1"/>
                </a:solidFill>
              </a:rPr>
              <a:t>grazing land for their cattle</a:t>
            </a:r>
          </a:p>
          <a:p>
            <a:r>
              <a:rPr lang="en-US" sz="2800" dirty="0" smtClean="0"/>
              <a:t>Some were drawn by Rome’s wealth and culture</a:t>
            </a:r>
          </a:p>
          <a:p>
            <a:r>
              <a:rPr lang="en-US" sz="2800" dirty="0" smtClean="0"/>
              <a:t>Some were fleeing the Huns (warriors from Mongolia)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4114800" cy="1020762"/>
          </a:xfrm>
          <a:ln>
            <a:noFill/>
          </a:ln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en-US" sz="4400" dirty="0" smtClean="0">
                <a:ln w="6350">
                  <a:noFill/>
                </a:ln>
                <a:solidFill>
                  <a:schemeClr val="accent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askerville Old Face" pitchFamily="18" charset="0"/>
              </a:rPr>
              <a:t>Roman Statues</a:t>
            </a:r>
            <a:endParaRPr lang="en-US" sz="4400" dirty="0">
              <a:ln w="6350">
                <a:noFill/>
              </a:ln>
              <a:solidFill>
                <a:schemeClr val="accent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0600" y="1447800"/>
            <a:ext cx="4114800" cy="472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Statues were made to 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look realistic.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3200" dirty="0" smtClean="0"/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 were shown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3200" dirty="0" smtClean="0"/>
              <a:t>Wrinkles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3200" dirty="0" smtClean="0"/>
              <a:t>Warts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noProof="0" dirty="0" smtClean="0"/>
              <a:t>Less </a:t>
            </a:r>
            <a:r>
              <a:rPr lang="en-US" sz="3200" dirty="0" smtClean="0"/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ttr</a:t>
            </a:r>
            <a:r>
              <a:rPr lang="en-US" sz="3200" dirty="0" smtClean="0"/>
              <a:t>active Features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4" descr="agustu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752600"/>
            <a:ext cx="3048000" cy="4580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742452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77200" cy="4267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 the late A.D. 300s, the Huns entered Eastern Europe and defeated the Ostrogoths. </a:t>
            </a:r>
          </a:p>
          <a:p>
            <a:endParaRPr lang="en-US" sz="2800" dirty="0" smtClean="0"/>
          </a:p>
          <a:p>
            <a:r>
              <a:rPr lang="en-US" sz="2800" dirty="0" smtClean="0"/>
              <a:t>The Visigoths feared they would be next so they asked  the Eastern Roman emperor for protection. </a:t>
            </a:r>
          </a:p>
          <a:p>
            <a:endParaRPr lang="en-US" sz="2800" dirty="0" smtClean="0"/>
          </a:p>
          <a:p>
            <a:r>
              <a:rPr lang="en-US" sz="2800" dirty="0" smtClean="0"/>
              <a:t> Trouble broke out between the Visigoths and Romans.</a:t>
            </a:r>
          </a:p>
          <a:p>
            <a:pPr>
              <a:buNone/>
            </a:pPr>
            <a:r>
              <a:rPr lang="en-US" sz="2800" dirty="0" smtClean="0"/>
              <a:t>    -Visigoths forced to buy food at very high prices.</a:t>
            </a:r>
          </a:p>
          <a:p>
            <a:pPr>
              <a:buNone/>
            </a:pPr>
            <a:r>
              <a:rPr lang="en-US" sz="2800" dirty="0" smtClean="0"/>
              <a:t>    - Romans also kidnapped and enslaved many Visigoths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219200"/>
            <a:ext cx="7848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Visigoths rebelled, in A.D. 378 they defeated Roman legions at the </a:t>
            </a:r>
            <a:r>
              <a:rPr lang="en-US" sz="2800" dirty="0" smtClean="0">
                <a:solidFill>
                  <a:schemeClr val="accent1"/>
                </a:solidFill>
              </a:rPr>
              <a:t>Battle of Adrianople. </a:t>
            </a:r>
          </a:p>
          <a:p>
            <a:r>
              <a:rPr lang="en-US" sz="2800" dirty="0" smtClean="0"/>
              <a:t> Rome was forced to surrender land to the Visigoths.</a:t>
            </a:r>
          </a:p>
          <a:p>
            <a:r>
              <a:rPr lang="en-US" sz="2800" dirty="0" smtClean="0"/>
              <a:t>More and more Germanic warriors crossed the borders in search of land</a:t>
            </a:r>
          </a:p>
          <a:p>
            <a:r>
              <a:rPr lang="en-US" sz="2800" dirty="0" smtClean="0"/>
              <a:t>In the winter of A.D. 406, the Rhine River in Western Europe froze</a:t>
            </a:r>
          </a:p>
          <a:p>
            <a:r>
              <a:rPr lang="en-US" sz="2800" dirty="0" smtClean="0"/>
              <a:t>Germanic groups crossed the frozen river and entered Gaul</a:t>
            </a:r>
          </a:p>
          <a:p>
            <a:r>
              <a:rPr lang="en-US" sz="2800" dirty="0" smtClean="0"/>
              <a:t>The Romans were too weak to force them back</a:t>
            </a:r>
            <a:endParaRPr 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838200"/>
            <a:ext cx="3886200" cy="518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A.D. 410 the </a:t>
            </a:r>
            <a:r>
              <a:rPr lang="en-US" sz="2800" dirty="0" smtClean="0">
                <a:solidFill>
                  <a:schemeClr val="accent1"/>
                </a:solidFill>
              </a:rPr>
              <a:t>Visigoth</a:t>
            </a:r>
            <a:r>
              <a:rPr lang="en-US" sz="2800" dirty="0" smtClean="0"/>
              <a:t> leader </a:t>
            </a:r>
            <a:r>
              <a:rPr lang="en-US" sz="2800" dirty="0" smtClean="0">
                <a:solidFill>
                  <a:schemeClr val="accent1"/>
                </a:solidFill>
              </a:rPr>
              <a:t>Alaric </a:t>
            </a:r>
            <a:r>
              <a:rPr lang="en-US" sz="2800" dirty="0" smtClean="0"/>
              <a:t>and his soldiers captured Rome itself.</a:t>
            </a:r>
          </a:p>
          <a:p>
            <a:endParaRPr lang="en-US" sz="2800" dirty="0" smtClean="0"/>
          </a:p>
          <a:p>
            <a:r>
              <a:rPr lang="en-US" sz="2800" dirty="0" smtClean="0"/>
              <a:t>They burned records and looted the treasury.</a:t>
            </a:r>
          </a:p>
          <a:p>
            <a:endParaRPr lang="en-US" sz="2800" dirty="0" smtClean="0"/>
          </a:p>
          <a:p>
            <a:r>
              <a:rPr lang="en-US" sz="2800" dirty="0" smtClean="0"/>
              <a:t>It was the first time Rome had been conquered in 800 years.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800" y="838200"/>
            <a:ext cx="3733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The </a:t>
            </a:r>
            <a:r>
              <a:rPr lang="en-US" sz="2800" dirty="0" smtClean="0">
                <a:solidFill>
                  <a:schemeClr val="accent1"/>
                </a:solidFill>
              </a:rPr>
              <a:t>Vandals </a:t>
            </a:r>
            <a:r>
              <a:rPr lang="en-US" sz="2800" dirty="0" smtClean="0"/>
              <a:t>overran   Spain and northern Africa, and then they sailed to Italy.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In A.D. 455 they entered       Rome and spent 12 days stripping buildings of everything valuable and burning them.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“Vandalism”</a:t>
            </a:r>
            <a:endParaRPr lang="en-U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  <a:latin typeface="Baskerville Old Face" pitchFamily="18" charset="0"/>
              </a:rPr>
              <a:t>Rome Falls</a:t>
            </a:r>
            <a:endParaRPr lang="en-US" sz="4400" dirty="0">
              <a:solidFill>
                <a:schemeClr val="accent2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By the mid – A.D. 400s, several Germanic leaders held high posts in Rome’s government and army</a:t>
            </a:r>
          </a:p>
          <a:p>
            <a:r>
              <a:rPr lang="en-US" sz="2800" dirty="0" smtClean="0"/>
              <a:t>In A.D. 476- Germanic general </a:t>
            </a:r>
            <a:r>
              <a:rPr lang="en-US" sz="2800" dirty="0" smtClean="0">
                <a:solidFill>
                  <a:schemeClr val="accent2"/>
                </a:solidFill>
              </a:rPr>
              <a:t>Odoacer </a:t>
            </a:r>
            <a:r>
              <a:rPr lang="en-US" sz="2800" dirty="0" smtClean="0"/>
              <a:t>took control and overthrew the western emperor, </a:t>
            </a:r>
            <a:r>
              <a:rPr lang="en-US" sz="2800" dirty="0" smtClean="0">
                <a:solidFill>
                  <a:schemeClr val="accent2"/>
                </a:solidFill>
              </a:rPr>
              <a:t>Romulus Augustulus.</a:t>
            </a:r>
          </a:p>
          <a:p>
            <a:r>
              <a:rPr lang="en-US" sz="2800" dirty="0" smtClean="0"/>
              <a:t>After Romulus Augustulus, no emperor ever again ruled from Rome.</a:t>
            </a:r>
          </a:p>
          <a:p>
            <a:r>
              <a:rPr lang="en-US" sz="2800" dirty="0" smtClean="0"/>
              <a:t>Historians use this event to mark the end of the Western Roman Empire.</a:t>
            </a:r>
            <a:endParaRPr lang="en-US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95400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Odoacer controlled Rome for almost 15 years</a:t>
            </a:r>
          </a:p>
          <a:p>
            <a:r>
              <a:rPr lang="en-US" sz="2800" dirty="0" smtClean="0"/>
              <a:t>Visigoths seized the city and killed him</a:t>
            </a:r>
          </a:p>
          <a:p>
            <a:r>
              <a:rPr lang="en-US" sz="2800" dirty="0" smtClean="0"/>
              <a:t>They set up a kingdom in Italy under their leader, Theodoric.</a:t>
            </a:r>
          </a:p>
          <a:p>
            <a:r>
              <a:rPr lang="en-US" sz="2800" dirty="0" smtClean="0"/>
              <a:t>Germanic kingdoms arose throughout Europe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By A.D. 500, the Western Roman Empire had faded away!</a:t>
            </a:r>
          </a:p>
          <a:p>
            <a:r>
              <a:rPr lang="en-US" sz="2800" dirty="0" smtClean="0"/>
              <a:t>Eastern Roman Empire prospers and becomes the “Byzantine Empire”</a:t>
            </a:r>
            <a:endParaRPr lang="en-US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18706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Buildings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01396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They used Greek- style porches and rows of columns called  </a:t>
            </a:r>
            <a:r>
              <a:rPr lang="en-US" sz="2800" dirty="0" smtClean="0">
                <a:solidFill>
                  <a:schemeClr val="accent1"/>
                </a:solidFill>
              </a:rPr>
              <a:t>colonnades.</a:t>
            </a:r>
            <a:endParaRPr lang="en-US" sz="2800" dirty="0" smtClean="0"/>
          </a:p>
          <a:p>
            <a:r>
              <a:rPr lang="en-US" sz="2800" dirty="0" smtClean="0"/>
              <a:t>But they also added their own features, such as </a:t>
            </a:r>
            <a:r>
              <a:rPr lang="en-US" sz="2800" dirty="0" smtClean="0">
                <a:solidFill>
                  <a:schemeClr val="accent1"/>
                </a:solidFill>
              </a:rPr>
              <a:t>arches, vaults,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chemeClr val="accent1"/>
                </a:solidFill>
              </a:rPr>
              <a:t>domes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This made their buildings more open than any other buildings before their time.</a:t>
            </a:r>
          </a:p>
          <a:p>
            <a:r>
              <a:rPr lang="en-US" sz="2800" dirty="0" smtClean="0"/>
              <a:t>They also invented </a:t>
            </a:r>
            <a:r>
              <a:rPr lang="en-US" sz="2800" dirty="0" smtClean="0">
                <a:solidFill>
                  <a:schemeClr val="accent1"/>
                </a:solidFill>
              </a:rPr>
              <a:t>concrete</a:t>
            </a:r>
            <a:r>
              <a:rPr lang="en-US" sz="2800" dirty="0" smtClean="0"/>
              <a:t> - a mixture of volcanic ash, lime, and water  </a:t>
            </a:r>
          </a:p>
          <a:p>
            <a:r>
              <a:rPr lang="en-US" sz="2800" dirty="0" smtClean="0"/>
              <a:t>Concrete made buildings sturdier and allowed them to be built taller.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The Roman Colosseum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Completed about A.D. 80</a:t>
            </a:r>
          </a:p>
          <a:p>
            <a:r>
              <a:rPr lang="en-US" dirty="0" smtClean="0"/>
              <a:t>Seated 60,000 people</a:t>
            </a:r>
            <a:endParaRPr lang="en-US" dirty="0"/>
          </a:p>
        </p:txBody>
      </p:sp>
      <p:pic>
        <p:nvPicPr>
          <p:cNvPr id="1026" name="Picture 2" descr="C:\Users\HP G62\Pictures\colosseum-ro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14600"/>
            <a:ext cx="5410200" cy="4174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The Roman Colosseum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pic>
        <p:nvPicPr>
          <p:cNvPr id="4" name="Content Placeholder 3" descr="C:\Users\HP G62\Pictures\colosseum-lightmatt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6052353" cy="402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Pantheon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Built to honor Rome’s gods</a:t>
            </a:r>
          </a:p>
          <a:p>
            <a:r>
              <a:rPr lang="en-US" sz="2800" dirty="0" smtClean="0"/>
              <a:t>Largest domed roof in it’s time</a:t>
            </a:r>
            <a:endParaRPr lang="en-US" sz="2800" dirty="0"/>
          </a:p>
        </p:txBody>
      </p:sp>
      <p:pic>
        <p:nvPicPr>
          <p:cNvPr id="2050" name="Picture 2" descr="C:\Users\HP G62\Pictures\panthe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5472113" cy="3502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Roman Literature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Virgil- epic poem  “Aeneid”</a:t>
            </a:r>
          </a:p>
          <a:p>
            <a:r>
              <a:rPr lang="en-US" sz="3200" dirty="0" smtClean="0"/>
              <a:t>Horace – satires and odes</a:t>
            </a:r>
          </a:p>
          <a:p>
            <a:r>
              <a:rPr lang="en-US" sz="3200" dirty="0" smtClean="0"/>
              <a:t>Ovid- based on Greek myths</a:t>
            </a:r>
          </a:p>
          <a:p>
            <a:r>
              <a:rPr lang="en-US" sz="3200" dirty="0" smtClean="0"/>
              <a:t>Catullus- poems about love, sadness, and envy</a:t>
            </a:r>
          </a:p>
          <a:p>
            <a:r>
              <a:rPr lang="en-US" sz="3200" dirty="0" smtClean="0"/>
              <a:t>Livy- “History of Rome” - 10 B.C.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Baskerville Old Face" pitchFamily="18" charset="0"/>
              </a:rPr>
              <a:t>Roman Science and Engineering</a:t>
            </a:r>
            <a:endParaRPr lang="en-US" sz="4400" dirty="0">
              <a:solidFill>
                <a:schemeClr val="accent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2800" dirty="0" smtClean="0"/>
              <a:t>Galen- </a:t>
            </a:r>
            <a:r>
              <a:rPr lang="en-US" sz="2800" dirty="0" smtClean="0"/>
              <a:t>studied anatomy (the study of body structure)</a:t>
            </a:r>
            <a:endParaRPr lang="en-US" sz="2800" dirty="0" smtClean="0"/>
          </a:p>
          <a:p>
            <a:r>
              <a:rPr lang="en-US" sz="2800" dirty="0" smtClean="0"/>
              <a:t>Ptolemy- </a:t>
            </a:r>
            <a:r>
              <a:rPr lang="en-US" sz="2800" dirty="0" smtClean="0"/>
              <a:t>scientist who studied the sky</a:t>
            </a:r>
            <a:endParaRPr lang="en-US" sz="2800" dirty="0" smtClean="0"/>
          </a:p>
          <a:p>
            <a:r>
              <a:rPr lang="en-US" sz="2800" dirty="0" smtClean="0"/>
              <a:t>Engineers built a system of roads and bridges to connect the empire.</a:t>
            </a:r>
          </a:p>
          <a:p>
            <a:r>
              <a:rPr lang="en-US" sz="2800" dirty="0" smtClean="0"/>
              <a:t>They also </a:t>
            </a:r>
            <a:r>
              <a:rPr lang="en-US" sz="2800" dirty="0" smtClean="0"/>
              <a:t>used advanced engineering to build </a:t>
            </a:r>
            <a:r>
              <a:rPr lang="en-US" sz="2800" dirty="0" smtClean="0"/>
              <a:t>aqueducts </a:t>
            </a:r>
            <a:r>
              <a:rPr lang="en-US" sz="2800" dirty="0" smtClean="0"/>
              <a:t>that brought </a:t>
            </a:r>
            <a:r>
              <a:rPr lang="en-US" sz="2800" dirty="0" smtClean="0"/>
              <a:t>water from the hills into the cities.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705</TotalTime>
  <Words>1388</Words>
  <Application>Microsoft Office PowerPoint</Application>
  <PresentationFormat>On-screen Show (4:3)</PresentationFormat>
  <Paragraphs>207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Equity</vt:lpstr>
      <vt:lpstr>Roman Civilization</vt:lpstr>
      <vt:lpstr>ROMAN CULTURE</vt:lpstr>
      <vt:lpstr>Roman Statues</vt:lpstr>
      <vt:lpstr>Buildings</vt:lpstr>
      <vt:lpstr>The Roman Colosseum</vt:lpstr>
      <vt:lpstr>The Roman Colosseum</vt:lpstr>
      <vt:lpstr>Pantheon</vt:lpstr>
      <vt:lpstr>Roman Literature</vt:lpstr>
      <vt:lpstr>Roman Science and Engineering</vt:lpstr>
      <vt:lpstr>Daily life in Rome</vt:lpstr>
      <vt:lpstr>Poverty</vt:lpstr>
      <vt:lpstr>Sports and Contests</vt:lpstr>
      <vt:lpstr>Circus Maximus</vt:lpstr>
      <vt:lpstr>Gladiators</vt:lpstr>
      <vt:lpstr>Slavery</vt:lpstr>
      <vt:lpstr>Roman Religion</vt:lpstr>
      <vt:lpstr>Family Life</vt:lpstr>
      <vt:lpstr>Slide 18</vt:lpstr>
      <vt:lpstr>Becoming a Man</vt:lpstr>
      <vt:lpstr>Roman Women</vt:lpstr>
      <vt:lpstr>The Decline of Rome</vt:lpstr>
      <vt:lpstr>Political and Social Problems</vt:lpstr>
      <vt:lpstr>Economic and Military Problems</vt:lpstr>
      <vt:lpstr>Invasion</vt:lpstr>
      <vt:lpstr>Diocletian</vt:lpstr>
      <vt:lpstr>Constantine</vt:lpstr>
      <vt:lpstr>Constantine</vt:lpstr>
      <vt:lpstr>Theodosius</vt:lpstr>
      <vt:lpstr>Slide 29</vt:lpstr>
      <vt:lpstr>Slide 30</vt:lpstr>
      <vt:lpstr>Slide 31</vt:lpstr>
      <vt:lpstr>Slide 32</vt:lpstr>
      <vt:lpstr>Slide 33</vt:lpstr>
      <vt:lpstr>Rome Falls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Ancient Rome</dc:title>
  <dc:creator>HP G62</dc:creator>
  <cp:lastModifiedBy>HP G62</cp:lastModifiedBy>
  <cp:revision>84</cp:revision>
  <dcterms:created xsi:type="dcterms:W3CDTF">2011-10-14T20:18:51Z</dcterms:created>
  <dcterms:modified xsi:type="dcterms:W3CDTF">2011-10-18T16:53:09Z</dcterms:modified>
</cp:coreProperties>
</file>