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59" r:id="rId4"/>
    <p:sldId id="260" r:id="rId5"/>
    <p:sldId id="261" r:id="rId6"/>
    <p:sldId id="262" r:id="rId7"/>
    <p:sldId id="266" r:id="rId8"/>
    <p:sldId id="267" r:id="rId9"/>
    <p:sldId id="268" r:id="rId10"/>
    <p:sldId id="270" r:id="rId11"/>
    <p:sldId id="271" r:id="rId12"/>
    <p:sldId id="272" r:id="rId13"/>
    <p:sldId id="273" r:id="rId14"/>
    <p:sldId id="275" r:id="rId15"/>
    <p:sldId id="274" r:id="rId16"/>
    <p:sldId id="276" r:id="rId17"/>
    <p:sldId id="277" r:id="rId18"/>
    <p:sldId id="27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AD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CCB52-8B7D-4A3E-A6A6-91B134CBB467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48AC8E-923C-45C8-8540-B47A3EE745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8AC8E-923C-45C8-8540-B47A3EE7451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FBF03-0603-4540-AE13-65C26006C0C0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4C6F2-8720-4E73-A861-C7A3AE0848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FBF03-0603-4540-AE13-65C26006C0C0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4C6F2-8720-4E73-A861-C7A3AE0848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FBF03-0603-4540-AE13-65C26006C0C0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4C6F2-8720-4E73-A861-C7A3AE0848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FBF03-0603-4540-AE13-65C26006C0C0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4C6F2-8720-4E73-A861-C7A3AE0848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FBF03-0603-4540-AE13-65C26006C0C0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4C6F2-8720-4E73-A861-C7A3AE0848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FBF03-0603-4540-AE13-65C26006C0C0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4C6F2-8720-4E73-A861-C7A3AE0848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FBF03-0603-4540-AE13-65C26006C0C0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4C6F2-8720-4E73-A861-C7A3AE0848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FBF03-0603-4540-AE13-65C26006C0C0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4C6F2-8720-4E73-A861-C7A3AE0848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FBF03-0603-4540-AE13-65C26006C0C0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4C6F2-8720-4E73-A861-C7A3AE0848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FBF03-0603-4540-AE13-65C26006C0C0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4C6F2-8720-4E73-A861-C7A3AE0848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FBF03-0603-4540-AE13-65C26006C0C0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4C6F2-8720-4E73-A861-C7A3AE0848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FBF03-0603-4540-AE13-65C26006C0C0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4C6F2-8720-4E73-A861-C7A3AE0848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Medieval Africa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latin typeface="Algerian" pitchFamily="82" charset="0"/>
              </a:rPr>
              <a:t>Arely</a:t>
            </a:r>
            <a:r>
              <a:rPr lang="en-US" dirty="0" smtClean="0">
                <a:latin typeface="Algerian" pitchFamily="82" charset="0"/>
              </a:rPr>
              <a:t> Marquez </a:t>
            </a:r>
          </a:p>
          <a:p>
            <a:r>
              <a:rPr lang="en-US" dirty="0" smtClean="0">
                <a:latin typeface="Algerian" pitchFamily="82" charset="0"/>
              </a:rPr>
              <a:t>Standards 7.4.3,7.4.4,7.4.5</a:t>
            </a:r>
            <a:endParaRPr lang="en-US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Roles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Women 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Acted as wives and mother</a:t>
            </a:r>
          </a:p>
          <a:p>
            <a:r>
              <a:rPr lang="en-US" dirty="0" smtClean="0">
                <a:latin typeface="Algerian" pitchFamily="82" charset="0"/>
              </a:rPr>
              <a:t>Served as soldiers</a:t>
            </a:r>
          </a:p>
          <a:p>
            <a:r>
              <a:rPr lang="en-US" dirty="0" smtClean="0">
                <a:latin typeface="Algerian" pitchFamily="82" charset="0"/>
              </a:rPr>
              <a:t>Rulers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Men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Controlled much of what women did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Women Ruler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Queen </a:t>
            </a:r>
            <a:r>
              <a:rPr lang="en-US" dirty="0" err="1" smtClean="0">
                <a:latin typeface="Algerian" pitchFamily="82" charset="0"/>
              </a:rPr>
              <a:t>Dahia</a:t>
            </a:r>
            <a:r>
              <a:rPr lang="en-US" dirty="0" smtClean="0">
                <a:latin typeface="Algerian" pitchFamily="82" charset="0"/>
              </a:rPr>
              <a:t> Al-</a:t>
            </a:r>
            <a:r>
              <a:rPr lang="en-US" dirty="0" err="1" smtClean="0">
                <a:latin typeface="Algerian" pitchFamily="82" charset="0"/>
              </a:rPr>
              <a:t>Kahina</a:t>
            </a:r>
            <a:endParaRPr lang="en-US" dirty="0" smtClean="0">
              <a:latin typeface="Algerian" pitchFamily="82" charset="0"/>
            </a:endParaRPr>
          </a:p>
          <a:p>
            <a:pPr lvl="1"/>
            <a:r>
              <a:rPr lang="en-US" dirty="0" smtClean="0">
                <a:latin typeface="Algerian" pitchFamily="82" charset="0"/>
              </a:rPr>
              <a:t>Fight against Muslims invasion</a:t>
            </a:r>
          </a:p>
          <a:p>
            <a:r>
              <a:rPr lang="en-US" dirty="0" smtClean="0">
                <a:latin typeface="Algerian" pitchFamily="82" charset="0"/>
              </a:rPr>
              <a:t>Queen </a:t>
            </a:r>
            <a:r>
              <a:rPr lang="en-US" dirty="0" err="1" smtClean="0">
                <a:latin typeface="Algerian" pitchFamily="82" charset="0"/>
              </a:rPr>
              <a:t>Nzinga</a:t>
            </a:r>
            <a:endParaRPr lang="en-US" dirty="0" smtClean="0">
              <a:latin typeface="Algerian" pitchFamily="82" charset="0"/>
            </a:endParaRPr>
          </a:p>
          <a:p>
            <a:pPr lvl="1"/>
            <a:r>
              <a:rPr lang="en-US" dirty="0" smtClean="0">
                <a:latin typeface="Algerian" pitchFamily="82" charset="0"/>
              </a:rPr>
              <a:t>40 years battling </a:t>
            </a:r>
            <a:r>
              <a:rPr lang="en-US" dirty="0" err="1" smtClean="0">
                <a:latin typeface="Algerian" pitchFamily="82" charset="0"/>
              </a:rPr>
              <a:t>Portugues</a:t>
            </a:r>
            <a:r>
              <a:rPr lang="en-US" dirty="0" smtClean="0">
                <a:latin typeface="Algerian" pitchFamily="82" charset="0"/>
              </a:rPr>
              <a:t> slave traders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Slavery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Within Africa</a:t>
            </a:r>
          </a:p>
          <a:p>
            <a:pPr lvl="1"/>
            <a:r>
              <a:rPr lang="en-US" dirty="0" smtClean="0">
                <a:latin typeface="Algerian" pitchFamily="82" charset="0"/>
              </a:rPr>
              <a:t>Bantu- raided nearby villages for captives</a:t>
            </a:r>
          </a:p>
          <a:p>
            <a:pPr lvl="2"/>
            <a:r>
              <a:rPr lang="en-US" dirty="0" smtClean="0">
                <a:latin typeface="Algerian" pitchFamily="82" charset="0"/>
              </a:rPr>
              <a:t>Used for laborers </a:t>
            </a:r>
          </a:p>
          <a:p>
            <a:pPr lvl="1"/>
            <a:r>
              <a:rPr lang="en-US" dirty="0" smtClean="0">
                <a:latin typeface="Algerian" pitchFamily="82" charset="0"/>
              </a:rPr>
              <a:t>Slaved Criminals or enemies</a:t>
            </a:r>
          </a:p>
          <a:p>
            <a:pPr lvl="1"/>
            <a:r>
              <a:rPr lang="en-US" dirty="0" smtClean="0">
                <a:latin typeface="Algerian" pitchFamily="82" charset="0"/>
              </a:rPr>
              <a:t>Muslim</a:t>
            </a:r>
          </a:p>
          <a:p>
            <a:pPr lvl="2"/>
            <a:r>
              <a:rPr lang="en-US" dirty="0" smtClean="0">
                <a:latin typeface="Algerian" pitchFamily="82" charset="0"/>
              </a:rPr>
              <a:t>Enslavement of Muslim forbidden</a:t>
            </a:r>
          </a:p>
          <a:p>
            <a:pPr lvl="2"/>
            <a:r>
              <a:rPr lang="en-US" dirty="0" smtClean="0">
                <a:latin typeface="Algerian" pitchFamily="82" charset="0"/>
              </a:rPr>
              <a:t>Enslave non-Muslims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lgerian" pitchFamily="82" charset="0"/>
              </a:rPr>
              <a:t>Slavery (cont)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European Slavery</a:t>
            </a:r>
          </a:p>
          <a:p>
            <a:pPr lvl="1"/>
            <a:r>
              <a:rPr lang="en-US" dirty="0" smtClean="0">
                <a:latin typeface="Algerian" pitchFamily="82" charset="0"/>
              </a:rPr>
              <a:t>1441 First 12 Africans captives taken to Portugal </a:t>
            </a:r>
          </a:p>
          <a:p>
            <a:pPr lvl="1"/>
            <a:r>
              <a:rPr lang="en-US" dirty="0" smtClean="0">
                <a:latin typeface="Algerian" pitchFamily="82" charset="0"/>
              </a:rPr>
              <a:t>1444 235 Slaves</a:t>
            </a:r>
          </a:p>
          <a:p>
            <a:pPr lvl="1"/>
            <a:r>
              <a:rPr lang="en-US" dirty="0" smtClean="0">
                <a:latin typeface="Algerian" pitchFamily="82" charset="0"/>
              </a:rPr>
              <a:t>1500s Portugal was World’s leading supplier of Sugar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African Culture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Art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Cave Painting</a:t>
            </a:r>
          </a:p>
          <a:p>
            <a:r>
              <a:rPr lang="en-US" dirty="0" smtClean="0">
                <a:latin typeface="Algerian" pitchFamily="82" charset="0"/>
              </a:rPr>
              <a:t>Mask </a:t>
            </a:r>
          </a:p>
          <a:p>
            <a:r>
              <a:rPr lang="en-US" dirty="0" smtClean="0">
                <a:latin typeface="Algerian" pitchFamily="82" charset="0"/>
              </a:rPr>
              <a:t>Statues</a:t>
            </a:r>
          </a:p>
          <a:p>
            <a:r>
              <a:rPr lang="en-US" dirty="0" smtClean="0">
                <a:latin typeface="Algerian" pitchFamily="82" charset="0"/>
              </a:rPr>
              <a:t>Wood, Ivory, or Bronze</a:t>
            </a:r>
            <a:endParaRPr lang="en-US" dirty="0">
              <a:latin typeface="Algerian" pitchFamily="82" charset="0"/>
            </a:endParaRPr>
          </a:p>
        </p:txBody>
      </p:sp>
      <p:pic>
        <p:nvPicPr>
          <p:cNvPr id="26626" name="Picture 2" descr="http://stuartfloyd.co.uk/wp-content/uploads/2009/04/small-pic1-300x24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4267200"/>
            <a:ext cx="2857500" cy="2324101"/>
          </a:xfrm>
          <a:prstGeom prst="rect">
            <a:avLst/>
          </a:prstGeom>
          <a:noFill/>
        </p:spPr>
      </p:pic>
      <p:sp>
        <p:nvSpPr>
          <p:cNvPr id="26628" name="AutoShape 4" descr="data:image/jpg;base64,/9j/4AAQSkZJRgABAQAAAQABAAD/2wCEAAkGBhQSERQUExQWFRUWGBgaGBgYGBsaGBoaHRwdGBscGBwaHSYeHBkkGRocHy8gIycpLCwsGh4xNTAqNSYrLCkBCQoKDgwOGg8PGiwkHyQsLCwsLCwsKSwsLCwsLCwsLCwsLCwsLCwsLCwsLCwsLCwsKSwsLCwsLCwsLCwsLCwsLP/AABEIAPwAyAMBIgACEQEDEQH/xAAcAAACAwEBAQEAAAAAAAAAAAAFBgMEBwACAQj/xABEEAACAQIEAwYDBgUCBAUFAQABAhEDIQAEEjEFQVEGEyJhcZEygaEHQrHB0fAUI1Ji4TNyFSSC8RZDU5KyY3OiwuJE/8QAGAEAAwEBAAAAAAAAAAAAAAAAAQIDAAT/xAAiEQACAgIDAAIDAQAAAAAAAAAAAQIRITEDEkEiURMyYQT/2gAMAwEAAhEDEQA/AHVeIDUyCwH/AEyfKDt5z0xA1Jpgg7SvP8wbYoPxFQ8qGYydx+tp/dsWaVYqQ7Bp3tFvIWljHSbc8NZGiUUSx0lWUSJNr/pj2+T71iqqJAmBtbryE/mL4hq1bkDUet5N7/n1xLkMxfwONXMQQfrv6YwStmOHFhoePBZgPWZG0+vlj3lciKZkdIAiY9Ikm2LtdSSSSQTG1jbnjqCl2s0H+3cHaZmAcYJ7p0L6gSd5neeceW1uhjripmsmVAhVlgJExJ3MgjYTgpUBJAk2sdwTylojf8vTFCqwAGm8FhLchtHXb8cZmK+XXw35k268unXpiWjRKksE1TaRYASBA6ncziYjUvhjoAdydo8t8THI94irBpif6pPMnYg7z7YITxk1Vb6IMwTHLkV2A36Tid66kaFBA3N/FF7Sed/bEbBEWfiVDYmTA2tM6jvc9eUYibMKBqXSQzbhpmBf0M/ljGOYlqkXOm03KhTtqmJa+3livWRZYAeKfugSOUxYfPHZziK6NJUgqJURN/UfLfAvhtYUaKK/O2o82sWJ35mfbywjkk6Cotqy+CyEWWDMze95BiYP4zyxNVovIBPmGjfnsefliClUEGfDsbQRbmvrb/GPNfigUDUTT2IMaiwPlG+GAQ5nKMblvwHpaJ57eeBzpFvDY/X57DBmjWSqNQOqJ3sY8x+xiM5WCG6X2/GZwDHrhOVeGYjaCogSQZPyvzF8EO4NjzsIBFhNg0b7EYs8PqyhsBc/IcsVzRLMQJmIkkGBMW89sFGLD0pUM0A3M87Rv58vniTLVQVBMm56+d7jpzxFRJDaXJMX6eL1Pn8vbEH/ABMS1wbgfgD7zOGsWiRF1MUZrqBO24HLpeD7/OjX4YVJMbczb5bwfa2CFfwqKlOGNgS1jFhAPX9BihneLbFmgeYIHznb54UJF3Y0zYX5b+8Y7A+pxMLJkHykT6+mOwLQKLK5DTvNj1tPKP1xaehKwHAUAnxCDHSBbbF7NoNRM6gT/SY67nfELuNVpk8jcexwTFOtBRRSKso3YtDeYFonHkqFA1KZHpv6i3tiavmoJFuYgCflI/LAfNZvlEj98v8AOA2MXG4mdzbra3uf1x5pkvcAepggHrAIA+ZwNprqbaw9B5TfBRUKiRva7TH4g++Aai2uZCHUTYi4nc9Tflf/ADialSerGkqtM7nY+/ngXXraFaoynSN4IM9B5T7bY8Zft4KenXQWLaRJ1SfobTywQ02Vu1+db+IFGmxC0x4tJjxcwSL8wI8jjuzvapqdfu6rgBrAveGMRJMm+3tge+VNTVUbdtTE9Tu31P1xDwng6ZivqYnSkkxuxIJ35CA198SbzZbqqof6/HaauFB70qRqVACJvJJJ0jyBM4g4oe8g06ZXeVLKoHlYkTPP1xClBUVFVPDFSQB4QVbc9J0x54ufxy6SbkmYAEkiTe3Lz2w/Zsn1Qi5ri1QsyshRgdIEzJMRcWiPn85wJ/jK9Ot3dYh9Z0BvhKs1hqB2Gq18HdYqVmc86k/IWH44GZ3JjNZ1wappqGkMB5+GPx88JV5K0lgPUM+aYjMI1MACCYZSAALMpMH254Wc52kNesRRp1KgUX0xYDmSbevzvh/z2XIpNJRwBJUqVO3zg74y7gGTYM0wLkMeYvBPsMPISCTYzcJ4iVYEypDDVIvHykERzHSMOf8AEK8RsdjqEH6jGb8Xzncrq6FYnnJAjykYN8K7RavgMMQNStFwLWOxjkf+2ApfZpQzgc1QKQNXO8EGNpjy+t/aXv2J3ggSSI/OOuA54tTdBMK1973P5RafLbFjJoSIvaDyBJvFzbFEyTPNTUzEEsN5G8jf9PTAWvnTqYF+cQNrcp3jDRWGkRBAbcWmPXqTgdluzdMOWZZa5v8Ahf8ATAYUUKOYrFDpgjkJMwfTbFCrlK1iwYTsv3p/IYZ6tcrAULp21TBJHIb2g4iavMgm/KL3H7j5Y1AFR6RDGRE3CwQb8+gE47DGytewJO5b0OPmBQUT5rOsrEEaifEQIZR5t0P0xWbMm5A9Bf8AK3ucWK+TadK1AUJkR8TnrJ85/wC2IHOjwuD12iPWL/TBAVKlYncGOn+MVqJZ2sCBPxGNI5cztf64JZeirMAdmsT5Hc+mDeXqKkhQ+ki5I+Ug+fmeWNRijU4ZoUFQZm5EQSbncm1vribIcHlC7GDPMk9NvPBA0ma8yOcRYnp5bY8cQqhKDObaR8yTsPPl74OshFntPmAGFJSpA8TRz6A8tjMeY6YSKlTXmjFxTFumpre+4wb4tmClNmYRUY785N/bCO3alMuWEF3Ykkjl69TiSdl6URsz2c0rpB5HnbB3sxlytHVsWMjr5ekb+V8IFPiozEaAdR0gIRDQfWxkzecaZkMg7hDUtT0jafF+AFMAEzz52gYDA2XaVDvTJ090CCWa8+SzY+sDyHPHrivEFpJVSkRqp/GCrEy1gSZ3PUzi7XzsAz4QtNqhAHMTpWxJ3VtgZn3TM/nYr19cBmGW135rSDEHb78dMbwHp9pjSAF5X+YuI5TqgYk7GZRX11GmSTLf0qsCE61CbWBIHrOO4se6prLAM/ineFAlSRPN49pviXs1lNGXStSKhnvIM03Ivpqf0uD4QTe24sMNDLobkdDNXojTp2FwEHKwJliYLAEkk2UHYnbNqECpUAt4yBvAv53P72w6cU7QrSpxUhXsNDHxzciT96nN7QSfikHAGnlssUhKlRaszrNladxAbUPXCcrrBuL7OPDKdep3VVQylJYbXJEaJ+8Cbe2EbtJkzkKwpHUKZGpHmZgkSDYjzU7GR0w1cJ4ii10Wo2lmHgqEyKb6oXvOqGNJPRvKcMPazgi5vLOjLFQHZiNQq8wpG50wJ+8unnGDD5RsE3UqEbg/acgAVDqQwNQ3jocOmR7UUKJQ1KgCsZDDUxgb6gBYSVGrbbGLU6T0KpRrFTDDe24I8iMPXZjia/eAYaWVhFmQiCPb8LXiNlGpS2axw6t3jgnmNQNobb8z9Rj1n0ZDqIbTGwg3gc+Q8/XHnsjmUemESwpgCP7eRX1t+4wX4g6kFSTfTe8QW5R5b+WLKmrINU6Fsy4EAWFjz8588Q1G0A7nmI3H+6598X8zoNhqBRuosZPxD15TGIMxQcKWIgAgbQSfK0gAxc9cYxSFQsJBkedo8jjsTvQFzz9MdgGJKbsPCEi9hMx7WAOCCcPVlQOwIvIHO24t1PPoMQ1cnpYKviEgkXm+w3jf54s1tWxCBr8zIi0WnmZt0wxiI5ZUMTMidxJHlGLtHMiwgew9L9bHnioqKRIfTAgrvf1P4Y+02e4SG6z4fKOZJwDBDMZkGnC2G3UWP6ycZt217cH+IGXp06tYUidWkbvEn2Ei1t8PNXMCn4GYzckH4bRI3kQfWfUYReMtSfOVHQWMCRtYBT6icLMpBZFXjvGzUuEZCPCEdYOo9R08wdhghwHs2iMPDLeBSxF9V2O/pyx8OW7zMC06QXA5RMm3oThi4AzPJkCCx8zOw9oGItlorIHznDtOZCsfCG0nyUCW/wDxGH/4EJIAAXYGABBBv92PHMRvhNo0jVzotyYmR1IT8G+mGrN1J+9uyra5uYMR5325+uDHKFls52kshAGuolK3hYw6qw1G7W17ctt5xnnaPiVbvqlamg0uXqB2iCgPdrpEjcJ9RhszNUsQElalRjpJtpZlIqMRJP8ALSWN99A54CZjN0aeb7tyCioi6DyAWFB5aguknzY4ab6xsEFchQqdp8zVvVFgpAGgKAJmxG58r4bew1Z0ohlcxtG4K9GU2I/cjFfjtbh0q6UqYqLJlfhmdyAdJ9gcS9m6qtRIFhfbliv+KSm3aJ/6l1SoW+IJUfNM2YJQG6iR56QWvYAdeXnghlqK10uWFVHkFfu6Yu1/hkge+B/aehWeorJSbu1jyBjnJtOKvDVzAJCMq651E1FuOdp88c/PCpNRZfincbkgnm8oSxd2BBBLaTJtABjlqkfXDT2W7R96mliRVprBO7NSGzedSmOkErq5gYC0+yGY7qFpsZuzTM+Q0iAvl6dMAwauWqKwmm6EESLgjFoqokZZdhb7RuAqrJmafwmA8EE3vJ026n35RhS4bxA06sH5dMaMvEKWay5UABXDArbwORJSTB0mNSGf7eQBzPOZRkLUo8aEgnqBsR5kflhZDxZqXZPjWh0OoaeV7AndT/a1/n8sacue7xJUlSdQYC+kg7bRqHKLG++Pzp2b4rfSxibHpPInoJ9t8an2d421RFGuGT4550/h1/7k2byAPLCRl1YZxtWhrz0DovhiI3ggk8pNvrzjE1OiakFhZgY35iAD0kXxJl+GgFebAAliJvEW+e8co64tin3dM6QJAtO0+Um3ljoOcGNkFWQg5iw1GLxJG/PHYv5ZWQC4JP5knlNsdgGAyZogsRKwCBY+EH1xXSqTJNzYknaLG/QT+WPnfCQ5Yk+k9Yg7e+K1Jyx+GTJPP96Z94jBAGEUWZhqEkREk+e+xN4PUdDipmuJimrC038Mx9N49OVsfIKmoO7vY/2qBuQ23PrOA+bzyM7AKO7HMEmTzIJ5eWA2PFWD+0XG2FEk+FiLnoN+Zkkm/rOBXC6Z0F9NlXc8yP1LDywG7S8T72slJJOthPOBMn5YPVRpypNhqtA33mT88IVB+TzeipVqKZIWx8zIkzya4gdFw0cDyvd5bUw8QWQZvJsPn+mEvhNPvKgEzLXta3ntyFh19MPfaGqKNIKB8W0bCLYlLCZWCsH9n7VK1U9VA5C2pzc7jwAECSJGLHF+LpRTUzgIA3wgnUSRpVbw7R1JUSZEYX+HcQGju0HfVLtoRiEQaQs1qhsoBmwI3ucWs3Xp5KK2ZYV81ANKmtqdMXgKseBQfvkSZ8ImWw8VSSJN22y1mc6Mnl++rKoq1F006IM6EB/0z1udVRrcl3MDLeIu9Qs5JLMxYnmSTJOCfEOJVc1UNSqZY8hZVHJVHJR+pMkk4iFDDGSF+nkHZoMkHGh9jaBUaTtGBmVy40yQMMXA3EcsW4nTJ8kbQc/hqZI1UVcDYrY84MNYxqPMbnE2W7N5etIIR4JJ1DRUVbkEEDxAARz53tj1wukaikrZRMuZ0yBcL/W9th8yMGaWWpUU7yoDFot/Mdlc28hAB5KJMnnjcihfxuxYOfugXwvsalJteommTYr4NI0lyarqdrR4YkkXG2Ert74qiaWd1A0hmJlr2IBNhy84nnh5TtdJVHBpqBFNlZmK20zUBgVCRzgRyB5iO0vZgVkLUgoqgFiifBUXfXSi08yg2v0IwkrWxo09GaZDihoVAYlW8LrMSu9jyYGGU8iAcTdoqX8xagYMrgeISJGysw5NYqw5MvQiR2ZQhul74s96ugo4lWFjzVuTL8wARzHmBhasbTKVSjocHk3064a+AcWKlSph1Mzyta/UcjgBlkFWnB+Ifj/2/DE/DyqsNcxsRMeL18x+GIyRdPFm29k+0SVB3Ukf+mpuYHxIP9l7/wBMdMMT1R4hrgDcW8yffpjJeD8QAGqkzA0xzgMAbAjqJtb88GOz3amrmqroZbuvifTHi5DUIF97ibYpCXhzzh6PivPgNmY6t7AAf45Y7C5nM04eJlucHlz29dsdilki9WyNNZm4PMQI+WxP7nHzK61aF0sUBBBBndt5Jg9NtzgcOKajq0kppMkWk8iQB1HIWwR4Zn99TyLXiT4ttZ6g3jywyMCu0/ahAEovUFN3MNJChUupJg3m/tgB2lz1GhR0q4NgYFyx8yLaf8fIh2h4HlsznWZ6SuKdMSbwWI1AWIuB6/FjOeJpTdjTRlVQxARmJ/8AaLmL7eeOeZ0wVLBf4JQ/l9+5UNVYAEkWUGwE9cMHFc1TOXgOCyi4mJgTYHEHD8pporrbTpEIIAZpm/8AaJH0wN4wid0Yd9oF5Go2/Pr0wna3geqRX7I1Gq1QN1E+kT+se2G/toDTpLUM6EhZ3gk87zhW7PVv4UQArtAtcbdN59sQ9q+1LVqS0gsEkAlSYa+tZB9SAR0jlejSeBVLqiR+2gp0lpZakKYUWdgCZ6qt1Vv7jqPmML5ZqjFmJYsZJJJJPOSbnHzhGV711W9zhw/8FVjTBCd2KZc6qjBVYErAk7EAGZi+GljQsV9izRWCLfLDnV7O0ggYiqgIpwyr3iy6K4GkgHclbMdh1wr16IpvAZXg/EpkH54cOJ551bJPRLTUytNSFnxFGZIjntz6Yn/Sr+kCqnAau9IU8wB/6Zh4sf8ATeG2INp3HXFnhXD21U1q/wAs1CAlIf6zgkCWG6UxufvGDEbhty+URx46Sd4t6lQFe7pkCm6zI0EwKd9vCInE5yyZhjpNKsArQx1d8S7nUEmHVRTYgFWOy7bYdWTbKo4oKAVTpaqoACj/AEqUXAt8TKSywtiLkzbHnM5nWCxOoxc/gAOQ8hgC/ZAVAGo1Hy7wP5dc6lmwgPuviJEMPunpilU4jUy5NPMI1NiBB3VvNWFiCMX45qJDkg2euIGGOO/4y9FfCzMkhivMH+pJ2bzG+xnC1xLijOZnni1wLJZjNalpgBE+OrUMU6Y/ubr0UXOG5GmLBNBTjXABnytbKgM7EBwIVX2/mAH4CJh1NgQSJGKnaPhFOjQCUYc0iuurH+ozghinWmpNNQeurrg1QGXytBlV9KMGDVDPfVXIsyrI00kJVwDvHWI8cb4XTIqVA80qlAjwkeIIFqq9KRABNMynInzMc6wX2Z3kK8P6/wDcfWfpifN0fEY+9+P7kfPAzilA0agIbUvxK4sGU8/K4II5EEYZaMPTlhBIBU7YnyYyU434wjwfh6mlRqkuVFqiA7Q0MARcAi4H1xpORylMU0ekkK8EaFAEXIJgC5vvjP8As/mx3gpbalMi0Sp5R/UCfbDp2f4kSvck/AJH+0WBjyNuW4w0GrE5E6ss1csXcvEAbztaPr53tjsHHywImTe0fd2k2/74+4pRAVaaMZBEQDJggAehIljjxxTMMlIHS6AMCHlSIiSBzEgdOZwxcOo61ZlI1GdJKeUCZ3wK7UZQtVoUyQfiqP1KqBEn1kbDfGmvjgaH7C5xGu9HJOTZ6lyeha/uF/DGVZfiL96wQ3gx67cvLGhdvc/CkTtcjqTc/l7nGfcByuo6iYljf5f5xN0WC3/iHuV7uorllEKwaJA21AjeOmBuV4xUq1V3KiTp32wf4nwkNSc3YgDxHc2uffC7w3JzqUC8wTMQD09cKoJZGlJ6CFXjFMLq13H3YOr9PrinwijVztdaSiWdoG8Dcmd7eeI8zwkgXHO/5D8cMuV/5HKL3ZAzGbWZA8VOhJFjyZyLHkAfI4ZMRqwv/wASpcPXusqEqV9qlcwyqea0xsYMCTa2xNwIqcTeuXatUZ2C21Ekzy08gPIRvimKWkBen7/xj3w3ItUqGmiF2bYC21ySTaIncxtgVY+iTL0SVZxsumT5tMfgcMeR7QUKVNP4gd4USoiIDFqkk6m+6PEwgAm/LEvDOzjjLOpAqSVchDCToJphqnMDVskf6k6rYOcF4FTV20Ch4Rq1qiuSDUqKqqz6zOlJJmxIwNBsTOLdsKmY0gMFprAVFsogAC25IAA1NJxUodpK9JhLGPcYdE4rNKmz/wANp7upUqrVoIjQpRFRVhYZmkzsAwPLAvifZRCNIAy1QgHSWapQJaAoViNdNmMwDqnSTYQSydCNWT5P7Q5pstfxAgi/xCQVOltxZj1idsGf+N0MxRC01SpT0Kv8Kx8dgwmmd5OmmLbS7EYznJdlK1Wv3JimVIDM58K6jCxHx6txpmRfa+NJ4FwbL5BQzRTAB1V6tqzHwMvcpeFIZ1OnxArdhhm7FqgJW+zylTrnUaroPhy9Mg1iRI8bT4aRYCGjV41kLOJePdpaGVpLSYI1WmzBcvRP8inDgqzkHxP4EYiS0lwSJjBbh3HqOYP/ACj6KqlmKEKGrkqF1gqBLhlVzSEByo54TO1vAk30rSrRqtAp1B8rJUuNvC0iwnAuthq9CjxXij1nLuZJ9oGw9ALYsZLtDUp0mokzTMwD90mNWnpIEHB3gnY5FZP4pWeq11yykrA0swNdx8A0ox0DxWvGGTMcObuSzZTLrSCVG0jLgA6dAQFz45bUbhptbbBcgJGZZSujFadQal1al9Y8Q/2mASPL1wzpm0OkEASfiMeGBsJtO2+A3ars53LCpRnuibbnQZkDVzVlhgd7wbiTQq8b00dB8TyTfYWgH2wk7eENGk8hylXXWlRDDBpHOw2kyPryOGDhXFWWrrLSyEcupiIAFjt64zvIlwogEmWPoIE/r8sFuGcSZa6agVAgwRv0MHlzwEgydrJvWVzoqKpDQpv6dZBHXHYW+znFgrBGbwVDYzsxt9f0x2LnO0MuUSFESQDAKzJPKDMAHoPpgNlM2vfZjMbLDItgfCpuYMiC047i/EO5p1AGAYKdIMCWG0GN/wDAwr5jtOn8KtIAoQIIYRe+56z6YEmPxrdib2rz/eO3O/8An8Z+mKWQoaFTzb88V+MVLnrePkMWOHKWppN5YXO+Ix/pWQ8U6avljaSPLfbz9cL3BMgs1mO9yPKFkn5A4PcGf+UwYbA+4O2I+z+lS9lLuSEUiY8I1MZ5QduZgYY0kLnE6LLE2BN1jYG4PnKnENbNmtUeo25sByVRAUDyCgAemGLtvkXSlSYyXFNWb3cDboIGAPZnhj5mqtNIljEnYWkknoBJxloC2FOB9n6mbaxCU1+Oo1lUTz6m+2HahwelRoPcZeiZWpUqGHcFCrBtyWl5FNZhqJ9cTcPpUwqqgP8ACUk1TpOqq51UySD8Rcd8hQ/DpU87VH7Nvm6gfMzpAPd0VstNZsBG5I3J+L5YDaQdkGb7fMKfd5LLakCqpqVVkNCqlqY8IBCj4ifTADO8S4nUBZqzUwL6UIpgdPDTA+uNGy3ZzwhVp2AgASMWqfZh9+7n54Tu/EHqvWY4naPiCye/qMDYh21qfIh5U4bez/2irnD/AA+cCUi1lqoNG40lSdUJqXw6xsJ2mQ18R7MKUIamQOYicJ3GexlLSVVALWO1/lg/kWpC9H4Fc7wVFqBWVmRVdFNqZp6hAphmBGgzaJWnC+IljIDMcR4Szt39LPawSG7yqCQRuDfcYL9meNNVp/weaPjp/wClU+86KCQJ/wDUVbqYJgNEEA4E9teBCo9Ksgh3qLQrC13sEYwzQWSCZJPW+GWGbZWzqcKpuug5ykw0tI0mJUMIkzIJjlhgyucesKTg1qrPpFI1VUOtPvApruVmSNUrN7ajsMCOJ9mhmeK1UMCjQ0CqQdOqIhATYMzEL6AnlgnxR2LPlqDaWeP4l1+4NKoaNLopC3Hy64DMD+N9ojSbucmA9X/zMwPFDQVbu22Jhml/7rdSo5zhebUnMO9QNMlyzTe06gZ/xjT+E9niNKrThR0meUWwW49wEvQhlNo3EDpH+caMvoVoy+nn2zFHunXSwUq9om40uB0LKogbFB/UBhH41l9Lz1kfMR+uNM4z2fOWK1jOjSQ0WIDCLehg+oFuWFPj+QkaxEK5J/8AaI+q/XFEBhDsrSUo6svwhb2/6hci94wU43l6D5WmXZadelU0rCjU4MeExuoQn0IwqcErOtMFfEZOoSJ5dTJ2wdr5oVNdPu2Y6hEKee0W8tvI4lFUyjbaGHgrIQKaTH9TEagBc6SBbbHYCcGGYS38NUY/dOhtP0+LbaffbHYnKDkxlJIKjPoiTeozEXF4XdjJuT6X3xBxLtXlqgXTTKn71wQfQctt8XeK9hwpqPl3eASVUgG5IIRZgjc3vYfPCYuQRQ0MNdw0nmDcX/e+KytPJONS0VBSWo9cgQq03YfQCPf6YJ5Ph5p5ajVYGBU8Qi4E7EY98A4URls7VMwECqeRPxH28Pvj7lcywpnxNt13xmtUFehLL8T7qmxNMsDJ+IA9b+/XEHZNg+Ypsf8AzH9gJtiCs05Wr/t/DBf7LOEmtUSNkUn2gficPFUm2GbyGvtEyYFJj/YAPZx7W+uFLsJnVpDSVYmq6qxAF6IIFRRzuCTI/pA5nD59pnEKbU2p021sgh9IkLMCNQ5jxHCr2BoArlX/AL8wpvvHdtHrDn2tgRTFbNKyvCXKJJUjdSstLPd3AMAM7EnykxucEeKcWynDaOqs3iOyTLsfID8dsDe2Pa5OG5IMsNVcaaS8gYkn/aoPzkdcYU+eqZiq1Ws5dmMlib/9vLGUfWbeEayPtkZ3illF0z943+mDeS7eZmoP9BE8y8/QDGM5eos7xh34BxFQIJLdMdfFDjls5+TusocM/wBvqlEDvKVN+sEgx5TacW8nxfJZ9JQhKmxRrN6RzHmJwrcR4jRFNjUgiNjhHbtPRp1CaaMByEj8xjcvFx1gHHOfo/8AFOzRokwsEGVYbhgZUjzB549LkdSMz+BRocAEBRUR9Q0JEAapJMEnVHLBTsb2uHEKJV7OizcXMdCd/TAntdU0Gko2Ytb0HTpfHDGHyo63LFnVKBWk5olajVarvVYr4hUkFZEnwpFo/XF/sf2UFOGqbsZv8TefzN5xW+zhtVfOUnEhTqE+cj8hgnmOMBc1oqVEXwggMYaDYRbqOXXDSi+1CJ4C3aPia5WlqQAG8XA23+V8ZhxT7SM6rBhpVV5BS2oHqWM+0fPDBx/jyGoZfVpW0MAVJkgje3Kx64Rs9xRWUr3gKibFtp5i+OpcSSsg526GPhHbKnn1bL5hERn2KjwsfMXg+Ywo51UCPQeVZtieREiG6SvPy88LyVv5gZTcG0b4dqfABmWqVK1kUU2aJDMxSyeQnc+QvzxKSSKIQqFF1JUSCLn1i+Na7Gdku4prVeprL6PCBZQ2xveZbfkCcZzkofM1ABAk2Gw5Y1XstmQcoitPhBQnYCCRv6RhF+2RpYiMbZWaklVjSCVNw3rHMdcdiRM34SOcwSLHaZA+f5Y7DkhczGafTBseQ0mJnyieeMszieFyebMfc41DilXTSJPxAMwPMgCZvyt/jGa8UWKA6mfphOR5RbiWGMXD6QXhDAi703aYv4iYv0iML9EAobAW+WGnieW0cOCk7U6abER8C7bnb8cL+ao6csWO0conAexolSk3/LON5kem/LF/7KRSrPVy1V2TvEKoVYqZ1K0SOfhtNvfFOgf5WnbqPOMK3C+Jtl8zrUwVaRG+84aBuQ0vtBwKtkjmVqHVSqIzK/RgQ0EdYmPngX2HzpOWrR/qZbMJW/6HBpVPqaZ+U4N9uu1q5nh1F1PiqIQyTsRp1SOniX3xnnZDjZy9dHPiUg06i/1IQQQfVSRPkDgxtPIhp/2n08qaeXrZgV2TSUp90y6VNmbUDF+Uz90DzwiVaeTalNGpWVv6amiPmQZGNKyaZfNUnyVcytmovH3SIVh/0iDGzKRjPO032Y5nKuSg7ynyI3jCSVPIyeAG2UaSVrU97WfbqfDAx8WnWH/+mkvoX/JMVMzlatKzoy+ox8pUHY+FWJ8hh0B0M/CqmVRCczWrZhzyVQEHoXufmPlizlO2lDL6hQyiMSbGsdbfKAoA8sCMh2TzFSLaek2Pth77KfZFqZXrSYMnkI6dT9MLJxvJldDZ2K4vma9E1KiU0Ui3doF5fPfA/tUyswP3g+iT0iYX6k/LGkUMglKjoQBRpge2My7SZpTVFP74qK3kAVg/OcGH7ID0yHshWKcRzgiQaQJEnqOl+eBva/jdAO4bLPJ2qLWbVHznDF2VpCjxvMBtjQ9fvIMMXansPSzKlkA1HcWg4PJ+1gjo/PnEBlWYsP4oMd9VRTy6lJ6b4GgZcReu/XxqB/8AAkYdO0P2d1KZtr9CDEeRwDo9gs1UbSlMmecGPmYxlONGcWiDgnFIqKuWpBGZgASS7SbWLbe2H3inFRToZk6gSXI8iRKqf/2wHHZgcOp62ipmCDt8KyIAHU+fyHms9quIsCaQMgOBPXQoQ/UE/wDVjJ2YH8Ez5FZj/Uca/wBiK8I4t8WofMf4xjVChprLBkET+uNU7KV9JIm7JYxMEHpvtfmcTupFGm4DulU6Q0ibgmL2Me2Ox2Xyq2CmbQDvI2tAsbdeeOxWjnAHaPMsMrVgAAoRcXAMLb1wjcRoylNTbb2MCfbDh2tov3MGwBQTqG+9ucQDvhXzizmKS9Xpgx/uxKb+aR0ca+DYf7Yr/wAvuSSaYvbc294OFLN5qKBUiDp5bA7Yce1tMtl3t4gVI5CZI/A/hhNbh71KYuqyL3JgKIkCL/5xpNaDBOrJHYlATc9cIfE1K1m9f39caTQ4XqGhXA6FpE/TCfxjLGWUkbm4veeWApJM0laIstxkuq0nuP5kWAvUQodh1CH/AKcDKZInlEN9II9b4gp1NJHliy2YDEsQAdN/Ntp9TufQ4sSH3sl2gDhKTuEdTNKodkJ3V/8A6bGJP3SAeoOs9nO0Ws/w+YXTUAgq0H0K9QRsRY7g4/NlCuQZBw58D7blVWnmE72mvw3K1E/+24uo/tMr5Y1pqmFr1G6ZjslQqbqPQW+cYhTsJRBmPrfCbw3tKtRQMvnwOYTMiGHl3ihgfZcGKeezQE6so/n3yfnGF/Cb8g0U+CUaV9KjziTj1me0CUgFprrdiAqjmcJ+Z4vB/nZyggi4psXb5CAvucXeE8Yo3FMMREGox8ZB8xAUTAhdyeeN+PqDvY65esSCWiecXAPQHnjFu1dUpnkY7FgP/if1xtWUpBaYBsIge2Mc+1LJmg1NyLFwZ5GN4Pp+GND9kF6YyVX7rjykf+ZQqAeZ0q4/CMFDxpBWOlwhm9OoSoJ/sY2U+tvXbC7xriAHEuFZi2l1QEjqf5Z+uJe3/DorK94YknyPTa14w0lnIqeA/wAT493YD1JUH+oW39j6jCrxL7REQPpIJ5f04W81x/OI57iswUUu8ZWhkhVliVYEb223IvgTxL7QM4J/lUKb+KXXL0w8qYYzBgg2nC/jQ3ZljiPFajlcxWgc6FPnUfYPHKkp8Wo/EQAJEkJmYoHUpInpPniTK5p61Y1Krs7HdmJJsOp6DBZsnqRX6uPlew+QAxpOgxVlniHBUpUU8Aar3l3EjSIB6wQdtt8FciWgmCoUTJN+UEACx9PfDC3DUqIQVB1KR03giDyuAZ9euPHBOxqKA1RnYMAdFh8njcTfl6YSUW9AjNJZHLhFItRpudS6kDEnzUTG9+cY7HykbKAY2iNgBaByNuUCMdipIVe1T6wlOYBcX9AR+eFjIqDnKM3h5PTwj9TglxDi1NnUkNpXVJ3vAj2HTA7hNdWzassxeJBXmDafIcsQbuZ1RVQyMXaFgKLCIJBtz/cYSs28KhDROqD/ANR+kflhq43mlOoQfUxvhW4ooNEgDYn8ZxpumaCuLI8pWYglzJ5HcAXEL5Yq5ynqvHOxAwK4YpcorHw6gD8zv64Z2pgC8kgR+WDJ2KlQk5/KwbfP1xTGGLiGXkk4CZjLEYeLEZ8TBGhUGnApHxNTqRjNBTCgXpi5wsVq9ZKKOZaYuYsC148hgZTzc4avsyrr/wAUy8j4ta/NkYThk2jNJkA7M1DQpVgT4qXekHzrCiAPkwPvjSeyGQC1+4djFJyXB2aAYPyucR8LgUaFMxAy1cEQN6WaQAfjPrgvQy9M8VzYY6WVVVYHxaklue+0W64HZsHVIz7td9oVTOZoBCVooYCCRseZ64v9p6z1uEyXLilUpt4rlQ2pCASdpItinxb7PhTqNoneZk/pgbnXq0srmaZZirKqkGDswZYNiDI/HGjzRrr6F8crtFurxrXk8mTOqg9j18a29Zk/MYvZfj9R89Uo1qjPTqGpoDNOncrHTYAjbCVwfNF0Sj1qhp8gL/hOH7g/AqCs9TRqcBmLuxMegH7vvhpTWhOr2ScEyisuZlQfFl8v8qlTUfoFxU7Z5FEylatF3DKpjnWzLVP/AI0/3OJezueCEIb95n6BtayqX2N+RwvdteP97RoUVaR/LY+gpqVnzGs4X0fwW8llf5VRpghbeZPK/lOCGSral0+NiPEApUCRzNsMvZ/s6DRlhLMLCLD9T+GPmV7Nlah0OUmRbp/nCyvwCaQS7LZ96utGYsECmSBImZBixHOcOOSpARP1+lx+74BcB7PrQQgNOq7EiJ+vLpi+76bC4PTb8MUWib2FKuZUc9ZvbcemOxQ73+315x77Y7BoWzM8zmQytD6YDMTzJtZfWwjywvZqo4CnXcWWORjGkf8AhilBUU1MiLXP/uJnfzwKrdm6VIHRNwQQxkC+199tsTqivawHwzMViiGoQysGubkdL8jacW8wf5ZtzPz5/n9cETkQiERGkGw9rYoImpCIk/8A8gTiU9l+PTF/h9P4uoJI/HBmsSTb1/TA3I2fTt4iJO98MFCgNI5chIuQLA4ZiA18oDvgbm8nvbzH6fnhp7kbYq5rJ2Ji5/e2ChWJGay3S2Ki4YeIZcAmMBa1PDrIuiBamDfZfiXcZuhVmBTqIx9ARP0nAIjE1I4dIBqmb7RU0dwGurcQQXAHiqpVX3vGHPLZZa+er5qmZFQrpYGQQoAkdRIP0xhPD6Jq1ABcsf2TjeOyvCO7ooJ2Ebkeux+uElURl8ixxqnLGCIjxHzGw98Zr2yyDqpePDUUExsDjXM1kAlBgLMdpO/UCbkxgRSpBqeltIcAxqnT5T+eIunJNFE2kZD2D4YXcvpkKQo8yx/TD7nK4Sm6i0CJ26zg7Qy65c0iq04WZCDSJO7AC2Iu1HAhUy9VgdLGWViLA36GNtjyw1/K2I1gxninFXWpKtGliwsJBKhZ9hbpiPsrw05jMIv3Rc+SjfFPiL6qh8rY0H7PODBKRqMPE+14hRt7n6Ab4u9Exrp8PKgQYUekeu17Y9rw1reL9fliwGiOgub4lo199t+f4YAKPC5ER4j+7YkWhERF+oM9cfRVI2j3xImaHWBbnjWaj0lExIgfT3E/PHY+rmhG4PzH4Y7BsWgUwaQNgLdI5Xtgdmcvvs1uX49SemClekIIJJ2jmet7xv54rVVEb72239Of0wGMgDWjY78/30P64G080pkGmUMH4SIaLTJ52ubRGD2ay8klQQRa/P8AXCmtEtVCMrawzEHaFLfFtG3vbEJxsvCVHtuGBWBnxswtuRNvna+CrU5MRYch02xLl+GAPIgwojpzEjpbl54stlitzA2wF/QuvCqmWN45T88dXoXv8sdVzloAwLzOZJmScOLRX4jllubX2wpZzL6T5YY8w34HAXOr5YyeTNWCKgx1JCTYTiapTnbFbSRiyJMc+w3Z2tWqM6jwU9OozaZELbnz9PXGgdqPtZpZQ/w+VpipVTws5sinoIuSPL3wmdhvtD/h6YyrU0WmZ8YsdZvqcnfYDyHpijw/sYc2uta9JajH4XYr9Yj64Vq3kdYWCTPfaRm6k66lj91QFHpbxR6nE3Z/t81JwxWPQnSRzDKSQR5i4wCz/ZSvRJD02EdACPUeK4xB/wAPYLOmpHkn+cOpJYEabHTtL9oSFpypqICBI1QJ52G9+dsL9P7Qc0JU1C6N8StcHzHQ+eKmR7MZiqRGXqeI21SAfpH1wy1ezWXySls0qswFkBYSeVpmPMxgNp4SNkUuH5LvK1z4Zlj5bx68sPuXz0ABdgAIB2H0wm5auEAjnc/vywRy2ZiLk4Ru2MkNlPjBAvY+uLjcZi1j8/zwqd8d9JxOlSoYhThQ9Q+3EyeY/Hy9MR0uImbsfYYFplah8vXElTIMSNJ5XDEG/lAuPY4xsBN8+eZI9Ix8wOTh7iZfflAPtjsGmDAzVHmbzBvAI/E4+91ILEwAN2sIFjj6lxG/p+BjbFHidIVVCt4lWYnaT09D064qTOooal9RIE+ny9Mc6hW9ecfM+gm9vLpjsnR0LGw2tPpz9cT5oiBeD5en7GJSKRKNTMhWJi0cvkbfvmcUBmNb33MwP1jEvcamYzF/KcXcjkQRMQOvly38zhFso9ASqH0kaeY23MT+74F5lSr3m4Bv++WHPNZQED2/flijV4WpemGMgyLAnlbqZnDCCjW+HxQP37x6TgXUkj4T5WjD5xLhyq4Ww3Ony6npgbmOGjpg9bD2EerSI5HFaqPfDNnuHnkR7YE1uFkDefljJ0B1IErY4uZHir0/hPyxXelEziuTiqfqJjxw77QqirBuPf8AHBbKduqbA94gncGAb/PGcrmRpgqJ/qFj88SUq8bXxRT+0gdRw4h29zAJ0OVnnN7+nlhep68xU11GZhNyZMnpjzkcl3h1GdI+uGPLZYRAGEcmw0j7l6SbWkchE4LUVgCIHyGKuR4Yq3VApPRQCPbBenQte+FSM2RJfpOJ6lNlUlVLkbKCBPzYgY+VUgSJ+v5YsUqwIwUgMjy4YqCy6Sd1kGPa2JgBvAx3fY8CuDh8C5Ppe8c8djw9W2PuAagnWqiLxiBydzf12+Qx4rViSoO0TjxmT4j/ALQcKMS0qsmPoLDHziNQWA5fsWxDQF8feIfr+IGEloeJ3DcoGubif3ODlJbfCPW9sVsoukADpias5E/PE4qh5OyOplyfI/uOl8D8wDTqI0gi9iL7c43t0weGXBnex8vzwJ7RDSKcc3ifkf0wbFLNfhVNyKoLajE6YgjY/F6YoZjhwBIjb98sWshVIUGTJ/T9++LFY6iTzBi3PnJ88WjXgksClxDIiSNufp6+2Ay8KBfWvwML7zPn0w+NSBWfLA7N0RAtjdbB2EfP8GBJgRgFmuBsJi+HvMUA5hpjpty8r48VcssbYFUNZnB4c8xEYIZDgxmWM+QwXzTwRjjmCBMCwwiYzRZytPaAIwSoAWMfvzwPp1zpTzF8X8nywbFoKUsROa99Jpx5zI/LH1jGPIrGVH9Uz8sOAs0M3bSzAsBeLY8PmALTPvOK9R7TzH19cRIdU+RO3ljWai0tXaGMdCPzx6atioH+IdMfKLTM4FmaJ2VSZAv1x2IjbHzGaMmz/9k="/>
          <p:cNvSpPr>
            <a:spLocks noChangeAspect="1" noChangeArrowheads="1"/>
          </p:cNvSpPr>
          <p:nvPr/>
        </p:nvSpPr>
        <p:spPr bwMode="auto">
          <a:xfrm>
            <a:off x="63500" y="-1163638"/>
            <a:ext cx="1905000" cy="2400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6632" name="Picture 8" descr="http://t1.gstatic.com/images?q=tbn:ANd9GcRmXm1xrLabkusJUMD6RlkzrmUUGG6HcMaXbv7oGeWLGIxq2bmKkQ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3400" y="4038600"/>
            <a:ext cx="1993702" cy="2590800"/>
          </a:xfrm>
          <a:prstGeom prst="rect">
            <a:avLst/>
          </a:prstGeom>
          <a:noFill/>
        </p:spPr>
      </p:pic>
      <p:pic>
        <p:nvPicPr>
          <p:cNvPr id="7170" name="Picture 2" descr="African Masks - Biombo Mask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0" y="914400"/>
            <a:ext cx="2305050" cy="304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Music and Dance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343400" cy="4525963"/>
          </a:xfrm>
        </p:spPr>
        <p:txBody>
          <a:bodyPr/>
          <a:lstStyle/>
          <a:p>
            <a:r>
              <a:rPr lang="en-US" dirty="0" smtClean="0">
                <a:latin typeface="Algerian" pitchFamily="82" charset="0"/>
              </a:rPr>
              <a:t>Religion</a:t>
            </a:r>
          </a:p>
          <a:p>
            <a:r>
              <a:rPr lang="en-US" dirty="0" smtClean="0">
                <a:latin typeface="Algerian" pitchFamily="82" charset="0"/>
              </a:rPr>
              <a:t>Get through an everyday task</a:t>
            </a:r>
          </a:p>
          <a:p>
            <a:r>
              <a:rPr lang="en-US" dirty="0" smtClean="0">
                <a:latin typeface="Algerian" pitchFamily="82" charset="0"/>
              </a:rPr>
              <a:t>Spirits to express themselves</a:t>
            </a:r>
            <a:endParaRPr lang="en-US" dirty="0">
              <a:latin typeface="Algerian" pitchFamily="82" charset="0"/>
            </a:endParaRPr>
          </a:p>
        </p:txBody>
      </p:sp>
      <p:pic>
        <p:nvPicPr>
          <p:cNvPr id="24578" name="Picture 2" descr="http://t1.gstatic.com/images?q=tbn:ANd9GcTU4auW8K2CRS3uA0RdtHS-tRetRym5w1eBzXikhwbHJqJoeNVMwcsPFwr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1981200"/>
            <a:ext cx="4165725" cy="3276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Storytelling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572000" cy="4525963"/>
          </a:xfrm>
        </p:spPr>
        <p:txBody>
          <a:bodyPr/>
          <a:lstStyle/>
          <a:p>
            <a:r>
              <a:rPr lang="en-US" dirty="0" smtClean="0">
                <a:latin typeface="Algerian" pitchFamily="82" charset="0"/>
              </a:rPr>
              <a:t>Record Story</a:t>
            </a:r>
          </a:p>
          <a:p>
            <a:r>
              <a:rPr lang="en-US" dirty="0" smtClean="0">
                <a:latin typeface="Algerian" pitchFamily="82" charset="0"/>
              </a:rPr>
              <a:t>Retold Stories</a:t>
            </a:r>
          </a:p>
          <a:p>
            <a:r>
              <a:rPr lang="en-US" dirty="0" smtClean="0">
                <a:latin typeface="Algerian" pitchFamily="82" charset="0"/>
              </a:rPr>
              <a:t>Repeated Stories</a:t>
            </a:r>
            <a:endParaRPr lang="en-US" dirty="0">
              <a:latin typeface="Algerian" pitchFamily="82" charset="0"/>
            </a:endParaRPr>
          </a:p>
        </p:txBody>
      </p:sp>
      <p:pic>
        <p:nvPicPr>
          <p:cNvPr id="23554" name="Picture 2" descr="http://www.gemmahannah.com/wp-content/uploads/storytelling-image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1981200"/>
            <a:ext cx="3216480" cy="32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  <a:cs typeface="Arial" pitchFamily="34" charset="0"/>
              </a:rPr>
              <a:t>The End</a:t>
            </a:r>
            <a:endParaRPr lang="en-US" dirty="0">
              <a:latin typeface="Algerian" pitchFamily="82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Government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62400" cy="4525963"/>
          </a:xfrm>
        </p:spPr>
        <p:txBody>
          <a:bodyPr/>
          <a:lstStyle/>
          <a:p>
            <a:r>
              <a:rPr lang="en-US" dirty="0" smtClean="0">
                <a:latin typeface="Algerian" pitchFamily="82" charset="0"/>
              </a:rPr>
              <a:t>Both Rulers and People Benefit</a:t>
            </a:r>
          </a:p>
          <a:p>
            <a:pPr lvl="1"/>
            <a:r>
              <a:rPr lang="en-US" dirty="0" smtClean="0">
                <a:latin typeface="Algerian" pitchFamily="82" charset="0"/>
              </a:rPr>
              <a:t>Favors</a:t>
            </a:r>
          </a:p>
          <a:p>
            <a:pPr lvl="1"/>
            <a:r>
              <a:rPr lang="en-US" dirty="0" smtClean="0">
                <a:latin typeface="Algerian" pitchFamily="82" charset="0"/>
              </a:rPr>
              <a:t>Taxes</a:t>
            </a:r>
          </a:p>
          <a:p>
            <a:pPr lvl="1"/>
            <a:r>
              <a:rPr lang="en-US" dirty="0" smtClean="0">
                <a:latin typeface="Algerian" pitchFamily="82" charset="0"/>
              </a:rPr>
              <a:t>Power</a:t>
            </a:r>
          </a:p>
          <a:p>
            <a:pPr lvl="1"/>
            <a:r>
              <a:rPr lang="en-US" dirty="0" smtClean="0">
                <a:latin typeface="Algerian" pitchFamily="82" charset="0"/>
              </a:rPr>
              <a:t>Loyalty</a:t>
            </a:r>
          </a:p>
        </p:txBody>
      </p:sp>
      <p:pic>
        <p:nvPicPr>
          <p:cNvPr id="9218" name="Picture 2" descr="http://www.lib.utexas.edu/maps/africa/africa_pol9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1143000"/>
            <a:ext cx="4234053" cy="53306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Ghana’s Government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00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Algerian" pitchFamily="82" charset="0"/>
              </a:rPr>
              <a:t>Divided into provinces</a:t>
            </a:r>
          </a:p>
          <a:p>
            <a:pPr lvl="1"/>
            <a:r>
              <a:rPr lang="en-US" dirty="0" smtClean="0">
                <a:latin typeface="Algerian" pitchFamily="82" charset="0"/>
              </a:rPr>
              <a:t>Leaders</a:t>
            </a:r>
          </a:p>
          <a:p>
            <a:pPr lvl="1"/>
            <a:r>
              <a:rPr lang="en-US" dirty="0" smtClean="0">
                <a:latin typeface="Algerian" pitchFamily="82" charset="0"/>
              </a:rPr>
              <a:t>District Chiefs</a:t>
            </a:r>
          </a:p>
          <a:p>
            <a:pPr lvl="1"/>
            <a:r>
              <a:rPr lang="en-US" dirty="0" smtClean="0">
                <a:latin typeface="Algerian" pitchFamily="82" charset="0"/>
              </a:rPr>
              <a:t>Chiefs Clan</a:t>
            </a:r>
          </a:p>
          <a:p>
            <a:r>
              <a:rPr lang="en-US" dirty="0" smtClean="0">
                <a:latin typeface="Algerian" pitchFamily="82" charset="0"/>
              </a:rPr>
              <a:t>Kings held tightly to Power. </a:t>
            </a:r>
          </a:p>
          <a:p>
            <a:pPr lvl="1"/>
            <a:r>
              <a:rPr lang="en-US" dirty="0" smtClean="0">
                <a:latin typeface="Algerian" pitchFamily="82" charset="0"/>
              </a:rPr>
              <a:t>No Trade</a:t>
            </a:r>
          </a:p>
          <a:p>
            <a:pPr lvl="1"/>
            <a:r>
              <a:rPr lang="en-US" dirty="0" smtClean="0">
                <a:latin typeface="Algerian" pitchFamily="82" charset="0"/>
              </a:rPr>
              <a:t>Inherited</a:t>
            </a:r>
          </a:p>
        </p:txBody>
      </p:sp>
      <p:pic>
        <p:nvPicPr>
          <p:cNvPr id="8194" name="Picture 2" descr="http://thetrotrochronicles.files.wordpress.com/2010/06/map-ghana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1371600"/>
            <a:ext cx="3400425" cy="4743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Mali’s Government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4267200" cy="4906963"/>
          </a:xfrm>
        </p:spPr>
        <p:txBody>
          <a:bodyPr/>
          <a:lstStyle/>
          <a:p>
            <a:r>
              <a:rPr lang="en-US" dirty="0" smtClean="0">
                <a:latin typeface="Algerian" pitchFamily="82" charset="0"/>
              </a:rPr>
              <a:t>More Territory, People, Trade</a:t>
            </a:r>
          </a:p>
          <a:p>
            <a:r>
              <a:rPr lang="en-US" dirty="0" smtClean="0">
                <a:latin typeface="Algerian" pitchFamily="82" charset="0"/>
              </a:rPr>
              <a:t>Five Official</a:t>
            </a:r>
          </a:p>
          <a:p>
            <a:pPr lvl="1"/>
            <a:r>
              <a:rPr lang="en-US" dirty="0" smtClean="0">
                <a:latin typeface="Algerian" pitchFamily="82" charset="0"/>
              </a:rPr>
              <a:t>Fishing</a:t>
            </a:r>
          </a:p>
          <a:p>
            <a:pPr lvl="1"/>
            <a:r>
              <a:rPr lang="en-US" dirty="0" smtClean="0">
                <a:latin typeface="Algerian" pitchFamily="82" charset="0"/>
              </a:rPr>
              <a:t>Forest</a:t>
            </a:r>
          </a:p>
          <a:p>
            <a:pPr lvl="1"/>
            <a:r>
              <a:rPr lang="en-US" dirty="0" smtClean="0">
                <a:latin typeface="Algerian" pitchFamily="82" charset="0"/>
              </a:rPr>
              <a:t>Farming</a:t>
            </a:r>
          </a:p>
          <a:p>
            <a:pPr lvl="1"/>
            <a:r>
              <a:rPr lang="en-US" dirty="0" smtClean="0">
                <a:latin typeface="Algerian" pitchFamily="82" charset="0"/>
              </a:rPr>
              <a:t>Money</a:t>
            </a:r>
          </a:p>
          <a:p>
            <a:endParaRPr lang="en-US" dirty="0" smtClean="0"/>
          </a:p>
        </p:txBody>
      </p:sp>
      <p:pic>
        <p:nvPicPr>
          <p:cNvPr id="7170" name="Picture 2" descr="http://i.infoplease.com/images/mmali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1447800"/>
            <a:ext cx="4199072" cy="3886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Mansa Musa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76800" cy="4525963"/>
          </a:xfrm>
        </p:spPr>
        <p:txBody>
          <a:bodyPr/>
          <a:lstStyle/>
          <a:p>
            <a:r>
              <a:rPr lang="en-US" dirty="0" smtClean="0">
                <a:latin typeface="Algerian" pitchFamily="82" charset="0"/>
              </a:rPr>
              <a:t>Rewarded Citizens</a:t>
            </a:r>
          </a:p>
          <a:p>
            <a:r>
              <a:rPr lang="en-US" dirty="0" smtClean="0">
                <a:latin typeface="Algerian" pitchFamily="82" charset="0"/>
              </a:rPr>
              <a:t>Allowed Different Religion </a:t>
            </a:r>
          </a:p>
          <a:p>
            <a:r>
              <a:rPr lang="en-US" dirty="0" smtClean="0">
                <a:latin typeface="Algerian" pitchFamily="82" charset="0"/>
              </a:rPr>
              <a:t>Build Mosques, Library</a:t>
            </a:r>
          </a:p>
          <a:p>
            <a:r>
              <a:rPr lang="en-US" dirty="0" smtClean="0">
                <a:latin typeface="Algerian" pitchFamily="82" charset="0"/>
              </a:rPr>
              <a:t>Journey to </a:t>
            </a:r>
            <a:r>
              <a:rPr lang="en-US" dirty="0" err="1" smtClean="0">
                <a:latin typeface="Algerian" pitchFamily="82" charset="0"/>
              </a:rPr>
              <a:t>Makkah</a:t>
            </a:r>
            <a:endParaRPr lang="en-US" dirty="0" smtClean="0">
              <a:latin typeface="Algerian" pitchFamily="82" charset="0"/>
            </a:endParaRPr>
          </a:p>
          <a:p>
            <a:endParaRPr lang="en-US" dirty="0"/>
          </a:p>
        </p:txBody>
      </p:sp>
      <p:pic>
        <p:nvPicPr>
          <p:cNvPr id="6148" name="Picture 4" descr="mansams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11667" y="1676400"/>
            <a:ext cx="4032333" cy="32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lgerian" pitchFamily="82" charset="0"/>
              </a:rPr>
              <a:t>Songhai’s Government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102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latin typeface="Algerian" pitchFamily="82" charset="0"/>
              </a:rPr>
              <a:t>Divided into Provinces but did not finished.</a:t>
            </a:r>
          </a:p>
          <a:p>
            <a:r>
              <a:rPr lang="en-US" dirty="0" smtClean="0">
                <a:latin typeface="Algerian" pitchFamily="82" charset="0"/>
              </a:rPr>
              <a:t>Sunni Ali</a:t>
            </a:r>
          </a:p>
          <a:p>
            <a:pPr lvl="1"/>
            <a:r>
              <a:rPr lang="en-US" dirty="0" smtClean="0">
                <a:latin typeface="Algerian" pitchFamily="82" charset="0"/>
              </a:rPr>
              <a:t>Practiced Traditional Religion </a:t>
            </a:r>
          </a:p>
          <a:p>
            <a:pPr lvl="1"/>
            <a:r>
              <a:rPr lang="en-US" dirty="0" smtClean="0">
                <a:latin typeface="Algerian" pitchFamily="82" charset="0"/>
              </a:rPr>
              <a:t>Declared himself Muslim</a:t>
            </a:r>
          </a:p>
          <a:p>
            <a:r>
              <a:rPr lang="en-US" dirty="0" smtClean="0">
                <a:latin typeface="Algerian" pitchFamily="82" charset="0"/>
              </a:rPr>
              <a:t>Muhammad </a:t>
            </a:r>
            <a:r>
              <a:rPr lang="en-US" dirty="0" err="1" smtClean="0">
                <a:latin typeface="Algerian" pitchFamily="82" charset="0"/>
              </a:rPr>
              <a:t>Tuze</a:t>
            </a:r>
            <a:endParaRPr lang="en-US" dirty="0" smtClean="0">
              <a:latin typeface="Algerian" pitchFamily="82" charset="0"/>
            </a:endParaRPr>
          </a:p>
          <a:p>
            <a:pPr lvl="1"/>
            <a:r>
              <a:rPr lang="en-US" dirty="0" smtClean="0">
                <a:latin typeface="Algerian" pitchFamily="82" charset="0"/>
              </a:rPr>
              <a:t>Loyal Muslim</a:t>
            </a:r>
          </a:p>
          <a:p>
            <a:pPr lvl="1"/>
            <a:r>
              <a:rPr lang="en-US" dirty="0" smtClean="0">
                <a:latin typeface="Algerian" pitchFamily="82" charset="0"/>
              </a:rPr>
              <a:t>Schools </a:t>
            </a:r>
            <a:endParaRPr lang="en-US" dirty="0">
              <a:latin typeface="Algerian" pitchFamily="82" charset="0"/>
            </a:endParaRPr>
          </a:p>
          <a:p>
            <a:endParaRPr lang="en-US" dirty="0" smtClean="0"/>
          </a:p>
        </p:txBody>
      </p:sp>
      <p:pic>
        <p:nvPicPr>
          <p:cNvPr id="5122" name="Picture 2" descr="http://www.blessedhopeacademy.com/GeographyPhoto/Songhai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4526" y="1676400"/>
            <a:ext cx="3579474" cy="40453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95400"/>
            <a:ext cx="7848600" cy="4648199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lgerian" pitchFamily="82" charset="0"/>
              </a:rPr>
              <a:t>Life </a:t>
            </a:r>
            <a:br>
              <a:rPr lang="en-US" dirty="0" smtClean="0">
                <a:latin typeface="Algerian" pitchFamily="82" charset="0"/>
              </a:rPr>
            </a:br>
            <a:r>
              <a:rPr lang="en-US" dirty="0" smtClean="0">
                <a:latin typeface="Algerian" pitchFamily="82" charset="0"/>
              </a:rPr>
              <a:t>in </a:t>
            </a:r>
            <a:br>
              <a:rPr lang="en-US" dirty="0" smtClean="0">
                <a:latin typeface="Algerian" pitchFamily="82" charset="0"/>
              </a:rPr>
            </a:br>
            <a:r>
              <a:rPr lang="en-US" dirty="0" smtClean="0">
                <a:latin typeface="Algerian" pitchFamily="82" charset="0"/>
              </a:rPr>
              <a:t>Medieval Africa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lgerian" pitchFamily="82" charset="0"/>
              </a:rPr>
              <a:t>Bantu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Traveled Slowly and Different Routes</a:t>
            </a:r>
          </a:p>
          <a:p>
            <a:r>
              <a:rPr lang="en-US" dirty="0" smtClean="0">
                <a:latin typeface="Algerian" pitchFamily="82" charset="0"/>
              </a:rPr>
              <a:t>AD 400 Settled Down in Africa</a:t>
            </a:r>
          </a:p>
          <a:p>
            <a:r>
              <a:rPr lang="en-US" dirty="0" smtClean="0">
                <a:latin typeface="Algerian" pitchFamily="82" charset="0"/>
              </a:rPr>
              <a:t>Matrilineal </a:t>
            </a:r>
          </a:p>
          <a:p>
            <a:r>
              <a:rPr lang="en-US" dirty="0" smtClean="0">
                <a:latin typeface="Algerian" pitchFamily="82" charset="0"/>
              </a:rPr>
              <a:t>Valued Children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Education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Children Learned History and skills </a:t>
            </a:r>
          </a:p>
          <a:p>
            <a:r>
              <a:rPr lang="en-US" dirty="0" err="1" smtClean="0">
                <a:latin typeface="Algerian" pitchFamily="82" charset="0"/>
              </a:rPr>
              <a:t>Griots</a:t>
            </a:r>
            <a:r>
              <a:rPr lang="en-US" dirty="0" smtClean="0">
                <a:latin typeface="Algerian" pitchFamily="82" charset="0"/>
              </a:rPr>
              <a:t>- Lesson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31746" name="Picture 2" descr="http://t1.gstatic.com/images?q=tbn:ANd9GcQG5WuVkGCZTHNNbtbB2v5Dy0EkCT0E7v10bXTfOjlpLnlsARF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3657600"/>
            <a:ext cx="2281084" cy="220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229</Words>
  <Application>Microsoft Office PowerPoint</Application>
  <PresentationFormat>On-screen Show (4:3)</PresentationFormat>
  <Paragraphs>88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Medieval Africa</vt:lpstr>
      <vt:lpstr>Government</vt:lpstr>
      <vt:lpstr>Ghana’s Government</vt:lpstr>
      <vt:lpstr>Mali’s Government</vt:lpstr>
      <vt:lpstr>Mansa Musa</vt:lpstr>
      <vt:lpstr>Songhai’s Government</vt:lpstr>
      <vt:lpstr>Life  in  Medieval Africa </vt:lpstr>
      <vt:lpstr>Bantu </vt:lpstr>
      <vt:lpstr>Education</vt:lpstr>
      <vt:lpstr>Roles</vt:lpstr>
      <vt:lpstr>Women Ruler</vt:lpstr>
      <vt:lpstr>Slavery</vt:lpstr>
      <vt:lpstr>Slavery (cont)</vt:lpstr>
      <vt:lpstr>African Culture</vt:lpstr>
      <vt:lpstr>Art</vt:lpstr>
      <vt:lpstr>Music and Dance</vt:lpstr>
      <vt:lpstr>Storytelling</vt:lpstr>
      <vt:lpstr>The End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Medieval Africa</dc:title>
  <dc:creator>GallegosV</dc:creator>
  <cp:lastModifiedBy>GallegosV</cp:lastModifiedBy>
  <cp:revision>4</cp:revision>
  <dcterms:created xsi:type="dcterms:W3CDTF">2011-11-08T04:46:53Z</dcterms:created>
  <dcterms:modified xsi:type="dcterms:W3CDTF">2011-11-08T16:51:23Z</dcterms:modified>
</cp:coreProperties>
</file>