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2" r:id="rId1"/>
  </p:sldMasterIdLst>
  <p:notesMasterIdLst>
    <p:notesMasterId r:id="rId18"/>
  </p:notesMasterIdLst>
  <p:sldIdLst>
    <p:sldId id="257" r:id="rId2"/>
    <p:sldId id="256" r:id="rId3"/>
    <p:sldId id="259" r:id="rId4"/>
    <p:sldId id="258" r:id="rId5"/>
    <p:sldId id="269" r:id="rId6"/>
    <p:sldId id="270" r:id="rId7"/>
    <p:sldId id="277" r:id="rId8"/>
    <p:sldId id="271" r:id="rId9"/>
    <p:sldId id="274" r:id="rId10"/>
    <p:sldId id="266" r:id="rId11"/>
    <p:sldId id="275" r:id="rId12"/>
    <p:sldId id="260" r:id="rId13"/>
    <p:sldId id="267" r:id="rId14"/>
    <p:sldId id="278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7FF04"/>
    <a:srgbClr val="B3FF0B"/>
    <a:srgbClr val="E8FF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F677F-AA32-A444-983A-435AA8F3B898}" type="datetimeFigureOut">
              <a:rPr lang="en-US" smtClean="0"/>
              <a:pPr/>
              <a:t>10/10/11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AC8B-0F31-5C46-84CB-97598D633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AC8B-0F31-5C46-84CB-97598D633C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9602FAB-EA37-47E3-B9DD-8E87123EB3C7}" type="datetime1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59600-501D-DA4C-AD42-7F4E225E8177}" type="datetimeFigureOut">
              <a:rPr lang="en-US" smtClean="0"/>
              <a:pPr/>
              <a:t>10/10/11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0E5F31-4F56-D347-A70F-A1E332EC1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05" y="94130"/>
            <a:ext cx="7163227" cy="927496"/>
          </a:xfrm>
        </p:spPr>
        <p:txBody>
          <a:bodyPr/>
          <a:lstStyle/>
          <a:p>
            <a:r>
              <a:rPr lang="en-US" dirty="0" smtClean="0"/>
              <a:t>California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5278"/>
            <a:ext cx="9144000" cy="29406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02C24"/>
                </a:solidFill>
              </a:rPr>
              <a:t>6.7.1</a:t>
            </a:r>
            <a:r>
              <a:rPr lang="en-US" dirty="0" smtClean="0">
                <a:solidFill>
                  <a:srgbClr val="302C24"/>
                </a:solidFill>
              </a:rPr>
              <a:t>  Identify the location and describe the rise of the Roman Republic, including the importance of such mythical and historical figures as Aeneas, Romulus and Remus, Cincinnatus, Julius Caesar, and Cicero.</a:t>
            </a:r>
          </a:p>
          <a:p>
            <a:r>
              <a:rPr lang="en-US" b="1" dirty="0" smtClean="0">
                <a:solidFill>
                  <a:srgbClr val="302C24"/>
                </a:solidFill>
              </a:rPr>
              <a:t>6.7.2 </a:t>
            </a:r>
            <a:r>
              <a:rPr lang="en-US" dirty="0" smtClean="0">
                <a:solidFill>
                  <a:srgbClr val="302C24"/>
                </a:solidFill>
              </a:rPr>
              <a:t> Describe the government of the Roman Republic and its significance (e.g., written constitution and tripartite government, checks and balances, civic duty).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4745" y="1063044"/>
            <a:ext cx="633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By Brittany Wray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09" y="4359836"/>
            <a:ext cx="3225026" cy="241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475" y="13795"/>
            <a:ext cx="8147051" cy="952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Rome Expands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15106" y="1776858"/>
            <a:ext cx="4583216" cy="398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Punic War</a:t>
            </a:r>
          </a:p>
          <a:p>
            <a:pPr marL="914400" lvl="1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264 B.C.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Island of Sicily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 invasion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Roman’s created own navy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 YEARS!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241 B.C.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</a:t>
            </a: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victory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50" y="1477209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602202" y="1311547"/>
            <a:ext cx="4583216" cy="533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Second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Punic War</a:t>
            </a:r>
          </a:p>
          <a:p>
            <a:pPr marL="914400" lvl="1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218 B.C.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Hanniba</a:t>
            </a:r>
            <a:r>
              <a:rPr lang="en-US" dirty="0" smtClean="0">
                <a:solidFill>
                  <a:srgbClr val="FFFF00"/>
                </a:solidFill>
              </a:rPr>
              <a:t>l </a:t>
            </a:r>
            <a:r>
              <a:rPr lang="en-US" dirty="0" smtClean="0"/>
              <a:t>(HA*nuh*buhl)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Carthage’s greatest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Landed in Spain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Marched east to Italy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Severe losses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216 B.C.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Battle of Cannae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b="1" i="1" dirty="0" smtClean="0">
                <a:solidFill>
                  <a:srgbClr val="FFFFFF"/>
                </a:solidFill>
              </a:rPr>
              <a:t>Carthage victory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 B.C.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Scipio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(SIH*pee*OH)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Led Roman force into Carthage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Battle of Zama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b="1" i="1" dirty="0" smtClean="0">
                <a:solidFill>
                  <a:srgbClr val="FFFFFF"/>
                </a:solidFill>
              </a:rPr>
              <a:t>Roman victory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8475" y="13795"/>
            <a:ext cx="8147051" cy="952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Rome Expands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5" y="1859228"/>
            <a:ext cx="4752944" cy="356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82" y="-55224"/>
            <a:ext cx="5748722" cy="702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51" y="2341406"/>
            <a:ext cx="4347035" cy="24767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The Third Punic War</a:t>
            </a:r>
            <a:endParaRPr lang="en-US" sz="2400" b="1" dirty="0" smtClean="0">
              <a:solidFill>
                <a:srgbClr val="660066"/>
              </a:solidFill>
            </a:endParaRPr>
          </a:p>
          <a:p>
            <a:pPr lvl="1"/>
            <a:r>
              <a:rPr lang="en-US" dirty="0" smtClean="0"/>
              <a:t>146 B.C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Burned Carthage</a:t>
            </a:r>
          </a:p>
          <a:p>
            <a:pPr lvl="1"/>
            <a:r>
              <a:rPr lang="en-US" dirty="0" smtClean="0"/>
              <a:t>Enslaved </a:t>
            </a:r>
            <a:endParaRPr lang="en-US" dirty="0" smtClean="0"/>
          </a:p>
          <a:p>
            <a:pPr lvl="2"/>
            <a:r>
              <a:rPr lang="en-US" dirty="0" smtClean="0"/>
              <a:t>men, women, and children</a:t>
            </a:r>
          </a:p>
          <a:p>
            <a:pPr lvl="1"/>
            <a:r>
              <a:rPr lang="en-US" b="1" i="1" dirty="0" smtClean="0"/>
              <a:t>Roman victory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8475" y="13795"/>
            <a:ext cx="8147051" cy="952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Rome Expands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86" y="1118426"/>
            <a:ext cx="42799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039" y="-14269"/>
            <a:ext cx="120820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8475" y="13795"/>
            <a:ext cx="8147051" cy="952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Conquests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7195" y="1642883"/>
            <a:ext cx="4214163" cy="314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Rome was VERY Successful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148 B.C.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Macedonia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146 B.C.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Greece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129 B.C.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Asia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611" y="5658954"/>
            <a:ext cx="67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Mediterranean:</a:t>
            </a:r>
            <a:r>
              <a:rPr lang="en-US" sz="2800" i="1" dirty="0" smtClean="0"/>
              <a:t> mare nostrum </a:t>
            </a:r>
            <a:r>
              <a:rPr lang="en-US" sz="2800" dirty="0" smtClean="0"/>
              <a:t>“our sea”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8" y="2286941"/>
            <a:ext cx="4723901" cy="308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review, main ideas, building vocabulary, notes, web links, and quiz!</a:t>
            </a:r>
          </a:p>
          <a:p>
            <a:r>
              <a:rPr lang="en-US" dirty="0" smtClean="0"/>
              <a:t>http://www.glencoe.com/apps/studycentral/0078688736/core_content.html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66" y="3698568"/>
            <a:ext cx="3373549" cy="294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-11670"/>
            <a:ext cx="8147304" cy="1344168"/>
          </a:xfrm>
        </p:spPr>
        <p:txBody>
          <a:bodyPr>
            <a:normAutofit/>
          </a:bodyPr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1332498"/>
            <a:ext cx="8147304" cy="667512"/>
          </a:xfrm>
        </p:spPr>
        <p:txBody>
          <a:bodyPr/>
          <a:lstStyle/>
          <a:p>
            <a:r>
              <a:rPr lang="en-US" dirty="0" smtClean="0"/>
              <a:t>450 B.C. – 150 B.C.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80" y="2000010"/>
            <a:ext cx="3147438" cy="4626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-214558"/>
            <a:ext cx="8147051" cy="1057338"/>
          </a:xfrm>
        </p:spPr>
        <p:txBody>
          <a:bodyPr/>
          <a:lstStyle/>
          <a:p>
            <a:r>
              <a:rPr lang="en-US" dirty="0" smtClean="0"/>
              <a:t>Get Ready to Learn!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46964" y="1590211"/>
            <a:ext cx="4333229" cy="51159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Patrician</a:t>
            </a:r>
          </a:p>
          <a:p>
            <a:pPr lvl="1"/>
            <a:r>
              <a:rPr lang="en-US" dirty="0" smtClean="0"/>
              <a:t>Wealthy landowners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Plebeian</a:t>
            </a:r>
          </a:p>
          <a:p>
            <a:pPr lvl="1"/>
            <a:r>
              <a:rPr lang="en-US" dirty="0" smtClean="0"/>
              <a:t>Artisans, shopkeepers, and owners of small farms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Consul</a:t>
            </a:r>
          </a:p>
          <a:p>
            <a:pPr lvl="1"/>
            <a:r>
              <a:rPr lang="en-US" dirty="0" smtClean="0"/>
              <a:t>Top government officials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Veto</a:t>
            </a:r>
          </a:p>
          <a:p>
            <a:pPr lvl="1"/>
            <a:r>
              <a:rPr lang="en-US" dirty="0" smtClean="0"/>
              <a:t>Reject a decision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Praetor </a:t>
            </a:r>
          </a:p>
          <a:p>
            <a:pPr lvl="1"/>
            <a:r>
              <a:rPr lang="en-US" dirty="0" smtClean="0"/>
              <a:t>Officials who act as judges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Dictator</a:t>
            </a:r>
          </a:p>
          <a:p>
            <a:pPr lvl="1"/>
            <a:r>
              <a:rPr lang="en-US" dirty="0" smtClean="0"/>
              <a:t>Had complete control, served the people and ruled during emergencies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67686" y="1631629"/>
            <a:ext cx="2290655" cy="4246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E8FF09"/>
                </a:solidFill>
              </a:rPr>
              <a:t>Cincinnatus</a:t>
            </a:r>
          </a:p>
          <a:p>
            <a:r>
              <a:rPr lang="en-US" dirty="0" smtClean="0">
                <a:solidFill>
                  <a:srgbClr val="E8FF09"/>
                </a:solidFill>
              </a:rPr>
              <a:t>Hannibal</a:t>
            </a:r>
          </a:p>
          <a:p>
            <a:r>
              <a:rPr lang="en-US" dirty="0" smtClean="0">
                <a:solidFill>
                  <a:srgbClr val="E8FF09"/>
                </a:solidFill>
              </a:rPr>
              <a:t>Scipio</a:t>
            </a:r>
          </a:p>
          <a:p>
            <a:endParaRPr lang="en-US" dirty="0">
              <a:solidFill>
                <a:srgbClr val="E8FF0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661" y="923196"/>
            <a:ext cx="222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Vocabulary</a:t>
            </a:r>
            <a:endParaRPr lang="en-US" sz="3600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069" y="893081"/>
            <a:ext cx="358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Important People</a:t>
            </a:r>
            <a:endParaRPr lang="en-US" sz="3600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93" y="3238443"/>
            <a:ext cx="3981457" cy="328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6789" y="1027368"/>
            <a:ext cx="8147051" cy="1452283"/>
          </a:xfrm>
        </p:spPr>
        <p:txBody>
          <a:bodyPr/>
          <a:lstStyle/>
          <a:p>
            <a:r>
              <a:rPr lang="en-US" dirty="0" smtClean="0">
                <a:solidFill>
                  <a:srgbClr val="302C24"/>
                </a:solidFill>
              </a:rPr>
              <a:t>What’s the </a:t>
            </a:r>
            <a:br>
              <a:rPr lang="en-US" dirty="0" smtClean="0">
                <a:solidFill>
                  <a:srgbClr val="302C24"/>
                </a:solidFill>
              </a:rPr>
            </a:br>
            <a:r>
              <a:rPr lang="en-US" dirty="0" smtClean="0">
                <a:solidFill>
                  <a:srgbClr val="302C24"/>
                </a:solidFill>
              </a:rPr>
              <a:t>Connection?</a:t>
            </a:r>
            <a:endParaRPr lang="en-US" dirty="0">
              <a:solidFill>
                <a:srgbClr val="302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77" y="3116562"/>
            <a:ext cx="5192871" cy="1792535"/>
          </a:xfrm>
        </p:spPr>
        <p:txBody>
          <a:bodyPr/>
          <a:lstStyle/>
          <a:p>
            <a:r>
              <a:rPr lang="en-US" dirty="0" smtClean="0"/>
              <a:t>Suffered under cruel Etruscan Kings</a:t>
            </a:r>
          </a:p>
          <a:p>
            <a:r>
              <a:rPr lang="en-US" dirty="0" smtClean="0"/>
              <a:t>Create their own government</a:t>
            </a:r>
          </a:p>
          <a:p>
            <a:r>
              <a:rPr lang="en-US" dirty="0" smtClean="0"/>
              <a:t>The Roman Republic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3" y="1008153"/>
            <a:ext cx="3644427" cy="485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-607145"/>
            <a:ext cx="8147051" cy="1452283"/>
          </a:xfrm>
        </p:spPr>
        <p:txBody>
          <a:bodyPr/>
          <a:lstStyle/>
          <a:p>
            <a:r>
              <a:rPr lang="en-US" dirty="0" smtClean="0">
                <a:solidFill>
                  <a:srgbClr val="302C24"/>
                </a:solidFill>
              </a:rPr>
              <a:t>Government</a:t>
            </a:r>
            <a:endParaRPr lang="en-US" dirty="0">
              <a:solidFill>
                <a:srgbClr val="302C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179" y="2055541"/>
            <a:ext cx="4402253" cy="142701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Patricians </a:t>
            </a:r>
            <a:r>
              <a:rPr lang="en-US" dirty="0" smtClean="0"/>
              <a:t>(puh*TRIH*</a:t>
            </a:r>
            <a:r>
              <a:rPr lang="en-US" dirty="0" err="1" smtClean="0"/>
              <a:t>shuhnz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Wealthy landowners</a:t>
            </a:r>
          </a:p>
          <a:p>
            <a:pPr lvl="2"/>
            <a:r>
              <a:rPr lang="en-US" dirty="0" smtClean="0"/>
              <a:t>Ruling class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27" y="3482554"/>
            <a:ext cx="63500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445162" y="2008339"/>
            <a:ext cx="4402253" cy="1681305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Plebeians </a:t>
            </a:r>
            <a:r>
              <a:rPr lang="en-US" dirty="0" smtClean="0"/>
              <a:t>(plih*BEE*</a:t>
            </a:r>
            <a:r>
              <a:rPr lang="en-US" dirty="0" err="1" smtClean="0"/>
              <a:t>uhnz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Artisans, shopkeepers, owners of small farms</a:t>
            </a:r>
          </a:p>
          <a:p>
            <a:pPr lvl="2"/>
            <a:r>
              <a:rPr lang="en-US" dirty="0" smtClean="0"/>
              <a:t>Most people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66341" y="789914"/>
            <a:ext cx="3685896" cy="10458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E8FF09"/>
                </a:solidFill>
              </a:rPr>
              <a:t>Two Classes: </a:t>
            </a:r>
            <a:endParaRPr lang="en-US" b="1" dirty="0">
              <a:solidFill>
                <a:srgbClr val="E8FF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98476" y="2161435"/>
            <a:ext cx="3483072" cy="45592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Plebeians</a:t>
            </a:r>
          </a:p>
          <a:p>
            <a:pPr lvl="1"/>
            <a:r>
              <a:rPr lang="en-US" dirty="0" smtClean="0"/>
              <a:t>Little power</a:t>
            </a:r>
          </a:p>
          <a:p>
            <a:pPr lvl="1"/>
            <a:r>
              <a:rPr lang="en-US" dirty="0" smtClean="0"/>
              <a:t>Took ACTION!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8475" y="-607145"/>
            <a:ext cx="8147051" cy="1452283"/>
          </a:xfrm>
        </p:spPr>
        <p:txBody>
          <a:bodyPr/>
          <a:lstStyle/>
          <a:p>
            <a:r>
              <a:rPr lang="en-US" dirty="0" smtClean="0">
                <a:solidFill>
                  <a:srgbClr val="302C24"/>
                </a:solidFill>
              </a:rPr>
              <a:t>Government</a:t>
            </a:r>
            <a:endParaRPr lang="en-US" dirty="0">
              <a:solidFill>
                <a:srgbClr val="302C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711" y="900362"/>
            <a:ext cx="6364044" cy="104581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E8FF09"/>
                </a:solidFill>
              </a:rPr>
              <a:t>Plebeians VS Patricians</a:t>
            </a:r>
            <a:endParaRPr lang="en-US" b="1" dirty="0">
              <a:solidFill>
                <a:srgbClr val="E8FF0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42840" y="2225956"/>
            <a:ext cx="4957176" cy="45517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494 B.C. </a:t>
            </a:r>
          </a:p>
          <a:p>
            <a:pPr lvl="2"/>
            <a:r>
              <a:rPr lang="en-US" dirty="0" smtClean="0"/>
              <a:t>Strike </a:t>
            </a:r>
          </a:p>
          <a:p>
            <a:pPr lvl="2"/>
            <a:r>
              <a:rPr lang="en-US" dirty="0" smtClean="0"/>
              <a:t>Left city</a:t>
            </a:r>
          </a:p>
          <a:p>
            <a:pPr lvl="1"/>
            <a:r>
              <a:rPr lang="en-US" dirty="0" smtClean="0"/>
              <a:t>471 B.C.</a:t>
            </a:r>
          </a:p>
          <a:p>
            <a:pPr lvl="2"/>
            <a:r>
              <a:rPr lang="en-US" dirty="0" smtClean="0"/>
              <a:t>Council of Plebs</a:t>
            </a:r>
          </a:p>
          <a:p>
            <a:pPr lvl="1"/>
            <a:r>
              <a:rPr lang="en-US" dirty="0" smtClean="0"/>
              <a:t>455 B.C.</a:t>
            </a:r>
          </a:p>
          <a:p>
            <a:pPr lvl="2"/>
            <a:r>
              <a:rPr lang="en-US" dirty="0" smtClean="0"/>
              <a:t>Allowed to marry</a:t>
            </a:r>
          </a:p>
          <a:p>
            <a:pPr lvl="1"/>
            <a:r>
              <a:rPr lang="en-US" dirty="0" smtClean="0"/>
              <a:t>300’s B.C.</a:t>
            </a:r>
          </a:p>
          <a:p>
            <a:pPr lvl="2"/>
            <a:r>
              <a:rPr lang="en-US" dirty="0" smtClean="0"/>
              <a:t>Allowed to become </a:t>
            </a:r>
            <a:r>
              <a:rPr lang="en-US" dirty="0" smtClean="0">
                <a:solidFill>
                  <a:srgbClr val="0000FF"/>
                </a:solidFill>
              </a:rPr>
              <a:t>consuls</a:t>
            </a:r>
          </a:p>
          <a:p>
            <a:pPr lvl="1"/>
            <a:r>
              <a:rPr lang="en-US" dirty="0" smtClean="0"/>
              <a:t>287 B.C.</a:t>
            </a:r>
          </a:p>
          <a:p>
            <a:pPr lvl="2"/>
            <a:r>
              <a:rPr lang="en-US" dirty="0" smtClean="0"/>
              <a:t>Pass laws for all Romans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7" y="3386014"/>
            <a:ext cx="1886114" cy="333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48820" y="3901962"/>
            <a:ext cx="4402253" cy="300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Legislative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Senate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Grew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Served for life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of Centuries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praetors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Passed laws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2" y="1337868"/>
            <a:ext cx="4512629" cy="393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8475" y="-607145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rgbClr val="302C2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Government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302C2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76432" y="1246244"/>
            <a:ext cx="4402253" cy="2771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 Officials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dirty="0" smtClean="0">
                <a:solidFill>
                  <a:srgbClr val="0000FF"/>
                </a:solidFill>
              </a:rPr>
              <a:t>Consuls </a:t>
            </a:r>
            <a:r>
              <a:rPr lang="en-US" dirty="0" smtClean="0"/>
              <a:t>(KAHN*</a:t>
            </a:r>
            <a:r>
              <a:rPr lang="en-US" dirty="0" err="1" smtClean="0"/>
              <a:t>suhlz</a:t>
            </a:r>
            <a:r>
              <a:rPr lang="en-US" dirty="0" smtClean="0"/>
              <a:t>)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(both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patricians)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one year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dirty="0" smtClean="0">
                <a:solidFill>
                  <a:srgbClr val="0000FF"/>
                </a:solidFill>
              </a:rPr>
              <a:t>Veto </a:t>
            </a:r>
            <a:r>
              <a:rPr lang="en-US" dirty="0" smtClean="0"/>
              <a:t>(VEE*</a:t>
            </a:r>
            <a:r>
              <a:rPr lang="en-US" dirty="0" err="1" smtClean="0"/>
              <a:t>toh</a:t>
            </a:r>
            <a:r>
              <a:rPr lang="en-US" dirty="0" smtClean="0"/>
              <a:t>)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dirty="0" smtClean="0"/>
              <a:t>Kept each other in line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dirty="0" smtClean="0">
                <a:solidFill>
                  <a:srgbClr val="0000FF"/>
                </a:solidFill>
              </a:rPr>
              <a:t>Praetors </a:t>
            </a:r>
            <a:r>
              <a:rPr lang="en-US" dirty="0" smtClean="0"/>
              <a:t>(PREE*</a:t>
            </a:r>
            <a:r>
              <a:rPr lang="en-US" dirty="0" err="1" smtClean="0"/>
              <a:t>tuhrz</a:t>
            </a:r>
            <a:r>
              <a:rPr lang="en-US" dirty="0" smtClean="0"/>
              <a:t>)</a:t>
            </a:r>
          </a:p>
          <a:p>
            <a:pPr marL="1371600" lvl="2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lang="en-US" dirty="0" smtClean="0"/>
              <a:t>Judges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" y="1818275"/>
            <a:ext cx="6486789" cy="43640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Cincinnatus </a:t>
            </a:r>
            <a:r>
              <a:rPr lang="en-US" dirty="0" smtClean="0"/>
              <a:t>(Sihn*suh*NA*tuhs)</a:t>
            </a:r>
          </a:p>
          <a:p>
            <a:pPr lvl="1"/>
            <a:r>
              <a:rPr lang="en-US" dirty="0" smtClean="0"/>
              <a:t>Best-known early Roman </a:t>
            </a:r>
            <a:r>
              <a:rPr lang="en-US" dirty="0" smtClean="0">
                <a:solidFill>
                  <a:srgbClr val="0000FF"/>
                </a:solidFill>
              </a:rPr>
              <a:t>dictator </a:t>
            </a:r>
            <a:r>
              <a:rPr lang="en-US" dirty="0" smtClean="0">
                <a:solidFill>
                  <a:schemeClr val="tx1"/>
                </a:solidFill>
              </a:rPr>
              <a:t>(DIHK*tay*tuhr)</a:t>
            </a:r>
          </a:p>
          <a:p>
            <a:pPr lvl="2"/>
            <a:r>
              <a:rPr lang="en-US" dirty="0" smtClean="0"/>
              <a:t>Temporary basis</a:t>
            </a:r>
          </a:p>
          <a:p>
            <a:pPr lvl="2"/>
            <a:r>
              <a:rPr lang="en-US" dirty="0" smtClean="0"/>
              <a:t>Appointed by senate</a:t>
            </a:r>
          </a:p>
          <a:p>
            <a:pPr lvl="2"/>
            <a:r>
              <a:rPr lang="en-US" dirty="0" smtClean="0"/>
              <a:t>Great danger</a:t>
            </a:r>
          </a:p>
          <a:p>
            <a:pPr lvl="1"/>
            <a:r>
              <a:rPr lang="en-US" dirty="0" smtClean="0"/>
              <a:t>460 B.C.</a:t>
            </a:r>
          </a:p>
          <a:p>
            <a:pPr lvl="2"/>
            <a:r>
              <a:rPr lang="en-US" dirty="0" smtClean="0"/>
              <a:t>Chosen dictator</a:t>
            </a:r>
          </a:p>
          <a:p>
            <a:pPr lvl="2"/>
            <a:r>
              <a:rPr lang="en-US" dirty="0" smtClean="0"/>
              <a:t>Two weeks</a:t>
            </a:r>
          </a:p>
          <a:p>
            <a:pPr lvl="2"/>
            <a:r>
              <a:rPr lang="en-US" dirty="0" smtClean="0"/>
              <a:t>Defeated the enemy</a:t>
            </a:r>
          </a:p>
          <a:p>
            <a:pPr lvl="2"/>
            <a:r>
              <a:rPr lang="en-US" dirty="0" smtClean="0"/>
              <a:t>Widely admired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13" y="2739744"/>
            <a:ext cx="5477413" cy="366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8475" y="-607145"/>
            <a:ext cx="8147051" cy="1452283"/>
          </a:xfrm>
        </p:spPr>
        <p:txBody>
          <a:bodyPr/>
          <a:lstStyle/>
          <a:p>
            <a:r>
              <a:rPr lang="en-US" dirty="0" smtClean="0">
                <a:solidFill>
                  <a:srgbClr val="302C24"/>
                </a:solidFill>
              </a:rPr>
              <a:t>Government</a:t>
            </a:r>
            <a:endParaRPr lang="en-US" dirty="0">
              <a:solidFill>
                <a:srgbClr val="302C2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028" y="845138"/>
            <a:ext cx="5729016" cy="80030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E8FF09"/>
                </a:solidFill>
              </a:rPr>
              <a:t>Cincinnatus</a:t>
            </a:r>
            <a:endParaRPr lang="en-US" b="1" dirty="0">
              <a:solidFill>
                <a:srgbClr val="E8FF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4338954" cy="2365790"/>
          </a:xfrm>
        </p:spPr>
        <p:txBody>
          <a:bodyPr>
            <a:normAutofit/>
          </a:bodyPr>
          <a:lstStyle/>
          <a:p>
            <a:r>
              <a:rPr lang="en-US" dirty="0" smtClean="0"/>
              <a:t>Twelve tables</a:t>
            </a:r>
          </a:p>
          <a:p>
            <a:pPr lvl="1"/>
            <a:r>
              <a:rPr lang="en-US" dirty="0" smtClean="0"/>
              <a:t>451 B.C.</a:t>
            </a:r>
          </a:p>
          <a:p>
            <a:pPr lvl="1"/>
            <a:r>
              <a:rPr lang="en-US" dirty="0" smtClean="0"/>
              <a:t>First code of laws</a:t>
            </a:r>
          </a:p>
          <a:p>
            <a:pPr lvl="1"/>
            <a:r>
              <a:rPr lang="en-US" dirty="0" smtClean="0"/>
              <a:t>Laws be put in writing</a:t>
            </a:r>
          </a:p>
          <a:p>
            <a:pPr lvl="1"/>
            <a:r>
              <a:rPr lang="en-US" dirty="0" smtClean="0"/>
              <a:t>Carved on bronze tablets</a:t>
            </a:r>
          </a:p>
          <a:p>
            <a:pPr lvl="1"/>
            <a:r>
              <a:rPr lang="en-US" dirty="0" smtClean="0"/>
              <a:t>Basis for future Roman laws</a:t>
            </a:r>
          </a:p>
          <a:p>
            <a:pPr lvl="1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5046" y="4127915"/>
            <a:ext cx="4338954" cy="236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 of Nations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only Roman citizens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ideas today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7" y="1762124"/>
            <a:ext cx="4015304" cy="486505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5" y="-607145"/>
            <a:ext cx="8147051" cy="1452283"/>
          </a:xfrm>
        </p:spPr>
        <p:txBody>
          <a:bodyPr/>
          <a:lstStyle/>
          <a:p>
            <a:r>
              <a:rPr lang="en-US" dirty="0" smtClean="0">
                <a:solidFill>
                  <a:srgbClr val="302C24"/>
                </a:solidFill>
              </a:rPr>
              <a:t>Roman Law</a:t>
            </a:r>
            <a:endParaRPr lang="en-US" dirty="0">
              <a:solidFill>
                <a:srgbClr val="302C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1483</TotalTime>
  <Words>524</Words>
  <Application>Microsoft Macintosh PowerPoint</Application>
  <PresentationFormat>On-screen Show (4:3)</PresentationFormat>
  <Paragraphs>136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Saddle</vt:lpstr>
      <vt:lpstr>California Standards</vt:lpstr>
      <vt:lpstr>The Roman Republic</vt:lpstr>
      <vt:lpstr>Get Ready to Learn!</vt:lpstr>
      <vt:lpstr>What’s the  Connection?</vt:lpstr>
      <vt:lpstr>Government</vt:lpstr>
      <vt:lpstr>Government</vt:lpstr>
      <vt:lpstr>Slide 7</vt:lpstr>
      <vt:lpstr>Government</vt:lpstr>
      <vt:lpstr>Roman Law</vt:lpstr>
      <vt:lpstr>Slide 10</vt:lpstr>
      <vt:lpstr>Slide 11</vt:lpstr>
      <vt:lpstr>Slide 12</vt:lpstr>
      <vt:lpstr>Slide 13</vt:lpstr>
      <vt:lpstr>Slide 14</vt:lpstr>
      <vt:lpstr>Slide 15</vt:lpstr>
      <vt:lpstr>Study Central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Israelites</dc:title>
  <dc:creator>Brittany Wray</dc:creator>
  <cp:lastModifiedBy>Brittany Wray</cp:lastModifiedBy>
  <cp:revision>55</cp:revision>
  <dcterms:created xsi:type="dcterms:W3CDTF">2011-10-11T03:19:40Z</dcterms:created>
  <dcterms:modified xsi:type="dcterms:W3CDTF">2011-10-11T05:59:55Z</dcterms:modified>
</cp:coreProperties>
</file>