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7" r:id="rId2"/>
    <p:sldId id="258" r:id="rId3"/>
    <p:sldId id="260" r:id="rId4"/>
    <p:sldId id="256" r:id="rId5"/>
    <p:sldId id="288" r:id="rId6"/>
    <p:sldId id="262" r:id="rId7"/>
    <p:sldId id="259"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6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B9D8D-22C9-4628-A1F1-560317608AB4}" type="datetimeFigureOut">
              <a:rPr lang="en-US" smtClean="0"/>
              <a:pPr/>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94D3F-5A29-48B5-AE46-7DD8F42B1E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a:t>
            </a:r>
            <a:endParaRPr lang="en-US" dirty="0"/>
          </a:p>
        </p:txBody>
      </p:sp>
      <p:sp>
        <p:nvSpPr>
          <p:cNvPr id="4" name="Slide Number Placeholder 3"/>
          <p:cNvSpPr>
            <a:spLocks noGrp="1"/>
          </p:cNvSpPr>
          <p:nvPr>
            <p:ph type="sldNum" sz="quarter" idx="10"/>
          </p:nvPr>
        </p:nvSpPr>
        <p:spPr/>
        <p:txBody>
          <a:bodyPr/>
          <a:lstStyle/>
          <a:p>
            <a:fld id="{FCB94D3F-5A29-48B5-AE46-7DD8F42B1ED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1941BF-5C55-4030-919C-D4D4E833EA2C}" type="datetimeFigureOut">
              <a:rPr lang="en-US" smtClean="0"/>
              <a:pPr/>
              <a:t>9/15/2011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443446E-FAC0-42C8-A45D-915E3566C3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3446E-FAC0-42C8-A45D-915E3566C3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3446E-FAC0-42C8-A45D-915E3566C3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3446E-FAC0-42C8-A45D-915E3566C3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443446E-FAC0-42C8-A45D-915E3566C3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3446E-FAC0-42C8-A45D-915E3566C3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443446E-FAC0-42C8-A45D-915E3566C3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443446E-FAC0-42C8-A45D-915E3566C3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1941BF-5C55-4030-919C-D4D4E833EA2C}" type="datetimeFigureOut">
              <a:rPr lang="en-US" smtClean="0"/>
              <a:pPr/>
              <a:t>9/15/2011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443446E-FAC0-42C8-A45D-915E3566C3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C1941BF-5C55-4030-919C-D4D4E833EA2C}" type="datetimeFigureOut">
              <a:rPr lang="en-US" smtClean="0"/>
              <a:pPr/>
              <a:t>9/15/2011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43446E-FAC0-42C8-A45D-915E3566C3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C1941BF-5C55-4030-919C-D4D4E833EA2C}" type="datetimeFigureOut">
              <a:rPr lang="en-US" smtClean="0"/>
              <a:pPr/>
              <a:t>9/15/2011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443446E-FAC0-42C8-A45D-915E3566C3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C1941BF-5C55-4030-919C-D4D4E833EA2C}" type="datetimeFigureOut">
              <a:rPr lang="en-US" smtClean="0"/>
              <a:pPr/>
              <a:t>9/15/2011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43446E-FAC0-42C8-A45D-915E3566C3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410200" y="838200"/>
            <a:ext cx="3581400" cy="5029200"/>
          </a:xfrm>
        </p:spPr>
        <p:txBody>
          <a:bodyPr>
            <a:normAutofit/>
          </a:bodyPr>
          <a:lstStyle/>
          <a:p>
            <a:r>
              <a:rPr lang="en-US" sz="2800" dirty="0" smtClean="0">
                <a:solidFill>
                  <a:srgbClr val="002060"/>
                </a:solidFill>
              </a:rPr>
              <a:t>Group 4</a:t>
            </a:r>
            <a:br>
              <a:rPr lang="en-US" sz="2800" dirty="0" smtClean="0">
                <a:solidFill>
                  <a:srgbClr val="002060"/>
                </a:solidFill>
              </a:rPr>
            </a:br>
            <a:r>
              <a:rPr lang="en-US" sz="2800" dirty="0" smtClean="0">
                <a:solidFill>
                  <a:srgbClr val="002060"/>
                </a:solidFill>
              </a:rPr>
              <a:t/>
            </a:r>
            <a:br>
              <a:rPr lang="en-US" sz="2800" dirty="0" smtClean="0">
                <a:solidFill>
                  <a:srgbClr val="002060"/>
                </a:solidFill>
              </a:rPr>
            </a:br>
            <a:r>
              <a:rPr lang="en-US" sz="2800" dirty="0" smtClean="0">
                <a:solidFill>
                  <a:srgbClr val="002060"/>
                </a:solidFill>
              </a:rPr>
              <a:t>Emerald </a:t>
            </a:r>
            <a:r>
              <a:rPr lang="en-US" sz="2800" dirty="0" err="1" smtClean="0">
                <a:solidFill>
                  <a:srgbClr val="002060"/>
                </a:solidFill>
              </a:rPr>
              <a:t>Agpaod</a:t>
            </a:r>
            <a:r>
              <a:rPr lang="en-US" sz="2800" dirty="0" smtClean="0">
                <a:solidFill>
                  <a:srgbClr val="002060"/>
                </a:solidFill>
              </a:rPr>
              <a:t> </a:t>
            </a:r>
            <a:r>
              <a:rPr lang="en-US" sz="2800" dirty="0" err="1" smtClean="0">
                <a:solidFill>
                  <a:srgbClr val="0070C0"/>
                </a:solidFill>
              </a:rPr>
              <a:t>Yina</a:t>
            </a:r>
            <a:r>
              <a:rPr lang="en-US" sz="2800" dirty="0" smtClean="0">
                <a:solidFill>
                  <a:srgbClr val="0070C0"/>
                </a:solidFill>
              </a:rPr>
              <a:t> Li </a:t>
            </a:r>
            <a:r>
              <a:rPr lang="en-US" sz="2800" dirty="0" smtClean="0">
                <a:solidFill>
                  <a:srgbClr val="002060"/>
                </a:solidFill>
              </a:rPr>
              <a:t/>
            </a:r>
            <a:br>
              <a:rPr lang="en-US" sz="2800" dirty="0" smtClean="0">
                <a:solidFill>
                  <a:srgbClr val="002060"/>
                </a:solidFill>
              </a:rPr>
            </a:br>
            <a:r>
              <a:rPr lang="en-US" sz="2800" dirty="0" err="1" smtClean="0">
                <a:solidFill>
                  <a:srgbClr val="002060"/>
                </a:solidFill>
              </a:rPr>
              <a:t>Alethia</a:t>
            </a:r>
            <a:r>
              <a:rPr lang="en-US" sz="2800" dirty="0" smtClean="0">
                <a:solidFill>
                  <a:srgbClr val="002060"/>
                </a:solidFill>
              </a:rPr>
              <a:t> Ruiz</a:t>
            </a:r>
            <a:br>
              <a:rPr lang="en-US" sz="2800" dirty="0" smtClean="0">
                <a:solidFill>
                  <a:srgbClr val="002060"/>
                </a:solidFill>
              </a:rPr>
            </a:br>
            <a:r>
              <a:rPr lang="en-US" sz="2800" dirty="0" smtClean="0">
                <a:solidFill>
                  <a:srgbClr val="0070C0"/>
                </a:solidFill>
              </a:rPr>
              <a:t>Melissa </a:t>
            </a:r>
            <a:r>
              <a:rPr lang="en-US" sz="2800" dirty="0" err="1" smtClean="0">
                <a:solidFill>
                  <a:srgbClr val="0070C0"/>
                </a:solidFill>
              </a:rPr>
              <a:t>Tarr</a:t>
            </a:r>
            <a:r>
              <a:rPr lang="en-US" sz="2800" dirty="0" smtClean="0">
                <a:solidFill>
                  <a:srgbClr val="0070C0"/>
                </a:solidFill>
              </a:rPr>
              <a:t> </a:t>
            </a:r>
            <a:br>
              <a:rPr lang="en-US" sz="2800" dirty="0" smtClean="0">
                <a:solidFill>
                  <a:srgbClr val="0070C0"/>
                </a:solidFill>
              </a:rPr>
            </a:br>
            <a:r>
              <a:rPr lang="en-US" sz="2800" dirty="0" smtClean="0">
                <a:solidFill>
                  <a:srgbClr val="002060"/>
                </a:solidFill>
              </a:rPr>
              <a:t>Patricia Vigil</a:t>
            </a:r>
            <a:endParaRPr lang="en-US" sz="2800" dirty="0">
              <a:solidFill>
                <a:srgbClr val="002060"/>
              </a:solidFill>
            </a:endParaRPr>
          </a:p>
        </p:txBody>
      </p:sp>
      <p:pic>
        <p:nvPicPr>
          <p:cNvPr id="1028" name="Picture 4" descr="http://t3.gstatic.com/images?q=tbn:ANd9GcTzZpquge7W4Gfs1m1BqESEFA8v4ZJ1QLzY2kPcmnSSzzX0uEFs"/>
          <p:cNvPicPr>
            <a:picLocks noChangeAspect="1" noChangeArrowheads="1"/>
          </p:cNvPicPr>
          <p:nvPr/>
        </p:nvPicPr>
        <p:blipFill>
          <a:blip r:embed="rId2" cstate="print"/>
          <a:srcRect/>
          <a:stretch>
            <a:fillRect/>
          </a:stretch>
        </p:blipFill>
        <p:spPr bwMode="auto">
          <a:xfrm>
            <a:off x="685800" y="1066800"/>
            <a:ext cx="4267200" cy="42862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19200"/>
            <a:ext cx="8229600" cy="4525963"/>
          </a:xfrm>
        </p:spPr>
        <p:txBody>
          <a:bodyPr/>
          <a:lstStyle/>
          <a:p>
            <a:r>
              <a:rPr lang="en-US" b="1" dirty="0" smtClean="0"/>
              <a:t>Twisting passageways </a:t>
            </a:r>
          </a:p>
          <a:p>
            <a:pPr>
              <a:buNone/>
            </a:pPr>
            <a:endParaRPr lang="en-US" b="1" dirty="0" smtClean="0"/>
          </a:p>
          <a:p>
            <a:pPr lvl="1"/>
            <a:r>
              <a:rPr lang="en-US" b="1" dirty="0" smtClean="0">
                <a:solidFill>
                  <a:srgbClr val="C00000"/>
                </a:solidFill>
              </a:rPr>
              <a:t>Private quarters</a:t>
            </a:r>
          </a:p>
          <a:p>
            <a:pPr lvl="1"/>
            <a:r>
              <a:rPr lang="en-US" b="1" dirty="0" smtClean="0">
                <a:solidFill>
                  <a:srgbClr val="C00000"/>
                </a:solidFill>
              </a:rPr>
              <a:t>Storerooms: oil, wine, and grain</a:t>
            </a:r>
          </a:p>
          <a:p>
            <a:pPr lvl="1"/>
            <a:r>
              <a:rPr lang="en-US" b="1" dirty="0" smtClean="0">
                <a:solidFill>
                  <a:srgbClr val="C00000"/>
                </a:solidFill>
              </a:rPr>
              <a:t>Workshops: jewelry, vases, and small ivory statues</a:t>
            </a:r>
          </a:p>
          <a:p>
            <a:pPr lvl="1"/>
            <a:r>
              <a:rPr lang="en-US" b="1" dirty="0" smtClean="0">
                <a:solidFill>
                  <a:srgbClr val="C00000"/>
                </a:solidFill>
              </a:rPr>
              <a:t>Bathrooms!</a:t>
            </a:r>
          </a:p>
        </p:txBody>
      </p:sp>
      <p:sp>
        <p:nvSpPr>
          <p:cNvPr id="5" name="Title 4"/>
          <p:cNvSpPr>
            <a:spLocks noGrp="1"/>
          </p:cNvSpPr>
          <p:nvPr>
            <p:ph type="title"/>
          </p:nvPr>
        </p:nvSpPr>
        <p:spPr/>
        <p:txBody>
          <a:bodyPr/>
          <a:lstStyle/>
          <a:p>
            <a:pPr algn="ctr"/>
            <a:r>
              <a:rPr lang="en-US" dirty="0" smtClean="0"/>
              <a:t>The Palace of Knossos</a:t>
            </a:r>
            <a:endParaRPr lang="en-US" dirty="0"/>
          </a:p>
        </p:txBody>
      </p:sp>
      <p:pic>
        <p:nvPicPr>
          <p:cNvPr id="2050" name="Picture 2" descr="C:\Users\Piggy\Pictures\knossos pic.bmp"/>
          <p:cNvPicPr>
            <a:picLocks noChangeAspect="1" noChangeArrowheads="1"/>
          </p:cNvPicPr>
          <p:nvPr/>
        </p:nvPicPr>
        <p:blipFill>
          <a:blip r:embed="rId2" cstate="print"/>
          <a:srcRect/>
          <a:stretch>
            <a:fillRect/>
          </a:stretch>
        </p:blipFill>
        <p:spPr bwMode="auto">
          <a:xfrm>
            <a:off x="4452676" y="3810000"/>
            <a:ext cx="4510349" cy="2963479"/>
          </a:xfrm>
          <a:prstGeom prst="rect">
            <a:avLst/>
          </a:prstGeom>
          <a:noFill/>
        </p:spPr>
      </p:pic>
      <p:pic>
        <p:nvPicPr>
          <p:cNvPr id="2051" name="Picture 3" descr="C:\Users\Piggy\Pictures\knossos_stairwell.jpg"/>
          <p:cNvPicPr>
            <a:picLocks noChangeAspect="1" noChangeArrowheads="1"/>
          </p:cNvPicPr>
          <p:nvPr/>
        </p:nvPicPr>
        <p:blipFill>
          <a:blip r:embed="rId3" cstate="print"/>
          <a:srcRect/>
          <a:stretch>
            <a:fillRect/>
          </a:stretch>
        </p:blipFill>
        <p:spPr bwMode="auto">
          <a:xfrm>
            <a:off x="1981200" y="3810000"/>
            <a:ext cx="2324100" cy="243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lnSpcReduction="10000"/>
          </a:bodyPr>
          <a:lstStyle/>
          <a:p>
            <a:r>
              <a:rPr lang="en-US" b="1" dirty="0" smtClean="0"/>
              <a:t>Trades</a:t>
            </a:r>
          </a:p>
          <a:p>
            <a:pPr lvl="1"/>
            <a:r>
              <a:rPr lang="en-US" b="1" dirty="0" smtClean="0"/>
              <a:t>Build ships</a:t>
            </a:r>
          </a:p>
          <a:p>
            <a:pPr lvl="1"/>
            <a:r>
              <a:rPr lang="en-US" b="1" dirty="0" smtClean="0"/>
              <a:t>Sail </a:t>
            </a:r>
          </a:p>
          <a:p>
            <a:pPr lvl="2"/>
            <a:r>
              <a:rPr lang="en-US" b="1" dirty="0" smtClean="0"/>
              <a:t>Egypt</a:t>
            </a:r>
          </a:p>
          <a:p>
            <a:pPr lvl="2"/>
            <a:r>
              <a:rPr lang="en-US" b="1" dirty="0" smtClean="0"/>
              <a:t>Syria </a:t>
            </a:r>
          </a:p>
          <a:p>
            <a:endParaRPr lang="en-US" b="1" dirty="0" smtClean="0"/>
          </a:p>
          <a:p>
            <a:endParaRPr lang="en-US" b="1" dirty="0" smtClean="0"/>
          </a:p>
          <a:p>
            <a:pPr>
              <a:buNone/>
            </a:pPr>
            <a:endParaRPr lang="en-US" b="1" dirty="0" smtClean="0"/>
          </a:p>
          <a:p>
            <a:endParaRPr lang="en-US" b="1" dirty="0" smtClean="0"/>
          </a:p>
          <a:p>
            <a:r>
              <a:rPr lang="en-US" b="1" dirty="0" smtClean="0"/>
              <a:t>By 2000 B.C.E., ships controlled the eastern Mediterranean Sea</a:t>
            </a:r>
          </a:p>
          <a:p>
            <a:endParaRPr lang="en-US" dirty="0"/>
          </a:p>
        </p:txBody>
      </p:sp>
      <p:sp>
        <p:nvSpPr>
          <p:cNvPr id="3" name="Title 2"/>
          <p:cNvSpPr>
            <a:spLocks noGrp="1"/>
          </p:cNvSpPr>
          <p:nvPr>
            <p:ph type="title"/>
          </p:nvPr>
        </p:nvSpPr>
        <p:spPr>
          <a:xfrm>
            <a:off x="457200" y="152400"/>
            <a:ext cx="8229600" cy="1143000"/>
          </a:xfrm>
        </p:spPr>
        <p:txBody>
          <a:bodyPr/>
          <a:lstStyle/>
          <a:p>
            <a:pPr algn="ctr"/>
            <a:r>
              <a:rPr lang="en-US" dirty="0" smtClean="0"/>
              <a:t>Minoans Wealth</a:t>
            </a:r>
            <a:endParaRPr lang="en-US" dirty="0"/>
          </a:p>
        </p:txBody>
      </p:sp>
      <p:pic>
        <p:nvPicPr>
          <p:cNvPr id="3074" name="Picture 2" descr="C:\Users\Piggy\Pictures\fisherman greek.jpg"/>
          <p:cNvPicPr>
            <a:picLocks noChangeAspect="1" noChangeArrowheads="1"/>
          </p:cNvPicPr>
          <p:nvPr/>
        </p:nvPicPr>
        <p:blipFill>
          <a:blip r:embed="rId2" cstate="print"/>
          <a:srcRect/>
          <a:stretch>
            <a:fillRect/>
          </a:stretch>
        </p:blipFill>
        <p:spPr bwMode="auto">
          <a:xfrm>
            <a:off x="4876800" y="1143001"/>
            <a:ext cx="2286000" cy="3657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About 1450 B.C.E. Minoan civilization suddenly collapsed</a:t>
            </a:r>
          </a:p>
          <a:p>
            <a:pPr>
              <a:buNone/>
            </a:pPr>
            <a:endParaRPr lang="en-US" b="1" dirty="0" smtClean="0"/>
          </a:p>
          <a:p>
            <a:pPr lvl="1"/>
            <a:r>
              <a:rPr lang="en-US" b="1" dirty="0" smtClean="0">
                <a:solidFill>
                  <a:srgbClr val="C00000"/>
                </a:solidFill>
              </a:rPr>
              <a:t>Undersea earthquakes</a:t>
            </a:r>
          </a:p>
          <a:p>
            <a:pPr lvl="1"/>
            <a:endParaRPr lang="en-US" b="1" dirty="0" smtClean="0">
              <a:solidFill>
                <a:srgbClr val="C00000"/>
              </a:solidFill>
            </a:endParaRPr>
          </a:p>
          <a:p>
            <a:pPr lvl="1"/>
            <a:r>
              <a:rPr lang="en-US" b="1" dirty="0" smtClean="0">
                <a:solidFill>
                  <a:srgbClr val="C00000"/>
                </a:solidFill>
              </a:rPr>
              <a:t>The cities were destroyed invaders</a:t>
            </a:r>
            <a:endParaRPr lang="en-US" b="1" dirty="0" smtClean="0"/>
          </a:p>
          <a:p>
            <a:pPr lvl="2"/>
            <a:r>
              <a:rPr lang="en-US" b="1" dirty="0" smtClean="0">
                <a:solidFill>
                  <a:schemeClr val="accent2">
                    <a:lumMod val="75000"/>
                  </a:schemeClr>
                </a:solidFill>
              </a:rPr>
              <a:t>Greeks from mainland, called the </a:t>
            </a:r>
            <a:r>
              <a:rPr lang="en-US" b="1" dirty="0" err="1" smtClean="0">
                <a:solidFill>
                  <a:srgbClr val="002060"/>
                </a:solidFill>
              </a:rPr>
              <a:t>Mycenaeans</a:t>
            </a:r>
            <a:r>
              <a:rPr lang="en-US" b="1" dirty="0" smtClean="0">
                <a:solidFill>
                  <a:schemeClr val="accent2">
                    <a:lumMod val="75000"/>
                  </a:schemeClr>
                </a:solidFill>
              </a:rPr>
              <a:t> </a:t>
            </a:r>
          </a:p>
          <a:p>
            <a:pPr lvl="2">
              <a:buNone/>
            </a:pPr>
            <a:r>
              <a:rPr lang="en-US" b="1" dirty="0" smtClean="0">
                <a:solidFill>
                  <a:schemeClr val="accent2">
                    <a:lumMod val="75000"/>
                  </a:schemeClr>
                </a:solidFill>
              </a:rPr>
              <a:t>(MY-</a:t>
            </a:r>
            <a:r>
              <a:rPr lang="en-US" b="1" dirty="0" err="1" smtClean="0">
                <a:solidFill>
                  <a:schemeClr val="accent2">
                    <a:lumMod val="75000"/>
                  </a:schemeClr>
                </a:solidFill>
              </a:rPr>
              <a:t>suh</a:t>
            </a:r>
            <a:r>
              <a:rPr lang="en-US" b="1" dirty="0" smtClean="0">
                <a:solidFill>
                  <a:schemeClr val="accent2">
                    <a:lumMod val="75000"/>
                  </a:schemeClr>
                </a:solidFill>
              </a:rPr>
              <a:t>-NEE-</a:t>
            </a:r>
            <a:r>
              <a:rPr lang="en-US" b="1" dirty="0" err="1" smtClean="0">
                <a:solidFill>
                  <a:schemeClr val="accent2">
                    <a:lumMod val="75000"/>
                  </a:schemeClr>
                </a:solidFill>
              </a:rPr>
              <a:t>uhns</a:t>
            </a:r>
            <a:r>
              <a:rPr lang="en-US" b="1" dirty="0" smtClean="0">
                <a:solidFill>
                  <a:schemeClr val="accent2">
                    <a:lumMod val="75000"/>
                  </a:schemeClr>
                </a:solidFill>
              </a:rPr>
              <a:t>)</a:t>
            </a:r>
          </a:p>
          <a:p>
            <a:endParaRPr lang="en-US" b="1" dirty="0"/>
          </a:p>
        </p:txBody>
      </p:sp>
      <p:sp>
        <p:nvSpPr>
          <p:cNvPr id="3" name="Title 2"/>
          <p:cNvSpPr>
            <a:spLocks noGrp="1"/>
          </p:cNvSpPr>
          <p:nvPr>
            <p:ph type="title"/>
          </p:nvPr>
        </p:nvSpPr>
        <p:spPr/>
        <p:txBody>
          <a:bodyPr/>
          <a:lstStyle/>
          <a:p>
            <a:pPr algn="ctr"/>
            <a:r>
              <a:rPr lang="en-US" dirty="0" smtClean="0"/>
              <a:t>Minoans Collapsed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 about the Minoans?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 the late 1800’s C.E.</a:t>
            </a:r>
          </a:p>
          <a:p>
            <a:pPr lvl="1"/>
            <a:r>
              <a:rPr lang="en-US" b="1" dirty="0" smtClean="0">
                <a:solidFill>
                  <a:srgbClr val="C00000"/>
                </a:solidFill>
              </a:rPr>
              <a:t>German named </a:t>
            </a:r>
            <a:r>
              <a:rPr lang="en-US" b="1" dirty="0" err="1" smtClean="0">
                <a:solidFill>
                  <a:srgbClr val="C00000"/>
                </a:solidFill>
              </a:rPr>
              <a:t>Henrich</a:t>
            </a:r>
            <a:r>
              <a:rPr lang="en-US" b="1" dirty="0" smtClean="0">
                <a:solidFill>
                  <a:srgbClr val="C00000"/>
                </a:solidFill>
              </a:rPr>
              <a:t> Schliemann discovered a walled palace in </a:t>
            </a:r>
            <a:r>
              <a:rPr lang="en-US" b="1" dirty="0" smtClean="0">
                <a:solidFill>
                  <a:srgbClr val="002060"/>
                </a:solidFill>
              </a:rPr>
              <a:t>Mycenae</a:t>
            </a:r>
            <a:r>
              <a:rPr lang="en-US" b="1" dirty="0" smtClean="0">
                <a:solidFill>
                  <a:srgbClr val="C00000"/>
                </a:solidFill>
              </a:rPr>
              <a:t> (my-SEE-nee)</a:t>
            </a:r>
          </a:p>
          <a:p>
            <a:pPr lvl="1"/>
            <a:r>
              <a:rPr lang="en-US" b="1" dirty="0" smtClean="0">
                <a:solidFill>
                  <a:srgbClr val="C00000"/>
                </a:solidFill>
              </a:rPr>
              <a:t>He named the people of this civilization the </a:t>
            </a:r>
            <a:r>
              <a:rPr lang="en-US" b="1" dirty="0" err="1" smtClean="0">
                <a:solidFill>
                  <a:srgbClr val="002060"/>
                </a:solidFill>
              </a:rPr>
              <a:t>Mycenaeans</a:t>
            </a:r>
            <a:endParaRPr lang="en-US" b="1" dirty="0" smtClean="0">
              <a:solidFill>
                <a:srgbClr val="002060"/>
              </a:solidFill>
            </a:endParaRPr>
          </a:p>
          <a:p>
            <a:pPr lvl="1">
              <a:buNone/>
            </a:pPr>
            <a:endParaRPr lang="en-US" b="1" dirty="0" smtClean="0"/>
          </a:p>
          <a:p>
            <a:r>
              <a:rPr lang="en-US" b="1" dirty="0" smtClean="0"/>
              <a:t>From central Asia</a:t>
            </a:r>
          </a:p>
          <a:p>
            <a:r>
              <a:rPr lang="en-US" b="1" dirty="0" smtClean="0"/>
              <a:t>Invaded Greek mainland around 1900 B.C.E.</a:t>
            </a:r>
            <a:endParaRPr lang="en-US" b="1" dirty="0"/>
          </a:p>
        </p:txBody>
      </p:sp>
      <p:sp>
        <p:nvSpPr>
          <p:cNvPr id="3" name="Title 2"/>
          <p:cNvSpPr>
            <a:spLocks noGrp="1"/>
          </p:cNvSpPr>
          <p:nvPr>
            <p:ph type="title"/>
          </p:nvPr>
        </p:nvSpPr>
        <p:spPr/>
        <p:txBody>
          <a:bodyPr/>
          <a:lstStyle/>
          <a:p>
            <a:pPr algn="ctr"/>
            <a:r>
              <a:rPr lang="en-US" dirty="0" smtClean="0"/>
              <a:t>The </a:t>
            </a:r>
            <a:r>
              <a:rPr lang="en-US" dirty="0" err="1" smtClean="0"/>
              <a:t>Mycenaeans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229600" cy="4525963"/>
          </a:xfrm>
        </p:spPr>
        <p:txBody>
          <a:bodyPr/>
          <a:lstStyle/>
          <a:p>
            <a:r>
              <a:rPr lang="en-US" b="1" dirty="0" smtClean="0"/>
              <a:t>Palace on a hill</a:t>
            </a:r>
          </a:p>
          <a:p>
            <a:pPr lvl="1"/>
            <a:r>
              <a:rPr lang="en-US" b="1" dirty="0" smtClean="0">
                <a:solidFill>
                  <a:srgbClr val="C00000"/>
                </a:solidFill>
              </a:rPr>
              <a:t>King or ruler</a:t>
            </a:r>
          </a:p>
          <a:p>
            <a:pPr lvl="1"/>
            <a:r>
              <a:rPr lang="en-US" b="1" dirty="0" smtClean="0">
                <a:solidFill>
                  <a:srgbClr val="C00000"/>
                </a:solidFill>
              </a:rPr>
              <a:t>Surrounded by stone walls</a:t>
            </a:r>
          </a:p>
          <a:p>
            <a:pPr lvl="1"/>
            <a:endParaRPr lang="en-US" b="1" dirty="0" smtClean="0"/>
          </a:p>
          <a:p>
            <a:r>
              <a:rPr lang="en-US" b="1" dirty="0" smtClean="0"/>
              <a:t>Large farms</a:t>
            </a:r>
          </a:p>
          <a:p>
            <a:pPr lvl="1"/>
            <a:r>
              <a:rPr lang="en-US" b="1" dirty="0" smtClean="0">
                <a:solidFill>
                  <a:srgbClr val="C00000"/>
                </a:solidFill>
              </a:rPr>
              <a:t>Belongs to the nobles</a:t>
            </a:r>
          </a:p>
          <a:p>
            <a:pPr lvl="1"/>
            <a:endParaRPr lang="en-US" b="1" dirty="0" smtClean="0"/>
          </a:p>
          <a:p>
            <a:r>
              <a:rPr lang="en-US" b="1" dirty="0" smtClean="0"/>
              <a:t>Slaves and farmers live on the estates of the nobles</a:t>
            </a:r>
          </a:p>
          <a:p>
            <a:pPr>
              <a:buNone/>
            </a:pPr>
            <a:endParaRPr lang="en-US" b="1" dirty="0" smtClean="0"/>
          </a:p>
          <a:p>
            <a:pPr lvl="1"/>
            <a:endParaRPr lang="en-US" dirty="0" smtClean="0"/>
          </a:p>
          <a:p>
            <a:endParaRPr lang="en-US" dirty="0" smtClean="0"/>
          </a:p>
        </p:txBody>
      </p:sp>
      <p:sp>
        <p:nvSpPr>
          <p:cNvPr id="3" name="Title 2"/>
          <p:cNvSpPr>
            <a:spLocks noGrp="1"/>
          </p:cNvSpPr>
          <p:nvPr>
            <p:ph type="title"/>
          </p:nvPr>
        </p:nvSpPr>
        <p:spPr/>
        <p:txBody>
          <a:bodyPr/>
          <a:lstStyle/>
          <a:p>
            <a:pPr algn="ctr"/>
            <a:r>
              <a:rPr lang="en-US" dirty="0" smtClean="0"/>
              <a:t>Mycenaean Kingdoms</a:t>
            </a:r>
            <a:endParaRPr lang="en-US" dirty="0"/>
          </a:p>
        </p:txBody>
      </p:sp>
      <p:pic>
        <p:nvPicPr>
          <p:cNvPr id="5122" name="Picture 2" descr="C:\Users\Piggy\Pictures\Mycenae_recon.jpg"/>
          <p:cNvPicPr>
            <a:picLocks noChangeAspect="1" noChangeArrowheads="1"/>
          </p:cNvPicPr>
          <p:nvPr/>
        </p:nvPicPr>
        <p:blipFill>
          <a:blip r:embed="rId2" cstate="print"/>
          <a:srcRect/>
          <a:stretch>
            <a:fillRect/>
          </a:stretch>
        </p:blipFill>
        <p:spPr bwMode="auto">
          <a:xfrm>
            <a:off x="4652258" y="1295400"/>
            <a:ext cx="4266318"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Busy Kingdom</a:t>
            </a:r>
          </a:p>
          <a:p>
            <a:pPr lvl="1"/>
            <a:r>
              <a:rPr lang="en-US" b="1" dirty="0" smtClean="0">
                <a:solidFill>
                  <a:srgbClr val="C00000"/>
                </a:solidFill>
              </a:rPr>
              <a:t>Artisan</a:t>
            </a:r>
          </a:p>
          <a:p>
            <a:pPr lvl="2"/>
            <a:r>
              <a:rPr lang="en-US" b="1" dirty="0" smtClean="0">
                <a:solidFill>
                  <a:schemeClr val="accent2">
                    <a:lumMod val="75000"/>
                  </a:schemeClr>
                </a:solidFill>
              </a:rPr>
              <a:t>Tanned leather</a:t>
            </a:r>
          </a:p>
          <a:p>
            <a:pPr lvl="2"/>
            <a:r>
              <a:rPr lang="en-US" b="1" dirty="0" smtClean="0">
                <a:solidFill>
                  <a:schemeClr val="accent2">
                    <a:lumMod val="75000"/>
                  </a:schemeClr>
                </a:solidFill>
              </a:rPr>
              <a:t>Sewed clothes</a:t>
            </a:r>
          </a:p>
          <a:p>
            <a:pPr lvl="2"/>
            <a:r>
              <a:rPr lang="en-US" b="1" dirty="0" smtClean="0">
                <a:solidFill>
                  <a:schemeClr val="accent2">
                    <a:lumMod val="75000"/>
                  </a:schemeClr>
                </a:solidFill>
              </a:rPr>
              <a:t>Made jars for wine and olive oil</a:t>
            </a:r>
          </a:p>
          <a:p>
            <a:pPr lvl="2">
              <a:buNone/>
            </a:pPr>
            <a:endParaRPr lang="en-US" b="1" dirty="0" smtClean="0"/>
          </a:p>
          <a:p>
            <a:pPr lvl="1"/>
            <a:r>
              <a:rPr lang="en-US" b="1" dirty="0" smtClean="0">
                <a:solidFill>
                  <a:srgbClr val="C00000"/>
                </a:solidFill>
              </a:rPr>
              <a:t>Workers</a:t>
            </a:r>
          </a:p>
          <a:p>
            <a:pPr lvl="2"/>
            <a:r>
              <a:rPr lang="en-US" b="1" dirty="0" smtClean="0">
                <a:solidFill>
                  <a:schemeClr val="accent2">
                    <a:lumMod val="75000"/>
                  </a:schemeClr>
                </a:solidFill>
              </a:rPr>
              <a:t>Bronze swords</a:t>
            </a:r>
          </a:p>
          <a:p>
            <a:pPr lvl="2"/>
            <a:r>
              <a:rPr lang="en-US" b="1" dirty="0" smtClean="0">
                <a:solidFill>
                  <a:schemeClr val="accent2">
                    <a:lumMod val="75000"/>
                  </a:schemeClr>
                </a:solidFill>
              </a:rPr>
              <a:t>Ox-hide shields</a:t>
            </a:r>
          </a:p>
        </p:txBody>
      </p:sp>
      <p:sp>
        <p:nvSpPr>
          <p:cNvPr id="3" name="Title 2"/>
          <p:cNvSpPr>
            <a:spLocks noGrp="1"/>
          </p:cNvSpPr>
          <p:nvPr>
            <p:ph type="title"/>
          </p:nvPr>
        </p:nvSpPr>
        <p:spPr/>
        <p:txBody>
          <a:bodyPr/>
          <a:lstStyle/>
          <a:p>
            <a:pPr algn="ctr"/>
            <a:r>
              <a:rPr lang="en-US" dirty="0" smtClean="0"/>
              <a:t>Mycenaean Kingdoms cont.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Officials kept track of the wealth of every person</a:t>
            </a:r>
          </a:p>
          <a:p>
            <a:endParaRPr lang="en-US" b="1" dirty="0" smtClean="0"/>
          </a:p>
          <a:p>
            <a:r>
              <a:rPr lang="en-US" b="1" dirty="0" smtClean="0"/>
              <a:t>Collected wheat, livestock, and honey as taxes and stored them in the palace</a:t>
            </a:r>
            <a:endParaRPr lang="en-US" b="1" dirty="0"/>
          </a:p>
        </p:txBody>
      </p:sp>
      <p:sp>
        <p:nvSpPr>
          <p:cNvPr id="3" name="Title 2"/>
          <p:cNvSpPr>
            <a:spLocks noGrp="1"/>
          </p:cNvSpPr>
          <p:nvPr>
            <p:ph type="title"/>
          </p:nvPr>
        </p:nvSpPr>
        <p:spPr/>
        <p:txBody>
          <a:bodyPr/>
          <a:lstStyle/>
          <a:p>
            <a:pPr algn="ctr"/>
            <a:r>
              <a:rPr lang="en-US" dirty="0" smtClean="0"/>
              <a:t>Mycenaean Government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002060"/>
                </a:solidFill>
              </a:rPr>
              <a:t>Minoan</a:t>
            </a:r>
            <a:r>
              <a:rPr lang="en-US" b="1" dirty="0" smtClean="0"/>
              <a:t> traders visit from Crete</a:t>
            </a:r>
          </a:p>
          <a:p>
            <a:r>
              <a:rPr lang="en-US" b="1" dirty="0" err="1" smtClean="0">
                <a:solidFill>
                  <a:srgbClr val="002060"/>
                </a:solidFill>
              </a:rPr>
              <a:t>Mycenaeans</a:t>
            </a:r>
            <a:r>
              <a:rPr lang="en-US" b="1" dirty="0" smtClean="0"/>
              <a:t> learned/adapted a lot of the Minoan culture</a:t>
            </a:r>
          </a:p>
          <a:p>
            <a:pPr lvl="1"/>
            <a:r>
              <a:rPr lang="en-US" b="1" dirty="0" smtClean="0">
                <a:solidFill>
                  <a:srgbClr val="C00000"/>
                </a:solidFill>
              </a:rPr>
              <a:t>Work with bronze</a:t>
            </a:r>
          </a:p>
          <a:p>
            <a:pPr lvl="1"/>
            <a:r>
              <a:rPr lang="en-US" b="1" dirty="0" smtClean="0">
                <a:solidFill>
                  <a:srgbClr val="C00000"/>
                </a:solidFill>
              </a:rPr>
              <a:t>Built ships</a:t>
            </a:r>
          </a:p>
          <a:p>
            <a:pPr lvl="1"/>
            <a:r>
              <a:rPr lang="en-US" b="1" dirty="0" smtClean="0">
                <a:solidFill>
                  <a:srgbClr val="C00000"/>
                </a:solidFill>
              </a:rPr>
              <a:t>Use sun and stars as navigation at sea</a:t>
            </a:r>
          </a:p>
          <a:p>
            <a:pPr lvl="1"/>
            <a:r>
              <a:rPr lang="en-US" b="1" dirty="0" smtClean="0">
                <a:solidFill>
                  <a:srgbClr val="C00000"/>
                </a:solidFill>
              </a:rPr>
              <a:t>Worshiping Earth Mother, Chief Goddess</a:t>
            </a:r>
          </a:p>
          <a:p>
            <a:r>
              <a:rPr lang="en-US" b="1" dirty="0" smtClean="0"/>
              <a:t>Around 1400 B.C.E. the </a:t>
            </a:r>
            <a:r>
              <a:rPr lang="en-US" b="1" dirty="0" err="1" smtClean="0"/>
              <a:t>Mycenaeans</a:t>
            </a:r>
            <a:r>
              <a:rPr lang="en-US" b="1" dirty="0" smtClean="0"/>
              <a:t> replaced the Minoans</a:t>
            </a:r>
          </a:p>
        </p:txBody>
      </p:sp>
      <p:sp>
        <p:nvSpPr>
          <p:cNvPr id="3" name="Title 2"/>
          <p:cNvSpPr>
            <a:spLocks noGrp="1"/>
          </p:cNvSpPr>
          <p:nvPr>
            <p:ph type="title"/>
          </p:nvPr>
        </p:nvSpPr>
        <p:spPr/>
        <p:txBody>
          <a:bodyPr/>
          <a:lstStyle/>
          <a:p>
            <a:pPr algn="ctr"/>
            <a:r>
              <a:rPr lang="en-US" dirty="0" smtClean="0"/>
              <a:t>Trade</a:t>
            </a:r>
            <a:endParaRPr lang="en-US" dirty="0"/>
          </a:p>
        </p:txBody>
      </p:sp>
      <p:pic>
        <p:nvPicPr>
          <p:cNvPr id="6146" name="Picture 2" descr="C:\Users\Piggy\Pictures\mycenaean ship.jpg"/>
          <p:cNvPicPr>
            <a:picLocks noChangeAspect="1" noChangeArrowheads="1"/>
          </p:cNvPicPr>
          <p:nvPr/>
        </p:nvPicPr>
        <p:blipFill>
          <a:blip r:embed="rId2" cstate="print"/>
          <a:srcRect/>
          <a:stretch>
            <a:fillRect/>
          </a:stretch>
        </p:blipFill>
        <p:spPr bwMode="auto">
          <a:xfrm>
            <a:off x="6226570" y="4876800"/>
            <a:ext cx="2688830" cy="1828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By 1200 B.C.E.</a:t>
            </a:r>
          </a:p>
          <a:p>
            <a:pPr lvl="1"/>
            <a:r>
              <a:rPr lang="en-US" b="1" dirty="0" smtClean="0">
                <a:solidFill>
                  <a:srgbClr val="C00000"/>
                </a:solidFill>
              </a:rPr>
              <a:t>Earthquakes and fighting among kingdoms</a:t>
            </a:r>
          </a:p>
          <a:p>
            <a:pPr lvl="1">
              <a:buNone/>
            </a:pPr>
            <a:endParaRPr lang="en-US" b="1" dirty="0" smtClean="0"/>
          </a:p>
          <a:p>
            <a:r>
              <a:rPr lang="en-US" b="1" dirty="0" smtClean="0"/>
              <a:t>By 1100 B.C.E.</a:t>
            </a:r>
          </a:p>
          <a:p>
            <a:pPr lvl="1"/>
            <a:r>
              <a:rPr lang="en-US" b="1" dirty="0" err="1" smtClean="0">
                <a:solidFill>
                  <a:srgbClr val="002060"/>
                </a:solidFill>
              </a:rPr>
              <a:t>Mycenaeans</a:t>
            </a:r>
            <a:r>
              <a:rPr lang="en-US" b="1" dirty="0" smtClean="0">
                <a:solidFill>
                  <a:srgbClr val="C00000"/>
                </a:solidFill>
              </a:rPr>
              <a:t> civilization collapsed</a:t>
            </a:r>
          </a:p>
          <a:p>
            <a:pPr lvl="1">
              <a:buNone/>
            </a:pPr>
            <a:endParaRPr lang="en-US" b="1" dirty="0" smtClean="0"/>
          </a:p>
          <a:p>
            <a:r>
              <a:rPr lang="en-US" b="1" dirty="0" smtClean="0"/>
              <a:t>Between 1100 B.C.E. and 750 B.C.E.</a:t>
            </a:r>
          </a:p>
          <a:p>
            <a:pPr lvl="1"/>
            <a:r>
              <a:rPr lang="en-US" b="1" dirty="0" smtClean="0">
                <a:solidFill>
                  <a:srgbClr val="C00000"/>
                </a:solidFill>
              </a:rPr>
              <a:t>Slowed oversea trade</a:t>
            </a:r>
          </a:p>
          <a:p>
            <a:pPr lvl="1"/>
            <a:r>
              <a:rPr lang="en-US" b="1" dirty="0" err="1" smtClean="0">
                <a:solidFill>
                  <a:srgbClr val="C00000"/>
                </a:solidFill>
              </a:rPr>
              <a:t>Proverty</a:t>
            </a:r>
            <a:endParaRPr lang="en-US" b="1" dirty="0" smtClean="0">
              <a:solidFill>
                <a:srgbClr val="C00000"/>
              </a:solidFill>
            </a:endParaRPr>
          </a:p>
          <a:p>
            <a:pPr lvl="1"/>
            <a:r>
              <a:rPr lang="en-US" b="1" dirty="0" smtClean="0">
                <a:solidFill>
                  <a:srgbClr val="C00000"/>
                </a:solidFill>
              </a:rPr>
              <a:t>Not enough food</a:t>
            </a:r>
          </a:p>
          <a:p>
            <a:pPr lvl="1"/>
            <a:r>
              <a:rPr lang="en-US" b="1" dirty="0" smtClean="0">
                <a:solidFill>
                  <a:srgbClr val="C00000"/>
                </a:solidFill>
              </a:rPr>
              <a:t>Stopped teaching</a:t>
            </a:r>
          </a:p>
          <a:p>
            <a:endParaRPr lang="en-US" b="1" dirty="0"/>
          </a:p>
        </p:txBody>
      </p:sp>
      <p:sp>
        <p:nvSpPr>
          <p:cNvPr id="3" name="Title 2"/>
          <p:cNvSpPr>
            <a:spLocks noGrp="1"/>
          </p:cNvSpPr>
          <p:nvPr>
            <p:ph type="title"/>
          </p:nvPr>
        </p:nvSpPr>
        <p:spPr/>
        <p:txBody>
          <a:bodyPr/>
          <a:lstStyle/>
          <a:p>
            <a:pPr algn="ctr"/>
            <a:r>
              <a:rPr lang="en-US" dirty="0" smtClean="0"/>
              <a:t>The Dark Age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2"/>
          </a:xfrm>
        </p:spPr>
        <p:txBody>
          <a:bodyPr/>
          <a:lstStyle/>
          <a:p>
            <a:r>
              <a:rPr lang="en-US" b="1" dirty="0" smtClean="0"/>
              <a:t>Ancient Greece</a:t>
            </a:r>
          </a:p>
          <a:p>
            <a:pPr lvl="1"/>
            <a:r>
              <a:rPr lang="en-US" b="1" dirty="0" smtClean="0">
                <a:solidFill>
                  <a:srgbClr val="C00000"/>
                </a:solidFill>
              </a:rPr>
              <a:t>The Greeks developed democratic government</a:t>
            </a:r>
          </a:p>
          <a:p>
            <a:pPr lvl="1">
              <a:buNone/>
            </a:pPr>
            <a:endParaRPr lang="en-US" b="1" dirty="0" smtClean="0"/>
          </a:p>
          <a:p>
            <a:r>
              <a:rPr lang="en-US" b="1" dirty="0" smtClean="0"/>
              <a:t>Early India</a:t>
            </a:r>
          </a:p>
          <a:p>
            <a:pPr lvl="1"/>
            <a:r>
              <a:rPr lang="en-US" b="1" dirty="0" smtClean="0">
                <a:solidFill>
                  <a:srgbClr val="C00000"/>
                </a:solidFill>
              </a:rPr>
              <a:t>The people of India invented the concept of zero</a:t>
            </a:r>
          </a:p>
          <a:p>
            <a:pPr>
              <a:buNone/>
            </a:pPr>
            <a:endParaRPr lang="en-US" b="1" dirty="0" smtClean="0"/>
          </a:p>
          <a:p>
            <a:r>
              <a:rPr lang="en-US" b="1" dirty="0" smtClean="0"/>
              <a:t>Early China</a:t>
            </a:r>
          </a:p>
          <a:p>
            <a:pPr lvl="1"/>
            <a:r>
              <a:rPr lang="en-US" b="1" dirty="0" smtClean="0">
                <a:solidFill>
                  <a:srgbClr val="C00000"/>
                </a:solidFill>
              </a:rPr>
              <a:t>The ancient Chinese created paper</a:t>
            </a:r>
          </a:p>
          <a:p>
            <a:pPr lvl="1">
              <a:buNone/>
            </a:pPr>
            <a:endParaRPr lang="en-US" dirty="0" smtClean="0"/>
          </a:p>
        </p:txBody>
      </p:sp>
      <p:sp>
        <p:nvSpPr>
          <p:cNvPr id="3" name="Title 2"/>
          <p:cNvSpPr>
            <a:spLocks noGrp="1"/>
          </p:cNvSpPr>
          <p:nvPr>
            <p:ph type="title"/>
          </p:nvPr>
        </p:nvSpPr>
        <p:spPr/>
        <p:txBody>
          <a:bodyPr/>
          <a:lstStyle/>
          <a:p>
            <a:pPr algn="ctr"/>
            <a:r>
              <a:rPr lang="en-US" dirty="0" smtClean="0"/>
              <a:t>Unit 2: The Ancient World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b="1" dirty="0" smtClean="0"/>
              <a:t>Population shift</a:t>
            </a:r>
          </a:p>
          <a:p>
            <a:pPr lvl="1"/>
            <a:r>
              <a:rPr lang="en-US" b="1" dirty="0" smtClean="0">
                <a:solidFill>
                  <a:srgbClr val="C00000"/>
                </a:solidFill>
              </a:rPr>
              <a:t>Thousands of Greek left the mainland</a:t>
            </a:r>
          </a:p>
          <a:p>
            <a:pPr lvl="1"/>
            <a:r>
              <a:rPr lang="en-US" b="1" dirty="0" smtClean="0">
                <a:solidFill>
                  <a:srgbClr val="C00000"/>
                </a:solidFill>
              </a:rPr>
              <a:t>Settled on islands in the Aegean Sea</a:t>
            </a:r>
          </a:p>
          <a:p>
            <a:pPr lvl="1"/>
            <a:r>
              <a:rPr lang="en-US" b="1" dirty="0" smtClean="0">
                <a:solidFill>
                  <a:srgbClr val="C00000"/>
                </a:solidFill>
              </a:rPr>
              <a:t>Western shores of Asia Minor (present day Turkey)</a:t>
            </a:r>
          </a:p>
          <a:p>
            <a:pPr lvl="1">
              <a:buNone/>
            </a:pPr>
            <a:endParaRPr lang="en-US" b="1" dirty="0" smtClean="0"/>
          </a:p>
          <a:p>
            <a:r>
              <a:rPr lang="en-US" b="1" dirty="0" smtClean="0"/>
              <a:t>Expanded Greek Culture</a:t>
            </a:r>
          </a:p>
          <a:p>
            <a:pPr lvl="1">
              <a:buNone/>
            </a:pPr>
            <a:endParaRPr lang="en-US" dirty="0" smtClean="0"/>
          </a:p>
          <a:p>
            <a:pPr lvl="1">
              <a:buNone/>
            </a:pPr>
            <a:endParaRPr lang="en-US" dirty="0" smtClean="0"/>
          </a:p>
        </p:txBody>
      </p:sp>
      <p:sp>
        <p:nvSpPr>
          <p:cNvPr id="3" name="Title 2"/>
          <p:cNvSpPr>
            <a:spLocks noGrp="1"/>
          </p:cNvSpPr>
          <p:nvPr>
            <p:ph type="title"/>
          </p:nvPr>
        </p:nvSpPr>
        <p:spPr/>
        <p:txBody>
          <a:bodyPr/>
          <a:lstStyle/>
          <a:p>
            <a:pPr algn="ctr"/>
            <a:r>
              <a:rPr lang="en-US" dirty="0" smtClean="0"/>
              <a:t>The Bright Side</a:t>
            </a:r>
            <a:endParaRPr lang="en-US" dirty="0"/>
          </a:p>
        </p:txBody>
      </p:sp>
      <p:pic>
        <p:nvPicPr>
          <p:cNvPr id="14338" name="Picture 2" descr="http://t0.gstatic.com/images?q=tbn:ANd9GcReZ3Nr28BbzKb1HvrXI2oKYe2bfMLRB5iFn7LNgTXOZdo4-edlaw"/>
          <p:cNvPicPr>
            <a:picLocks noChangeAspect="1" noChangeArrowheads="1"/>
          </p:cNvPicPr>
          <p:nvPr/>
        </p:nvPicPr>
        <p:blipFill>
          <a:blip r:embed="rId2" cstate="print"/>
          <a:srcRect/>
          <a:stretch>
            <a:fillRect/>
          </a:stretch>
        </p:blipFill>
        <p:spPr bwMode="auto">
          <a:xfrm>
            <a:off x="5791200" y="3810000"/>
            <a:ext cx="2743200" cy="275544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Lived in Greece’s northern mountains</a:t>
            </a:r>
          </a:p>
          <a:p>
            <a:r>
              <a:rPr lang="en-US" b="1" dirty="0" smtClean="0"/>
              <a:t>Move to south</a:t>
            </a:r>
          </a:p>
          <a:p>
            <a:pPr lvl="1"/>
            <a:r>
              <a:rPr lang="en-US" b="1" dirty="0" smtClean="0">
                <a:solidFill>
                  <a:srgbClr val="C00000"/>
                </a:solidFill>
              </a:rPr>
              <a:t>Settled in the </a:t>
            </a:r>
            <a:r>
              <a:rPr lang="en-US" b="1" dirty="0" smtClean="0">
                <a:solidFill>
                  <a:srgbClr val="002060"/>
                </a:solidFill>
              </a:rPr>
              <a:t>Peloponnesus</a:t>
            </a:r>
            <a:r>
              <a:rPr lang="en-US" b="1" dirty="0" smtClean="0">
                <a:solidFill>
                  <a:srgbClr val="C00000"/>
                </a:solidFill>
              </a:rPr>
              <a:t> </a:t>
            </a:r>
            <a:r>
              <a:rPr lang="en-US" sz="1600" b="1" dirty="0" smtClean="0">
                <a:solidFill>
                  <a:srgbClr val="C00000"/>
                </a:solidFill>
              </a:rPr>
              <a:t>(PEH-</a:t>
            </a:r>
            <a:r>
              <a:rPr lang="en-US" sz="1600" b="1" dirty="0" err="1" smtClean="0">
                <a:solidFill>
                  <a:srgbClr val="C00000"/>
                </a:solidFill>
              </a:rPr>
              <a:t>luh</a:t>
            </a:r>
            <a:r>
              <a:rPr lang="en-US" sz="1600" b="1" dirty="0" smtClean="0">
                <a:solidFill>
                  <a:srgbClr val="C00000"/>
                </a:solidFill>
              </a:rPr>
              <a:t>-</a:t>
            </a:r>
            <a:r>
              <a:rPr lang="en-US" sz="1600" b="1" dirty="0" err="1" smtClean="0">
                <a:solidFill>
                  <a:srgbClr val="C00000"/>
                </a:solidFill>
              </a:rPr>
              <a:t>puh</a:t>
            </a:r>
            <a:r>
              <a:rPr lang="en-US" sz="1600" b="1" dirty="0" smtClean="0">
                <a:solidFill>
                  <a:srgbClr val="C00000"/>
                </a:solidFill>
              </a:rPr>
              <a:t>-NEE-</a:t>
            </a:r>
            <a:r>
              <a:rPr lang="en-US" sz="1600" b="1" dirty="0" err="1" smtClean="0">
                <a:solidFill>
                  <a:srgbClr val="C00000"/>
                </a:solidFill>
              </a:rPr>
              <a:t>suhs</a:t>
            </a:r>
            <a:r>
              <a:rPr lang="en-US" sz="1600" b="1" dirty="0" smtClean="0">
                <a:solidFill>
                  <a:srgbClr val="C00000"/>
                </a:solidFill>
              </a:rPr>
              <a:t>)</a:t>
            </a:r>
          </a:p>
          <a:p>
            <a:pPr lvl="1"/>
            <a:r>
              <a:rPr lang="en-US" b="1" dirty="0" smtClean="0">
                <a:solidFill>
                  <a:srgbClr val="C00000"/>
                </a:solidFill>
              </a:rPr>
              <a:t>Iron weapons</a:t>
            </a:r>
          </a:p>
          <a:p>
            <a:r>
              <a:rPr lang="en-US" b="1" dirty="0" smtClean="0"/>
              <a:t>Began to farm again</a:t>
            </a:r>
          </a:p>
          <a:p>
            <a:pPr lvl="1"/>
            <a:r>
              <a:rPr lang="en-US" b="1" dirty="0" smtClean="0">
                <a:solidFill>
                  <a:srgbClr val="C00000"/>
                </a:solidFill>
              </a:rPr>
              <a:t>Surplus food</a:t>
            </a:r>
          </a:p>
          <a:p>
            <a:r>
              <a:rPr lang="en-US" b="1" dirty="0" smtClean="0"/>
              <a:t>Increased trade</a:t>
            </a:r>
          </a:p>
          <a:p>
            <a:pPr lvl="1"/>
            <a:endParaRPr lang="en-US" b="1" dirty="0" smtClean="0"/>
          </a:p>
        </p:txBody>
      </p:sp>
      <p:sp>
        <p:nvSpPr>
          <p:cNvPr id="3" name="Title 2"/>
          <p:cNvSpPr>
            <a:spLocks noGrp="1"/>
          </p:cNvSpPr>
          <p:nvPr>
            <p:ph type="title"/>
          </p:nvPr>
        </p:nvSpPr>
        <p:spPr/>
        <p:txBody>
          <a:bodyPr/>
          <a:lstStyle/>
          <a:p>
            <a:pPr algn="ctr"/>
            <a:r>
              <a:rPr lang="en-US" dirty="0" err="1" smtClean="0"/>
              <a:t>Dorians</a:t>
            </a:r>
            <a:endParaRPr lang="en-US" dirty="0"/>
          </a:p>
        </p:txBody>
      </p:sp>
      <p:pic>
        <p:nvPicPr>
          <p:cNvPr id="9218" name="Picture 2" descr="C:\Users\Piggy\Pictures\GreecePeloponnesus.png"/>
          <p:cNvPicPr>
            <a:picLocks noChangeAspect="1" noChangeArrowheads="1"/>
          </p:cNvPicPr>
          <p:nvPr/>
        </p:nvPicPr>
        <p:blipFill>
          <a:blip r:embed="rId2" cstate="print"/>
          <a:srcRect/>
          <a:stretch>
            <a:fillRect/>
          </a:stretch>
        </p:blipFill>
        <p:spPr bwMode="auto">
          <a:xfrm>
            <a:off x="5181600" y="3124200"/>
            <a:ext cx="3158412"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Trade = new way of writing</a:t>
            </a:r>
          </a:p>
          <a:p>
            <a:r>
              <a:rPr lang="en-US" b="1" dirty="0" smtClean="0"/>
              <a:t>Got the idea from Phoenicians, trading partner</a:t>
            </a:r>
          </a:p>
          <a:p>
            <a:r>
              <a:rPr lang="en-US" b="1" dirty="0" smtClean="0"/>
              <a:t>Greek Alphabet: 24 letters</a:t>
            </a:r>
          </a:p>
          <a:p>
            <a:r>
              <a:rPr lang="en-US" b="1" dirty="0" smtClean="0"/>
              <a:t>Writing down tales</a:t>
            </a:r>
          </a:p>
        </p:txBody>
      </p:sp>
      <p:sp>
        <p:nvSpPr>
          <p:cNvPr id="3" name="Title 2"/>
          <p:cNvSpPr>
            <a:spLocks noGrp="1"/>
          </p:cNvSpPr>
          <p:nvPr>
            <p:ph type="title"/>
          </p:nvPr>
        </p:nvSpPr>
        <p:spPr/>
        <p:txBody>
          <a:bodyPr/>
          <a:lstStyle/>
          <a:p>
            <a:pPr algn="ctr"/>
            <a:r>
              <a:rPr lang="en-US" dirty="0" smtClean="0"/>
              <a:t>The Greek Alphabet</a:t>
            </a:r>
            <a:endParaRPr lang="en-US" dirty="0"/>
          </a:p>
        </p:txBody>
      </p:sp>
      <p:pic>
        <p:nvPicPr>
          <p:cNvPr id="10242" name="Picture 2" descr="C:\Users\Piggy\Pictures\thegreekalphabetembossed.jpg"/>
          <p:cNvPicPr>
            <a:picLocks noChangeAspect="1" noChangeArrowheads="1"/>
          </p:cNvPicPr>
          <p:nvPr/>
        </p:nvPicPr>
        <p:blipFill>
          <a:blip r:embed="rId2" cstate="print"/>
          <a:srcRect/>
          <a:stretch>
            <a:fillRect/>
          </a:stretch>
        </p:blipFill>
        <p:spPr bwMode="auto">
          <a:xfrm>
            <a:off x="5791200" y="2489836"/>
            <a:ext cx="2743200" cy="40462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Questions about the </a:t>
            </a:r>
            <a:r>
              <a:rPr lang="en-US" dirty="0" err="1" smtClean="0"/>
              <a:t>Mycenaeans</a:t>
            </a:r>
            <a:r>
              <a:rPr lang="en-US" dirty="0" smtClean="0"/>
              <a:t> and </a:t>
            </a:r>
            <a:br>
              <a:rPr lang="en-US" dirty="0" smtClean="0"/>
            </a:br>
            <a:r>
              <a:rPr lang="en-US" dirty="0" smtClean="0"/>
              <a:t>the Dark Age?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Population rose quickly</a:t>
            </a:r>
          </a:p>
          <a:p>
            <a:r>
              <a:rPr lang="en-US" b="1" dirty="0" smtClean="0"/>
              <a:t>By 700 B.C.E.</a:t>
            </a:r>
          </a:p>
          <a:p>
            <a:pPr lvl="1"/>
            <a:r>
              <a:rPr lang="en-US" b="1" dirty="0" smtClean="0">
                <a:solidFill>
                  <a:srgbClr val="C00000"/>
                </a:solidFill>
              </a:rPr>
              <a:t>Not enough food</a:t>
            </a:r>
          </a:p>
          <a:p>
            <a:r>
              <a:rPr lang="en-US" b="1" dirty="0" smtClean="0"/>
              <a:t>Start </a:t>
            </a:r>
            <a:r>
              <a:rPr lang="en-US" b="1" dirty="0" smtClean="0">
                <a:solidFill>
                  <a:srgbClr val="002060"/>
                </a:solidFill>
              </a:rPr>
              <a:t>colonies</a:t>
            </a:r>
            <a:r>
              <a:rPr lang="en-US" b="1" dirty="0" smtClean="0"/>
              <a:t> – </a:t>
            </a:r>
            <a:r>
              <a:rPr lang="en-US" sz="2400" b="1" dirty="0" smtClean="0"/>
              <a:t>a settlement in a new territory that keeps close ties to its homeland.</a:t>
            </a:r>
          </a:p>
          <a:p>
            <a:r>
              <a:rPr lang="en-US" b="1" dirty="0" smtClean="0"/>
              <a:t>Between 750 and 550 B.C.E.</a:t>
            </a:r>
          </a:p>
          <a:p>
            <a:pPr lvl="1"/>
            <a:r>
              <a:rPr lang="en-US" b="1" dirty="0" smtClean="0">
                <a:solidFill>
                  <a:srgbClr val="C00000"/>
                </a:solidFill>
              </a:rPr>
              <a:t>Italy</a:t>
            </a:r>
          </a:p>
          <a:p>
            <a:pPr lvl="1"/>
            <a:r>
              <a:rPr lang="en-US" b="1" dirty="0" smtClean="0">
                <a:solidFill>
                  <a:srgbClr val="C00000"/>
                </a:solidFill>
              </a:rPr>
              <a:t>France</a:t>
            </a:r>
          </a:p>
          <a:p>
            <a:pPr lvl="1"/>
            <a:r>
              <a:rPr lang="en-US" b="1" dirty="0" smtClean="0">
                <a:solidFill>
                  <a:srgbClr val="C00000"/>
                </a:solidFill>
              </a:rPr>
              <a:t>Spain</a:t>
            </a:r>
          </a:p>
          <a:p>
            <a:pPr lvl="1"/>
            <a:r>
              <a:rPr lang="en-US" b="1" dirty="0" smtClean="0">
                <a:solidFill>
                  <a:srgbClr val="C00000"/>
                </a:solidFill>
              </a:rPr>
              <a:t>North Africa </a:t>
            </a:r>
          </a:p>
          <a:p>
            <a:pPr lvl="1"/>
            <a:r>
              <a:rPr lang="en-US" b="1" dirty="0" smtClean="0">
                <a:solidFill>
                  <a:srgbClr val="C00000"/>
                </a:solidFill>
              </a:rPr>
              <a:t>Western Asia</a:t>
            </a:r>
          </a:p>
        </p:txBody>
      </p:sp>
      <p:sp>
        <p:nvSpPr>
          <p:cNvPr id="3" name="Title 2"/>
          <p:cNvSpPr>
            <a:spLocks noGrp="1"/>
          </p:cNvSpPr>
          <p:nvPr>
            <p:ph type="title"/>
          </p:nvPr>
        </p:nvSpPr>
        <p:spPr/>
        <p:txBody>
          <a:bodyPr/>
          <a:lstStyle/>
          <a:p>
            <a:pPr algn="ctr"/>
            <a:r>
              <a:rPr lang="en-US" dirty="0" smtClean="0"/>
              <a:t>Greece Recovered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pPr algn="ctr"/>
            <a:r>
              <a:rPr lang="en-US" dirty="0" smtClean="0"/>
              <a:t>Greek Colonies and Trade</a:t>
            </a:r>
            <a:endParaRPr lang="en-US" dirty="0"/>
          </a:p>
        </p:txBody>
      </p:sp>
      <p:pic>
        <p:nvPicPr>
          <p:cNvPr id="3" name="Picture 2"/>
          <p:cNvPicPr/>
          <p:nvPr/>
        </p:nvPicPr>
        <p:blipFill>
          <a:blip r:embed="rId2" cstate="print"/>
          <a:srcRect/>
          <a:stretch>
            <a:fillRect/>
          </a:stretch>
        </p:blipFill>
        <p:spPr bwMode="auto">
          <a:xfrm rot="224865">
            <a:off x="1066800" y="1371600"/>
            <a:ext cx="7467600" cy="5267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b="1" dirty="0" smtClean="0">
                <a:solidFill>
                  <a:srgbClr val="C00000"/>
                </a:solidFill>
              </a:rPr>
              <a:t>Grains</a:t>
            </a:r>
          </a:p>
          <a:p>
            <a:r>
              <a:rPr lang="en-US" b="1" dirty="0" smtClean="0">
                <a:solidFill>
                  <a:srgbClr val="C00000"/>
                </a:solidFill>
              </a:rPr>
              <a:t>Metals</a:t>
            </a:r>
          </a:p>
          <a:p>
            <a:r>
              <a:rPr lang="en-US" b="1" dirty="0" smtClean="0">
                <a:solidFill>
                  <a:srgbClr val="C00000"/>
                </a:solidFill>
              </a:rPr>
              <a:t>Fish </a:t>
            </a:r>
          </a:p>
          <a:p>
            <a:r>
              <a:rPr lang="en-US" b="1" dirty="0" smtClean="0">
                <a:solidFill>
                  <a:srgbClr val="C00000"/>
                </a:solidFill>
              </a:rPr>
              <a:t>Timber</a:t>
            </a:r>
          </a:p>
          <a:p>
            <a:r>
              <a:rPr lang="en-US" b="1" dirty="0" smtClean="0">
                <a:solidFill>
                  <a:srgbClr val="C00000"/>
                </a:solidFill>
              </a:rPr>
              <a:t>Enslaved people</a:t>
            </a:r>
            <a:endParaRPr lang="en-US" b="1" dirty="0">
              <a:solidFill>
                <a:srgbClr val="C00000"/>
              </a:solidFill>
            </a:endParaRPr>
          </a:p>
        </p:txBody>
      </p:sp>
      <p:sp>
        <p:nvSpPr>
          <p:cNvPr id="6" name="Content Placeholder 5"/>
          <p:cNvSpPr>
            <a:spLocks noGrp="1"/>
          </p:cNvSpPr>
          <p:nvPr>
            <p:ph sz="half" idx="2"/>
          </p:nvPr>
        </p:nvSpPr>
        <p:spPr/>
        <p:txBody>
          <a:bodyPr/>
          <a:lstStyle/>
          <a:p>
            <a:r>
              <a:rPr lang="en-US" b="1" dirty="0" smtClean="0">
                <a:solidFill>
                  <a:srgbClr val="C00000"/>
                </a:solidFill>
              </a:rPr>
              <a:t>Pottery</a:t>
            </a:r>
          </a:p>
          <a:p>
            <a:r>
              <a:rPr lang="en-US" b="1" dirty="0" smtClean="0">
                <a:solidFill>
                  <a:srgbClr val="C00000"/>
                </a:solidFill>
              </a:rPr>
              <a:t>Wine</a:t>
            </a:r>
          </a:p>
          <a:p>
            <a:r>
              <a:rPr lang="en-US" b="1" dirty="0" smtClean="0">
                <a:solidFill>
                  <a:srgbClr val="C00000"/>
                </a:solidFill>
              </a:rPr>
              <a:t>Olive oil</a:t>
            </a:r>
            <a:endParaRPr lang="en-US" b="1" dirty="0">
              <a:solidFill>
                <a:srgbClr val="C00000"/>
              </a:solidFill>
            </a:endParaRPr>
          </a:p>
        </p:txBody>
      </p:sp>
      <p:sp>
        <p:nvSpPr>
          <p:cNvPr id="4" name="Title 3"/>
          <p:cNvSpPr>
            <a:spLocks noGrp="1"/>
          </p:cNvSpPr>
          <p:nvPr>
            <p:ph type="title"/>
          </p:nvPr>
        </p:nvSpPr>
        <p:spPr/>
        <p:txBody>
          <a:bodyPr>
            <a:normAutofit/>
          </a:bodyPr>
          <a:lstStyle/>
          <a:p>
            <a:pPr algn="ctr"/>
            <a:r>
              <a:rPr lang="en-US" sz="5400" dirty="0" smtClean="0"/>
              <a:t>Trade</a:t>
            </a:r>
            <a:endParaRPr lang="en-US" sz="5400" dirty="0"/>
          </a:p>
        </p:txBody>
      </p:sp>
      <p:pic>
        <p:nvPicPr>
          <p:cNvPr id="8194" name="Picture 2" descr="http://www.freecoloring.info/img/fish2-01.jpg"/>
          <p:cNvPicPr>
            <a:picLocks noChangeAspect="1" noChangeArrowheads="1"/>
          </p:cNvPicPr>
          <p:nvPr/>
        </p:nvPicPr>
        <p:blipFill>
          <a:blip r:embed="rId2" cstate="print"/>
          <a:srcRect/>
          <a:stretch>
            <a:fillRect/>
          </a:stretch>
        </p:blipFill>
        <p:spPr bwMode="auto">
          <a:xfrm>
            <a:off x="457201" y="4370858"/>
            <a:ext cx="2057400" cy="1229843"/>
          </a:xfrm>
          <a:prstGeom prst="rect">
            <a:avLst/>
          </a:prstGeom>
          <a:noFill/>
        </p:spPr>
      </p:pic>
      <p:pic>
        <p:nvPicPr>
          <p:cNvPr id="8196" name="Picture 4" descr="http://images.paraorkut.com/img/clipart/images/w/wine_and_grapes-965.gif"/>
          <p:cNvPicPr>
            <a:picLocks noChangeAspect="1" noChangeArrowheads="1"/>
          </p:cNvPicPr>
          <p:nvPr/>
        </p:nvPicPr>
        <p:blipFill>
          <a:blip r:embed="rId3" cstate="print"/>
          <a:srcRect/>
          <a:stretch>
            <a:fillRect/>
          </a:stretch>
        </p:blipFill>
        <p:spPr bwMode="auto">
          <a:xfrm>
            <a:off x="7239000" y="2667000"/>
            <a:ext cx="1600200" cy="1653989"/>
          </a:xfrm>
          <a:prstGeom prst="rect">
            <a:avLst/>
          </a:prstGeom>
          <a:noFill/>
        </p:spPr>
      </p:pic>
      <p:pic>
        <p:nvPicPr>
          <p:cNvPr id="8198" name="Picture 6" descr="http://www.easyvectors.com/assets/images/vectors/afbig/7960855c51b0261e8bd80a4345a6a817-metal-block-icons-clip-art.jpg"/>
          <p:cNvPicPr>
            <a:picLocks noChangeAspect="1" noChangeArrowheads="1"/>
          </p:cNvPicPr>
          <p:nvPr/>
        </p:nvPicPr>
        <p:blipFill>
          <a:blip r:embed="rId4" cstate="print"/>
          <a:srcRect/>
          <a:stretch>
            <a:fillRect/>
          </a:stretch>
        </p:blipFill>
        <p:spPr bwMode="auto">
          <a:xfrm>
            <a:off x="2895600" y="4419600"/>
            <a:ext cx="2590800" cy="1840993"/>
          </a:xfrm>
          <a:prstGeom prst="rect">
            <a:avLst/>
          </a:prstGeom>
          <a:noFill/>
        </p:spPr>
      </p:pic>
      <p:pic>
        <p:nvPicPr>
          <p:cNvPr id="8200" name="Picture 8" descr="http://us.cdn3.123rf.com/168nwm/sergioz/sergioz1103/sergioz110300004/9063465-bottle-of-olive-oil-with-olives-on-white-background.jpg"/>
          <p:cNvPicPr>
            <a:picLocks noChangeAspect="1" noChangeArrowheads="1"/>
          </p:cNvPicPr>
          <p:nvPr/>
        </p:nvPicPr>
        <p:blipFill>
          <a:blip r:embed="rId5" cstate="print"/>
          <a:srcRect/>
          <a:stretch>
            <a:fillRect/>
          </a:stretch>
        </p:blipFill>
        <p:spPr bwMode="auto">
          <a:xfrm>
            <a:off x="6553200" y="4876800"/>
            <a:ext cx="1362075" cy="1600200"/>
          </a:xfrm>
          <a:prstGeom prst="rect">
            <a:avLst/>
          </a:prstGeom>
          <a:noFill/>
        </p:spPr>
      </p:pic>
      <p:pic>
        <p:nvPicPr>
          <p:cNvPr id="8202" name="Picture 10" descr="http://nativeamericans.phillipmartin.info/na_sw_pottery.gif"/>
          <p:cNvPicPr>
            <a:picLocks noChangeAspect="1" noChangeArrowheads="1"/>
          </p:cNvPicPr>
          <p:nvPr/>
        </p:nvPicPr>
        <p:blipFill>
          <a:blip r:embed="rId6" cstate="print"/>
          <a:srcRect/>
          <a:stretch>
            <a:fillRect/>
          </a:stretch>
        </p:blipFill>
        <p:spPr bwMode="auto">
          <a:xfrm>
            <a:off x="6934200" y="533400"/>
            <a:ext cx="1981200" cy="184516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During 600s B.C.E.</a:t>
            </a:r>
          </a:p>
          <a:p>
            <a:pPr lvl="1"/>
            <a:r>
              <a:rPr lang="en-US" b="1" dirty="0" smtClean="0">
                <a:solidFill>
                  <a:srgbClr val="C00000"/>
                </a:solidFill>
              </a:rPr>
              <a:t>Minting coins</a:t>
            </a:r>
          </a:p>
          <a:p>
            <a:pPr lvl="1">
              <a:buNone/>
            </a:pPr>
            <a:endParaRPr lang="en-US" b="1" dirty="0" smtClean="0"/>
          </a:p>
          <a:p>
            <a:r>
              <a:rPr lang="en-US" b="1" dirty="0" smtClean="0"/>
              <a:t>Exchanging goods for money</a:t>
            </a:r>
          </a:p>
          <a:p>
            <a:pPr>
              <a:buNone/>
            </a:pPr>
            <a:endParaRPr lang="en-US" b="1" dirty="0" smtClean="0"/>
          </a:p>
          <a:p>
            <a:r>
              <a:rPr lang="en-US" b="1" dirty="0" smtClean="0"/>
              <a:t>Trade </a:t>
            </a:r>
            <a:r>
              <a:rPr lang="en-US" b="1" dirty="0" smtClean="0">
                <a:sym typeface="Wingdings" pitchFamily="2" charset="2"/>
              </a:rPr>
              <a:t> Industry</a:t>
            </a:r>
          </a:p>
          <a:p>
            <a:pPr lvl="1"/>
            <a:r>
              <a:rPr lang="en-US" b="1" dirty="0" smtClean="0">
                <a:solidFill>
                  <a:srgbClr val="C00000"/>
                </a:solidFill>
                <a:sym typeface="Wingdings" pitchFamily="2" charset="2"/>
              </a:rPr>
              <a:t>Specializing products</a:t>
            </a:r>
          </a:p>
          <a:p>
            <a:pPr lvl="2"/>
            <a:r>
              <a:rPr lang="en-US" b="1" dirty="0" smtClean="0">
                <a:solidFill>
                  <a:schemeClr val="accent2">
                    <a:lumMod val="75000"/>
                  </a:schemeClr>
                </a:solidFill>
                <a:sym typeface="Wingdings" pitchFamily="2" charset="2"/>
              </a:rPr>
              <a:t>i.e. Clay = Pottery</a:t>
            </a:r>
            <a:endParaRPr lang="en-US" b="1" dirty="0">
              <a:solidFill>
                <a:schemeClr val="accent2">
                  <a:lumMod val="75000"/>
                </a:schemeClr>
              </a:solidFill>
            </a:endParaRPr>
          </a:p>
        </p:txBody>
      </p:sp>
      <p:sp>
        <p:nvSpPr>
          <p:cNvPr id="3" name="Title 2"/>
          <p:cNvSpPr>
            <a:spLocks noGrp="1"/>
          </p:cNvSpPr>
          <p:nvPr>
            <p:ph type="title"/>
          </p:nvPr>
        </p:nvSpPr>
        <p:spPr/>
        <p:txBody>
          <a:bodyPr/>
          <a:lstStyle/>
          <a:p>
            <a:pPr algn="ctr"/>
            <a:r>
              <a:rPr lang="en-US" dirty="0" smtClean="0"/>
              <a:t>$   $   $</a:t>
            </a:r>
            <a:endParaRPr lang="en-US" dirty="0"/>
          </a:p>
        </p:txBody>
      </p:sp>
      <p:pic>
        <p:nvPicPr>
          <p:cNvPr id="8194" name="Picture 2" descr="C:\Users\Piggy\Pictures\coin-greek-decadrachm-1.jpg"/>
          <p:cNvPicPr>
            <a:picLocks noChangeAspect="1" noChangeArrowheads="1"/>
          </p:cNvPicPr>
          <p:nvPr/>
        </p:nvPicPr>
        <p:blipFill>
          <a:blip r:embed="rId2" cstate="print"/>
          <a:srcRect/>
          <a:stretch>
            <a:fillRect/>
          </a:stretch>
        </p:blipFill>
        <p:spPr bwMode="auto">
          <a:xfrm>
            <a:off x="5334001" y="3368040"/>
            <a:ext cx="3429000" cy="32918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066800"/>
          </a:xfrm>
        </p:spPr>
        <p:txBody>
          <a:bodyPr>
            <a:normAutofit/>
          </a:bodyPr>
          <a:lstStyle/>
          <a:p>
            <a:pPr algn="ctr"/>
            <a:r>
              <a:rPr lang="en-US" dirty="0" smtClean="0"/>
              <a:t>The Polis </a:t>
            </a:r>
            <a:r>
              <a:rPr lang="en-US" sz="2400" dirty="0" smtClean="0"/>
              <a:t>(PAH-</a:t>
            </a:r>
            <a:r>
              <a:rPr lang="en-US" sz="2400" dirty="0" err="1" smtClean="0"/>
              <a:t>luhs</a:t>
            </a:r>
            <a:r>
              <a:rPr lang="en-US" sz="2400" dirty="0" smtClean="0"/>
              <a:t>)</a:t>
            </a:r>
            <a:endParaRPr lang="en-US" dirty="0"/>
          </a:p>
        </p:txBody>
      </p:sp>
      <p:sp>
        <p:nvSpPr>
          <p:cNvPr id="3" name="Subtitle 2"/>
          <p:cNvSpPr>
            <a:spLocks noGrp="1"/>
          </p:cNvSpPr>
          <p:nvPr>
            <p:ph type="subTitle" idx="1"/>
          </p:nvPr>
        </p:nvSpPr>
        <p:spPr>
          <a:xfrm>
            <a:off x="685800" y="2438400"/>
            <a:ext cx="7772400" cy="2133600"/>
          </a:xfrm>
        </p:spPr>
        <p:txBody>
          <a:bodyPr>
            <a:normAutofit fontScale="92500"/>
          </a:bodyPr>
          <a:lstStyle/>
          <a:p>
            <a:pPr algn="l">
              <a:buFont typeface="Wingdings" pitchFamily="2" charset="2"/>
              <a:buChar char="v"/>
            </a:pPr>
            <a:r>
              <a:rPr lang="en-US" b="1" dirty="0" smtClean="0">
                <a:solidFill>
                  <a:srgbClr val="002060"/>
                </a:solidFill>
              </a:rPr>
              <a:t>Polis</a:t>
            </a:r>
            <a:r>
              <a:rPr lang="en-US" b="1" dirty="0" smtClean="0">
                <a:solidFill>
                  <a:srgbClr val="C00000"/>
                </a:solidFill>
              </a:rPr>
              <a:t> (PAH-</a:t>
            </a:r>
            <a:r>
              <a:rPr lang="en-US" b="1" dirty="0" err="1" smtClean="0">
                <a:solidFill>
                  <a:srgbClr val="C00000"/>
                </a:solidFill>
              </a:rPr>
              <a:t>luhs</a:t>
            </a:r>
            <a:r>
              <a:rPr lang="en-US" b="1" dirty="0" smtClean="0">
                <a:solidFill>
                  <a:srgbClr val="C00000"/>
                </a:solidFill>
              </a:rPr>
              <a:t>) is from the word “politics”</a:t>
            </a:r>
          </a:p>
          <a:p>
            <a:pPr algn="l">
              <a:buFont typeface="Wingdings" pitchFamily="2" charset="2"/>
              <a:buChar char="v"/>
            </a:pPr>
            <a:r>
              <a:rPr lang="en-US" b="1" dirty="0" smtClean="0">
                <a:solidFill>
                  <a:srgbClr val="C00000"/>
                </a:solidFill>
              </a:rPr>
              <a:t>City-state		</a:t>
            </a:r>
          </a:p>
          <a:p>
            <a:pPr lvl="1" algn="l">
              <a:buFont typeface="Wingdings" pitchFamily="2" charset="2"/>
              <a:buChar char="§"/>
            </a:pPr>
            <a:r>
              <a:rPr lang="en-US" b="1" dirty="0" smtClean="0">
                <a:solidFill>
                  <a:schemeClr val="accent2">
                    <a:lumMod val="75000"/>
                  </a:schemeClr>
                </a:solidFill>
              </a:rPr>
              <a:t>Made up of a town or city and surrounding countryside</a:t>
            </a:r>
          </a:p>
          <a:p>
            <a:pPr lvl="2" algn="l">
              <a:buFont typeface="Arial" pitchFamily="34" charset="0"/>
              <a:buChar char="•"/>
            </a:pPr>
            <a:r>
              <a:rPr lang="en-US" b="1" dirty="0" smtClean="0"/>
              <a:t> varied in size</a:t>
            </a:r>
          </a:p>
          <a:p>
            <a:pPr lvl="1" algn="l">
              <a:buFont typeface="Wingdings" pitchFamily="2" charset="2"/>
              <a:buChar char="§"/>
            </a:pPr>
            <a:r>
              <a:rPr lang="en-US" b="1" dirty="0" smtClean="0">
                <a:solidFill>
                  <a:schemeClr val="accent2">
                    <a:lumMod val="75000"/>
                  </a:schemeClr>
                </a:solidFill>
              </a:rPr>
              <a:t>A tiny independent country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229600" cy="4525963"/>
          </a:xfrm>
        </p:spPr>
        <p:txBody>
          <a:bodyPr/>
          <a:lstStyle/>
          <a:p>
            <a:r>
              <a:rPr lang="en-US" b="1" dirty="0" smtClean="0">
                <a:solidFill>
                  <a:srgbClr val="002060"/>
                </a:solidFill>
              </a:rPr>
              <a:t>Acropolis</a:t>
            </a:r>
            <a:r>
              <a:rPr lang="en-US" b="1" dirty="0" smtClean="0"/>
              <a:t> (uh-KRAH-</a:t>
            </a:r>
            <a:r>
              <a:rPr lang="en-US" b="1" dirty="0" err="1" smtClean="0"/>
              <a:t>puh</a:t>
            </a:r>
            <a:r>
              <a:rPr lang="en-US" b="1" dirty="0" smtClean="0"/>
              <a:t>-</a:t>
            </a:r>
            <a:r>
              <a:rPr lang="en-US" b="1" dirty="0" err="1" smtClean="0"/>
              <a:t>luhs</a:t>
            </a:r>
            <a:r>
              <a:rPr lang="en-US" b="1" dirty="0" smtClean="0"/>
              <a:t>) </a:t>
            </a:r>
          </a:p>
          <a:p>
            <a:pPr lvl="1"/>
            <a:r>
              <a:rPr lang="en-US" b="1" dirty="0" smtClean="0">
                <a:solidFill>
                  <a:srgbClr val="C00000"/>
                </a:solidFill>
              </a:rPr>
              <a:t>Main gathering place</a:t>
            </a:r>
          </a:p>
          <a:p>
            <a:pPr lvl="1"/>
            <a:r>
              <a:rPr lang="en-US" b="1" dirty="0" smtClean="0">
                <a:solidFill>
                  <a:srgbClr val="C00000"/>
                </a:solidFill>
              </a:rPr>
              <a:t>Fortified area</a:t>
            </a:r>
          </a:p>
          <a:p>
            <a:pPr lvl="1"/>
            <a:r>
              <a:rPr lang="en-US" b="1" dirty="0" smtClean="0">
                <a:solidFill>
                  <a:srgbClr val="C00000"/>
                </a:solidFill>
              </a:rPr>
              <a:t>Top of the hill</a:t>
            </a:r>
          </a:p>
          <a:p>
            <a:pPr lvl="1"/>
            <a:r>
              <a:rPr lang="en-US" b="1" dirty="0" smtClean="0">
                <a:solidFill>
                  <a:srgbClr val="C00000"/>
                </a:solidFill>
              </a:rPr>
              <a:t>Safe refuge</a:t>
            </a:r>
          </a:p>
          <a:p>
            <a:pPr lvl="1"/>
            <a:r>
              <a:rPr lang="en-US" b="1" dirty="0" smtClean="0">
                <a:solidFill>
                  <a:srgbClr val="C00000"/>
                </a:solidFill>
              </a:rPr>
              <a:t>Religious center</a:t>
            </a:r>
          </a:p>
          <a:p>
            <a:r>
              <a:rPr lang="en-US" b="1" dirty="0" smtClean="0">
                <a:solidFill>
                  <a:srgbClr val="002060"/>
                </a:solidFill>
              </a:rPr>
              <a:t>Agora</a:t>
            </a:r>
            <a:r>
              <a:rPr lang="en-US" b="1" dirty="0" smtClean="0"/>
              <a:t> (A-</a:t>
            </a:r>
            <a:r>
              <a:rPr lang="en-US" b="1" dirty="0" err="1" smtClean="0"/>
              <a:t>guh</a:t>
            </a:r>
            <a:r>
              <a:rPr lang="en-US" b="1" dirty="0" smtClean="0"/>
              <a:t>-</a:t>
            </a:r>
            <a:r>
              <a:rPr lang="en-US" b="1" dirty="0" err="1" smtClean="0"/>
              <a:t>ruh</a:t>
            </a:r>
            <a:r>
              <a:rPr lang="en-US" b="1" dirty="0" smtClean="0"/>
              <a:t>)</a:t>
            </a:r>
          </a:p>
          <a:p>
            <a:pPr lvl="1"/>
            <a:r>
              <a:rPr lang="en-US" b="1" dirty="0" smtClean="0">
                <a:solidFill>
                  <a:srgbClr val="C00000"/>
                </a:solidFill>
              </a:rPr>
              <a:t>An open area below the acropolis</a:t>
            </a:r>
          </a:p>
          <a:p>
            <a:pPr lvl="1"/>
            <a:r>
              <a:rPr lang="en-US" b="1" dirty="0" smtClean="0">
                <a:solidFill>
                  <a:srgbClr val="C00000"/>
                </a:solidFill>
              </a:rPr>
              <a:t>Two functions</a:t>
            </a:r>
          </a:p>
          <a:p>
            <a:pPr lvl="2"/>
            <a:r>
              <a:rPr lang="en-US" b="1" dirty="0" smtClean="0">
                <a:solidFill>
                  <a:schemeClr val="accent2">
                    <a:lumMod val="75000"/>
                  </a:schemeClr>
                </a:solidFill>
              </a:rPr>
              <a:t>Market</a:t>
            </a:r>
          </a:p>
          <a:p>
            <a:pPr lvl="2"/>
            <a:r>
              <a:rPr lang="en-US" b="1" dirty="0" smtClean="0">
                <a:solidFill>
                  <a:schemeClr val="accent2">
                    <a:lumMod val="75000"/>
                  </a:schemeClr>
                </a:solidFill>
              </a:rPr>
              <a:t>Place to meet and debate issues</a:t>
            </a:r>
          </a:p>
        </p:txBody>
      </p:sp>
      <p:sp>
        <p:nvSpPr>
          <p:cNvPr id="3" name="Title 2"/>
          <p:cNvSpPr>
            <a:spLocks noGrp="1"/>
          </p:cNvSpPr>
          <p:nvPr>
            <p:ph type="title"/>
          </p:nvPr>
        </p:nvSpPr>
        <p:spPr/>
        <p:txBody>
          <a:bodyPr/>
          <a:lstStyle/>
          <a:p>
            <a:pPr algn="ctr"/>
            <a:r>
              <a:rPr lang="en-US" dirty="0" smtClean="0"/>
              <a:t>The Polis Gathering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157472"/>
          </a:xfrm>
        </p:spPr>
        <p:txBody>
          <a:bodyPr/>
          <a:lstStyle/>
          <a:p>
            <a:pPr>
              <a:buNone/>
            </a:pPr>
            <a:r>
              <a:rPr lang="en-US" b="1" u="sng" dirty="0" smtClean="0"/>
              <a:t>Day 1</a:t>
            </a:r>
          </a:p>
          <a:p>
            <a:r>
              <a:rPr lang="en-US" b="1" dirty="0" smtClean="0"/>
              <a:t>Section1: The Early Greeks</a:t>
            </a:r>
          </a:p>
          <a:p>
            <a:r>
              <a:rPr lang="en-US" b="1" dirty="0" smtClean="0"/>
              <a:t>Section 2: Sparta and Athens</a:t>
            </a:r>
          </a:p>
          <a:p>
            <a:pPr>
              <a:buNone/>
            </a:pPr>
            <a:endParaRPr lang="en-US" b="1" dirty="0" smtClean="0"/>
          </a:p>
          <a:p>
            <a:pPr>
              <a:buNone/>
            </a:pPr>
            <a:r>
              <a:rPr lang="en-US" b="1" u="sng" dirty="0" smtClean="0"/>
              <a:t>Day 2</a:t>
            </a:r>
          </a:p>
          <a:p>
            <a:r>
              <a:rPr lang="en-US" b="1" dirty="0" smtClean="0"/>
              <a:t>Section 3: Persia Attacks the Greeks</a:t>
            </a:r>
          </a:p>
          <a:p>
            <a:r>
              <a:rPr lang="en-US" b="1" dirty="0" smtClean="0"/>
              <a:t>Section 4: The Age of Pericles</a:t>
            </a:r>
            <a:endParaRPr lang="en-US" b="1" dirty="0"/>
          </a:p>
        </p:txBody>
      </p:sp>
      <p:sp>
        <p:nvSpPr>
          <p:cNvPr id="3" name="Title 2"/>
          <p:cNvSpPr>
            <a:spLocks noGrp="1"/>
          </p:cNvSpPr>
          <p:nvPr>
            <p:ph type="title"/>
          </p:nvPr>
        </p:nvSpPr>
        <p:spPr/>
        <p:txBody>
          <a:bodyPr/>
          <a:lstStyle/>
          <a:p>
            <a:pPr algn="ctr"/>
            <a:r>
              <a:rPr lang="en-US" dirty="0" smtClean="0"/>
              <a:t>Ch 4: The Ancient Greeks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b="1" dirty="0" smtClean="0"/>
              <a:t>First to develop the idea of citizenship</a:t>
            </a:r>
          </a:p>
          <a:p>
            <a:pPr>
              <a:buNone/>
            </a:pPr>
            <a:endParaRPr lang="en-US" b="1" dirty="0" smtClean="0"/>
          </a:p>
          <a:p>
            <a:r>
              <a:rPr lang="en-US" b="1" dirty="0" smtClean="0"/>
              <a:t>City-state run by its citizens</a:t>
            </a:r>
          </a:p>
          <a:p>
            <a:pPr lvl="1"/>
            <a:r>
              <a:rPr lang="en-US" b="1" dirty="0" smtClean="0">
                <a:solidFill>
                  <a:srgbClr val="C00000"/>
                </a:solidFill>
              </a:rPr>
              <a:t>Citizens means…</a:t>
            </a:r>
          </a:p>
          <a:p>
            <a:pPr lvl="2"/>
            <a:r>
              <a:rPr lang="en-US" b="1" dirty="0" smtClean="0">
                <a:solidFill>
                  <a:schemeClr val="accent2">
                    <a:lumMod val="75000"/>
                  </a:schemeClr>
                </a:solidFill>
              </a:rPr>
              <a:t>Member of a political community</a:t>
            </a:r>
          </a:p>
          <a:p>
            <a:pPr lvl="2"/>
            <a:r>
              <a:rPr lang="en-US" b="1" dirty="0" smtClean="0">
                <a:solidFill>
                  <a:schemeClr val="accent2">
                    <a:lumMod val="75000"/>
                  </a:schemeClr>
                </a:solidFill>
              </a:rPr>
              <a:t>Only free native-born men who owned land</a:t>
            </a:r>
          </a:p>
          <a:p>
            <a:r>
              <a:rPr lang="en-US" b="1" dirty="0" smtClean="0"/>
              <a:t>Women and children might qualified for citizenship</a:t>
            </a:r>
          </a:p>
          <a:p>
            <a:r>
              <a:rPr lang="en-US" b="1" dirty="0" smtClean="0"/>
              <a:t>Slave and foreign-born residents were excluded</a:t>
            </a:r>
          </a:p>
          <a:p>
            <a:pPr lvl="2"/>
            <a:endParaRPr lang="en-US" dirty="0" smtClean="0"/>
          </a:p>
          <a:p>
            <a:pPr lvl="2">
              <a:buNone/>
            </a:pPr>
            <a:endParaRPr lang="en-US" dirty="0" smtClean="0"/>
          </a:p>
          <a:p>
            <a:pPr lvl="2"/>
            <a:endParaRPr lang="en-US" dirty="0"/>
          </a:p>
        </p:txBody>
      </p:sp>
      <p:sp>
        <p:nvSpPr>
          <p:cNvPr id="3" name="Title 2"/>
          <p:cNvSpPr>
            <a:spLocks noGrp="1"/>
          </p:cNvSpPr>
          <p:nvPr>
            <p:ph type="title"/>
          </p:nvPr>
        </p:nvSpPr>
        <p:spPr/>
        <p:txBody>
          <a:bodyPr/>
          <a:lstStyle/>
          <a:p>
            <a:pPr algn="ctr"/>
            <a:r>
              <a:rPr lang="en-US" dirty="0" smtClean="0">
                <a:solidFill>
                  <a:schemeClr val="tx2">
                    <a:lumMod val="75000"/>
                  </a:schemeClr>
                </a:solidFill>
              </a:rPr>
              <a:t>Greek Citizenship</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Choose their officials and pass laws</a:t>
            </a:r>
          </a:p>
          <a:p>
            <a:r>
              <a:rPr lang="en-US" b="1" dirty="0" smtClean="0"/>
              <a:t>Right to vote</a:t>
            </a:r>
          </a:p>
          <a:p>
            <a:r>
              <a:rPr lang="en-US" b="1" dirty="0" smtClean="0"/>
              <a:t>Hold office</a:t>
            </a:r>
          </a:p>
          <a:p>
            <a:r>
              <a:rPr lang="en-US" b="1" dirty="0" smtClean="0"/>
              <a:t>Own property</a:t>
            </a:r>
          </a:p>
          <a:p>
            <a:r>
              <a:rPr lang="en-US" b="1" dirty="0" smtClean="0"/>
              <a:t>Defend themselves in court</a:t>
            </a:r>
          </a:p>
          <a:p>
            <a:endParaRPr lang="en-US" b="1" dirty="0" smtClean="0"/>
          </a:p>
          <a:p>
            <a:r>
              <a:rPr lang="en-US" b="1" dirty="0" smtClean="0"/>
              <a:t>In return</a:t>
            </a:r>
          </a:p>
          <a:p>
            <a:pPr lvl="1"/>
            <a:r>
              <a:rPr lang="en-US" b="1" dirty="0" smtClean="0">
                <a:solidFill>
                  <a:srgbClr val="C00000"/>
                </a:solidFill>
              </a:rPr>
              <a:t>Their duty to serve in government</a:t>
            </a:r>
          </a:p>
          <a:p>
            <a:pPr lvl="1"/>
            <a:r>
              <a:rPr lang="en-US" b="1" dirty="0" smtClean="0">
                <a:solidFill>
                  <a:srgbClr val="C00000"/>
                </a:solidFill>
              </a:rPr>
              <a:t>Fight for their polis as citizen soldiers</a:t>
            </a:r>
            <a:endParaRPr lang="en-US" b="1" dirty="0">
              <a:solidFill>
                <a:srgbClr val="C00000"/>
              </a:solidFill>
            </a:endParaRPr>
          </a:p>
        </p:txBody>
      </p:sp>
      <p:sp>
        <p:nvSpPr>
          <p:cNvPr id="3" name="Title 2"/>
          <p:cNvSpPr>
            <a:spLocks noGrp="1"/>
          </p:cNvSpPr>
          <p:nvPr>
            <p:ph type="title"/>
          </p:nvPr>
        </p:nvSpPr>
        <p:spPr/>
        <p:txBody>
          <a:bodyPr/>
          <a:lstStyle/>
          <a:p>
            <a:pPr algn="ctr"/>
            <a:r>
              <a:rPr lang="en-US" dirty="0" smtClean="0">
                <a:solidFill>
                  <a:schemeClr val="tx2">
                    <a:lumMod val="75000"/>
                  </a:schemeClr>
                </a:solidFill>
              </a:rPr>
              <a:t>Rights of Citizens</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By 700 B.C.E.</a:t>
            </a:r>
          </a:p>
          <a:p>
            <a:pPr lvl="1"/>
            <a:r>
              <a:rPr lang="en-US" b="1" dirty="0" smtClean="0">
                <a:solidFill>
                  <a:srgbClr val="C00000"/>
                </a:solidFill>
              </a:rPr>
              <a:t>Armies of ordinary citizens called </a:t>
            </a:r>
            <a:r>
              <a:rPr lang="en-US" b="1" dirty="0" smtClean="0">
                <a:solidFill>
                  <a:srgbClr val="002060"/>
                </a:solidFill>
              </a:rPr>
              <a:t>hoplites </a:t>
            </a:r>
          </a:p>
          <a:p>
            <a:pPr lvl="1">
              <a:buNone/>
            </a:pPr>
            <a:r>
              <a:rPr lang="en-US" b="1" dirty="0" smtClean="0">
                <a:solidFill>
                  <a:srgbClr val="C00000"/>
                </a:solidFill>
              </a:rPr>
              <a:t>(HAHP-</a:t>
            </a:r>
            <a:r>
              <a:rPr lang="en-US" b="1" dirty="0" err="1" smtClean="0">
                <a:solidFill>
                  <a:srgbClr val="C00000"/>
                </a:solidFill>
              </a:rPr>
              <a:t>lyts</a:t>
            </a:r>
            <a:r>
              <a:rPr lang="en-US" b="1" dirty="0" smtClean="0">
                <a:solidFill>
                  <a:srgbClr val="C00000"/>
                </a:solidFill>
              </a:rPr>
              <a:t>)</a:t>
            </a:r>
          </a:p>
          <a:p>
            <a:r>
              <a:rPr lang="en-US" b="1" dirty="0" smtClean="0"/>
              <a:t>Hoplites</a:t>
            </a:r>
          </a:p>
          <a:p>
            <a:pPr lvl="1"/>
            <a:r>
              <a:rPr lang="en-US" b="1" dirty="0" smtClean="0">
                <a:solidFill>
                  <a:srgbClr val="C00000"/>
                </a:solidFill>
              </a:rPr>
              <a:t>Fought on foot</a:t>
            </a:r>
          </a:p>
          <a:p>
            <a:pPr lvl="1"/>
            <a:r>
              <a:rPr lang="en-US" b="1" dirty="0" smtClean="0">
                <a:solidFill>
                  <a:srgbClr val="C00000"/>
                </a:solidFill>
              </a:rPr>
              <a:t>Heavily armed</a:t>
            </a:r>
          </a:p>
          <a:p>
            <a:pPr lvl="2"/>
            <a:r>
              <a:rPr lang="en-US" b="1" dirty="0" smtClean="0">
                <a:solidFill>
                  <a:schemeClr val="accent2">
                    <a:lumMod val="75000"/>
                  </a:schemeClr>
                </a:solidFill>
              </a:rPr>
              <a:t>round shield</a:t>
            </a:r>
          </a:p>
          <a:p>
            <a:pPr lvl="2"/>
            <a:r>
              <a:rPr lang="en-US" b="1" dirty="0" smtClean="0">
                <a:solidFill>
                  <a:schemeClr val="accent2">
                    <a:lumMod val="75000"/>
                  </a:schemeClr>
                </a:solidFill>
              </a:rPr>
              <a:t>Short sword</a:t>
            </a:r>
          </a:p>
          <a:p>
            <a:pPr lvl="2"/>
            <a:r>
              <a:rPr lang="en-US" b="1" dirty="0" smtClean="0">
                <a:solidFill>
                  <a:schemeClr val="accent2">
                    <a:lumMod val="75000"/>
                  </a:schemeClr>
                </a:solidFill>
              </a:rPr>
              <a:t>9-foot spear</a:t>
            </a:r>
          </a:p>
          <a:p>
            <a:pPr lvl="1"/>
            <a:r>
              <a:rPr lang="en-US" b="1" dirty="0" smtClean="0">
                <a:solidFill>
                  <a:srgbClr val="C00000"/>
                </a:solidFill>
              </a:rPr>
              <a:t>Good soldiers</a:t>
            </a:r>
          </a:p>
          <a:p>
            <a:pPr lvl="2"/>
            <a:r>
              <a:rPr lang="en-US" b="1" dirty="0" smtClean="0">
                <a:solidFill>
                  <a:schemeClr val="accent2">
                    <a:lumMod val="75000"/>
                  </a:schemeClr>
                </a:solidFill>
              </a:rPr>
              <a:t>pride</a:t>
            </a:r>
          </a:p>
          <a:p>
            <a:r>
              <a:rPr lang="en-US" b="1" dirty="0" smtClean="0"/>
              <a:t>Lack of unity between city-states</a:t>
            </a:r>
          </a:p>
          <a:p>
            <a:endParaRPr lang="en-US" dirty="0" smtClean="0"/>
          </a:p>
        </p:txBody>
      </p:sp>
      <p:sp>
        <p:nvSpPr>
          <p:cNvPr id="3" name="Title 2"/>
          <p:cNvSpPr>
            <a:spLocks noGrp="1"/>
          </p:cNvSpPr>
          <p:nvPr>
            <p:ph type="title"/>
          </p:nvPr>
        </p:nvSpPr>
        <p:spPr/>
        <p:txBody>
          <a:bodyPr/>
          <a:lstStyle/>
          <a:p>
            <a:pPr algn="ctr"/>
            <a:r>
              <a:rPr lang="en-US" dirty="0" smtClean="0">
                <a:solidFill>
                  <a:schemeClr val="tx2">
                    <a:lumMod val="75000"/>
                  </a:schemeClr>
                </a:solidFill>
              </a:rPr>
              <a:t>Citizen</a:t>
            </a:r>
            <a:r>
              <a:rPr lang="en-US" dirty="0" smtClean="0"/>
              <a:t> Soldiers</a:t>
            </a:r>
            <a:endParaRPr lang="en-US" dirty="0"/>
          </a:p>
        </p:txBody>
      </p:sp>
      <p:pic>
        <p:nvPicPr>
          <p:cNvPr id="11266" name="Picture 2" descr="C:\Users\Piggy\Pictures\hoplite.jpg"/>
          <p:cNvPicPr>
            <a:picLocks noChangeAspect="1" noChangeArrowheads="1"/>
          </p:cNvPicPr>
          <p:nvPr/>
        </p:nvPicPr>
        <p:blipFill>
          <a:blip r:embed="rId2" cstate="print"/>
          <a:srcRect/>
          <a:stretch>
            <a:fillRect/>
          </a:stretch>
        </p:blipFill>
        <p:spPr bwMode="auto">
          <a:xfrm>
            <a:off x="4191000" y="2438400"/>
            <a:ext cx="4394489" cy="289132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
            <a:ext cx="7772400" cy="1829761"/>
          </a:xfrm>
        </p:spPr>
        <p:txBody>
          <a:bodyPr/>
          <a:lstStyle/>
          <a:p>
            <a:pPr algn="ctr"/>
            <a:r>
              <a:rPr lang="en-US" dirty="0" smtClean="0">
                <a:solidFill>
                  <a:schemeClr val="tx2">
                    <a:lumMod val="75000"/>
                  </a:schemeClr>
                </a:solidFill>
              </a:rPr>
              <a:t>Questions?</a:t>
            </a:r>
            <a:endParaRPr lang="en-US" dirty="0">
              <a:solidFill>
                <a:schemeClr val="tx2">
                  <a:lumMod val="75000"/>
                </a:schemeClr>
              </a:solidFill>
            </a:endParaRPr>
          </a:p>
        </p:txBody>
      </p:sp>
      <p:sp>
        <p:nvSpPr>
          <p:cNvPr id="5" name="Subtitle 4"/>
          <p:cNvSpPr>
            <a:spLocks noGrp="1"/>
          </p:cNvSpPr>
          <p:nvPr>
            <p:ph type="subTitle" idx="1"/>
          </p:nvPr>
        </p:nvSpPr>
        <p:spPr>
          <a:xfrm>
            <a:off x="685800" y="2819400"/>
            <a:ext cx="7772400" cy="1991911"/>
          </a:xfrm>
        </p:spPr>
        <p:txBody>
          <a:bodyPr/>
          <a:lstStyle/>
          <a:p>
            <a:r>
              <a:rPr lang="en-US" b="1" dirty="0" smtClean="0">
                <a:solidFill>
                  <a:schemeClr val="tx1"/>
                </a:solidFill>
              </a:rPr>
              <a:t>The Polis</a:t>
            </a:r>
          </a:p>
          <a:p>
            <a:r>
              <a:rPr lang="en-US" b="1" dirty="0" smtClean="0">
                <a:solidFill>
                  <a:schemeClr val="tx1"/>
                </a:solidFill>
              </a:rPr>
              <a:t>Citizenship</a:t>
            </a:r>
          </a:p>
          <a:p>
            <a:r>
              <a:rPr lang="en-US" b="1" dirty="0" smtClean="0">
                <a:solidFill>
                  <a:schemeClr val="tx1"/>
                </a:solidFill>
              </a:rPr>
              <a:t>Citizen Soldiers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829761"/>
          </a:xfrm>
        </p:spPr>
        <p:txBody>
          <a:bodyPr>
            <a:normAutofit fontScale="90000"/>
          </a:bodyPr>
          <a:lstStyle/>
          <a:p>
            <a:r>
              <a:rPr lang="en-US" dirty="0" smtClean="0"/>
              <a:t>California Standards for History and Social Science</a:t>
            </a:r>
            <a:endParaRPr lang="en-US" dirty="0"/>
          </a:p>
        </p:txBody>
      </p:sp>
      <p:sp>
        <p:nvSpPr>
          <p:cNvPr id="3" name="Subtitle 2"/>
          <p:cNvSpPr>
            <a:spLocks noGrp="1"/>
          </p:cNvSpPr>
          <p:nvPr>
            <p:ph type="subTitle" idx="1"/>
          </p:nvPr>
        </p:nvSpPr>
        <p:spPr>
          <a:xfrm>
            <a:off x="762000" y="2209800"/>
            <a:ext cx="7772400" cy="3352800"/>
          </a:xfrm>
        </p:spPr>
        <p:txBody>
          <a:bodyPr>
            <a:normAutofit fontScale="77500" lnSpcReduction="20000"/>
          </a:bodyPr>
          <a:lstStyle/>
          <a:p>
            <a:pPr algn="l"/>
            <a:r>
              <a:rPr lang="en-US" sz="2000" b="1" u="sng" dirty="0" smtClean="0">
                <a:solidFill>
                  <a:schemeClr val="tx1"/>
                </a:solidFill>
              </a:rPr>
              <a:t>Day 1</a:t>
            </a:r>
          </a:p>
          <a:p>
            <a:pPr algn="l"/>
            <a:endParaRPr lang="en-US" sz="2000" b="1" u="sng" dirty="0" smtClean="0">
              <a:solidFill>
                <a:schemeClr val="tx1"/>
              </a:solidFill>
            </a:endParaRPr>
          </a:p>
          <a:p>
            <a:pPr algn="l"/>
            <a:r>
              <a:rPr lang="en-US" sz="2400" b="1" dirty="0" smtClean="0">
                <a:solidFill>
                  <a:schemeClr val="tx1"/>
                </a:solidFill>
              </a:rPr>
              <a:t>6.4 </a:t>
            </a:r>
            <a:r>
              <a:rPr lang="en-US" sz="2400" dirty="0" smtClean="0">
                <a:solidFill>
                  <a:schemeClr val="tx1"/>
                </a:solidFill>
              </a:rPr>
              <a:t>Students analyze the geographic, political, economic, religious, and social structures of the early civilizations of Ancient Greece.</a:t>
            </a:r>
          </a:p>
          <a:p>
            <a:pPr algn="l"/>
            <a:r>
              <a:rPr lang="en-US" sz="2000" dirty="0" smtClean="0">
                <a:solidFill>
                  <a:schemeClr val="tx1"/>
                </a:solidFill>
              </a:rPr>
              <a:t>	</a:t>
            </a:r>
            <a:r>
              <a:rPr lang="en-US" sz="2100" b="1" dirty="0" smtClean="0">
                <a:solidFill>
                  <a:schemeClr val="tx1"/>
                </a:solidFill>
              </a:rPr>
              <a:t>1.</a:t>
            </a:r>
            <a:r>
              <a:rPr lang="en-US" sz="2100" dirty="0" smtClean="0">
                <a:solidFill>
                  <a:schemeClr val="tx1"/>
                </a:solidFill>
              </a:rPr>
              <a:t>  Discuss the connections between geography and the development of city-states in the region of the Aegean Sea, including patterns of trade and commerce among Greek city-states and within the wider Mediterranean region.</a:t>
            </a:r>
          </a:p>
          <a:p>
            <a:pPr algn="l"/>
            <a:r>
              <a:rPr lang="en-US" sz="2100" dirty="0" smtClean="0">
                <a:solidFill>
                  <a:schemeClr val="tx1"/>
                </a:solidFill>
              </a:rPr>
              <a:t>	</a:t>
            </a:r>
            <a:r>
              <a:rPr lang="en-US" sz="2100" b="1" dirty="0" smtClean="0">
                <a:solidFill>
                  <a:schemeClr val="tx1"/>
                </a:solidFill>
              </a:rPr>
              <a:t>3.  </a:t>
            </a:r>
            <a:r>
              <a:rPr lang="en-US" sz="2100" dirty="0" smtClean="0">
                <a:solidFill>
                  <a:schemeClr val="tx1"/>
                </a:solidFill>
              </a:rPr>
              <a:t>State the key differences between Athenian, or direct, democracy and representative democracy.</a:t>
            </a:r>
          </a:p>
          <a:p>
            <a:pPr algn="l"/>
            <a:r>
              <a:rPr lang="en-US" sz="2100" dirty="0" smtClean="0">
                <a:solidFill>
                  <a:schemeClr val="tx1"/>
                </a:solidFill>
              </a:rPr>
              <a:t>	</a:t>
            </a:r>
            <a:r>
              <a:rPr lang="en-US" sz="2100" b="1" dirty="0" smtClean="0">
                <a:solidFill>
                  <a:schemeClr val="tx1"/>
                </a:solidFill>
              </a:rPr>
              <a:t>6.</a:t>
            </a:r>
            <a:r>
              <a:rPr lang="en-US" sz="2100" dirty="0" smtClean="0">
                <a:solidFill>
                  <a:schemeClr val="tx1"/>
                </a:solidFill>
              </a:rPr>
              <a:t> Compare and contrast life in Athens and Sparta, with emphasis on their roles in the Persian and Peloponnesian Wars.</a:t>
            </a:r>
          </a:p>
          <a:p>
            <a:pPr algn="l"/>
            <a:r>
              <a:rPr lang="en-US" sz="2400"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200"/>
          </a:xfrm>
        </p:spPr>
        <p:txBody>
          <a:bodyPr/>
          <a:lstStyle/>
          <a:p>
            <a:endParaRPr lang="en-US" dirty="0"/>
          </a:p>
        </p:txBody>
      </p:sp>
      <p:sp>
        <p:nvSpPr>
          <p:cNvPr id="3" name="Subtitle 2"/>
          <p:cNvSpPr>
            <a:spLocks noGrp="1"/>
          </p:cNvSpPr>
          <p:nvPr>
            <p:ph type="subTitle" idx="1"/>
          </p:nvPr>
        </p:nvSpPr>
        <p:spPr>
          <a:xfrm>
            <a:off x="609600" y="685800"/>
            <a:ext cx="7772400" cy="3515911"/>
          </a:xfrm>
        </p:spPr>
        <p:txBody>
          <a:bodyPr>
            <a:normAutofit/>
          </a:bodyPr>
          <a:lstStyle/>
          <a:p>
            <a:pPr algn="l"/>
            <a:r>
              <a:rPr lang="en-US" sz="1800" b="1" u="sng" dirty="0" smtClean="0">
                <a:solidFill>
                  <a:schemeClr val="tx1"/>
                </a:solidFill>
              </a:rPr>
              <a:t>Day 2</a:t>
            </a:r>
          </a:p>
          <a:p>
            <a:pPr algn="l"/>
            <a:endParaRPr lang="en-US" sz="1800" b="1" u="sng" dirty="0" smtClean="0">
              <a:solidFill>
                <a:schemeClr val="tx1"/>
              </a:solidFill>
            </a:endParaRPr>
          </a:p>
          <a:p>
            <a:pPr algn="l"/>
            <a:r>
              <a:rPr lang="en-US" sz="1800" b="1" dirty="0" smtClean="0">
                <a:solidFill>
                  <a:schemeClr val="tx1"/>
                </a:solidFill>
              </a:rPr>
              <a:t>2. </a:t>
            </a:r>
            <a:r>
              <a:rPr lang="en-US" sz="1800" dirty="0" smtClean="0">
                <a:solidFill>
                  <a:schemeClr val="tx1"/>
                </a:solidFill>
              </a:rPr>
              <a:t>Trace the transition from tyranny and oligarchy to early democratic forms of government and back to dictatorship in ancient Greece, including the significance of the invention of the idea of citizenship (e.g. from Pericles’ Funeral Oration).</a:t>
            </a:r>
          </a:p>
          <a:p>
            <a:pPr algn="l"/>
            <a:r>
              <a:rPr lang="en-US" sz="1800" b="1" dirty="0" smtClean="0">
                <a:solidFill>
                  <a:schemeClr val="tx1"/>
                </a:solidFill>
              </a:rPr>
              <a:t>5. </a:t>
            </a:r>
            <a:r>
              <a:rPr lang="en-US" sz="1800" dirty="0" smtClean="0">
                <a:solidFill>
                  <a:schemeClr val="tx1"/>
                </a:solidFill>
              </a:rPr>
              <a:t>Outline the founding, expansion, and political organization of the Persian Empire.</a:t>
            </a:r>
          </a:p>
          <a:p>
            <a:pPr algn="l"/>
            <a:r>
              <a:rPr lang="en-US" sz="1800" b="1" dirty="0" smtClean="0">
                <a:solidFill>
                  <a:schemeClr val="tx1"/>
                </a:solidFill>
              </a:rPr>
              <a:t>6. </a:t>
            </a:r>
            <a:r>
              <a:rPr lang="en-US" sz="1800" dirty="0" smtClean="0">
                <a:solidFill>
                  <a:schemeClr val="tx1"/>
                </a:solidFill>
              </a:rPr>
              <a:t>Compare and contrast life in Athens and Sparta, with emphasis on their roles in the Persian and Peloponnesian Wars.</a:t>
            </a:r>
            <a:endParaRPr lang="en-US" sz="1800" b="1" dirty="0" smtClean="0">
              <a:solidFill>
                <a:schemeClr val="tx1"/>
              </a:solidFill>
            </a:endParaRPr>
          </a:p>
          <a:p>
            <a:pPr algn="l"/>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b="1" dirty="0" smtClean="0"/>
              <a:t>Crete </a:t>
            </a:r>
            <a:r>
              <a:rPr lang="en-US" sz="2000" dirty="0" smtClean="0"/>
              <a:t>(KREET)</a:t>
            </a:r>
          </a:p>
          <a:p>
            <a:r>
              <a:rPr lang="en-US" b="1" dirty="0" smtClean="0"/>
              <a:t>Minoan </a:t>
            </a:r>
            <a:r>
              <a:rPr lang="en-US" sz="2000" dirty="0" smtClean="0"/>
              <a:t>(</a:t>
            </a:r>
            <a:r>
              <a:rPr lang="en-US" sz="2000" dirty="0" err="1" smtClean="0"/>
              <a:t>muh</a:t>
            </a:r>
            <a:r>
              <a:rPr lang="en-US" sz="2000" dirty="0" smtClean="0"/>
              <a:t>-NOH-</a:t>
            </a:r>
            <a:r>
              <a:rPr lang="en-US" sz="2000" dirty="0" err="1" smtClean="0"/>
              <a:t>uhn</a:t>
            </a:r>
            <a:r>
              <a:rPr lang="en-US" sz="2000" dirty="0" smtClean="0"/>
              <a:t>)</a:t>
            </a:r>
          </a:p>
          <a:p>
            <a:r>
              <a:rPr lang="en-US" b="1" dirty="0" smtClean="0"/>
              <a:t>Knossos </a:t>
            </a:r>
            <a:r>
              <a:rPr lang="en-US" sz="2000" dirty="0" smtClean="0"/>
              <a:t>(NAH-</a:t>
            </a:r>
            <a:r>
              <a:rPr lang="en-US" sz="2000" dirty="0" err="1" smtClean="0"/>
              <a:t>suhs</a:t>
            </a:r>
            <a:r>
              <a:rPr lang="en-US" sz="2000" dirty="0" smtClean="0"/>
              <a:t>)</a:t>
            </a:r>
          </a:p>
          <a:p>
            <a:r>
              <a:rPr lang="en-US" b="1" dirty="0" smtClean="0"/>
              <a:t>Mycenae </a:t>
            </a:r>
            <a:r>
              <a:rPr lang="en-US" sz="2000" dirty="0" smtClean="0"/>
              <a:t>(my-SEE-nee)</a:t>
            </a:r>
          </a:p>
          <a:p>
            <a:r>
              <a:rPr lang="en-US" b="1" dirty="0" smtClean="0"/>
              <a:t>Peloponnesus </a:t>
            </a:r>
            <a:r>
              <a:rPr lang="en-US" sz="2000" dirty="0" smtClean="0"/>
              <a:t>(PEH-</a:t>
            </a:r>
            <a:r>
              <a:rPr lang="en-US" sz="2000" dirty="0" err="1" smtClean="0"/>
              <a:t>luh</a:t>
            </a:r>
            <a:r>
              <a:rPr lang="en-US" sz="2000" dirty="0" smtClean="0"/>
              <a:t>-</a:t>
            </a:r>
            <a:r>
              <a:rPr lang="en-US" sz="2000" dirty="0" err="1" smtClean="0"/>
              <a:t>puh</a:t>
            </a:r>
            <a:r>
              <a:rPr lang="en-US" sz="2000" dirty="0" smtClean="0"/>
              <a:t>-NEE-</a:t>
            </a:r>
            <a:r>
              <a:rPr lang="en-US" sz="2000" dirty="0" err="1" smtClean="0"/>
              <a:t>suhs</a:t>
            </a:r>
            <a:r>
              <a:rPr lang="en-US" sz="2000" dirty="0" smtClean="0"/>
              <a:t>)</a:t>
            </a:r>
          </a:p>
          <a:p>
            <a:r>
              <a:rPr lang="en-US" b="1" dirty="0" smtClean="0"/>
              <a:t>Hoplites </a:t>
            </a:r>
            <a:r>
              <a:rPr lang="en-US" sz="2000" dirty="0" smtClean="0"/>
              <a:t>(HAHP-</a:t>
            </a:r>
            <a:r>
              <a:rPr lang="en-US" sz="2000" dirty="0" err="1" smtClean="0"/>
              <a:t>lyts</a:t>
            </a:r>
            <a:r>
              <a:rPr lang="en-US" sz="2000" dirty="0" smtClean="0"/>
              <a:t>)</a:t>
            </a:r>
          </a:p>
          <a:p>
            <a:endParaRPr lang="en-US" b="1" dirty="0"/>
          </a:p>
        </p:txBody>
      </p:sp>
      <p:sp>
        <p:nvSpPr>
          <p:cNvPr id="3" name="Content Placeholder 2"/>
          <p:cNvSpPr>
            <a:spLocks noGrp="1"/>
          </p:cNvSpPr>
          <p:nvPr>
            <p:ph sz="half" idx="2"/>
          </p:nvPr>
        </p:nvSpPr>
        <p:spPr/>
        <p:txBody>
          <a:bodyPr/>
          <a:lstStyle/>
          <a:p>
            <a:r>
              <a:rPr lang="en-US" b="1" dirty="0" smtClean="0"/>
              <a:t>Peninsula</a:t>
            </a:r>
          </a:p>
          <a:p>
            <a:r>
              <a:rPr lang="en-US" b="1" dirty="0" smtClean="0"/>
              <a:t>Colony </a:t>
            </a:r>
          </a:p>
          <a:p>
            <a:r>
              <a:rPr lang="en-US" b="1" dirty="0" smtClean="0"/>
              <a:t>Polis</a:t>
            </a:r>
          </a:p>
          <a:p>
            <a:r>
              <a:rPr lang="en-US" b="1" dirty="0" smtClean="0"/>
              <a:t>Acropolis </a:t>
            </a:r>
          </a:p>
          <a:p>
            <a:r>
              <a:rPr lang="en-US" b="1" dirty="0" smtClean="0"/>
              <a:t>Agora </a:t>
            </a:r>
          </a:p>
        </p:txBody>
      </p:sp>
      <p:sp>
        <p:nvSpPr>
          <p:cNvPr id="4" name="Title 3"/>
          <p:cNvSpPr>
            <a:spLocks noGrp="1"/>
          </p:cNvSpPr>
          <p:nvPr>
            <p:ph type="title"/>
          </p:nvPr>
        </p:nvSpPr>
        <p:spPr/>
        <p:txBody>
          <a:bodyPr/>
          <a:lstStyle/>
          <a:p>
            <a:pPr algn="ctr"/>
            <a:r>
              <a:rPr lang="en-US" dirty="0" smtClean="0"/>
              <a:t>Vocabulary: Section 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pPr algn="ctr"/>
            <a:r>
              <a:rPr lang="en-US" dirty="0" smtClean="0"/>
              <a:t>Where is Greece?</a:t>
            </a:r>
            <a:endParaRPr lang="en-US" dirty="0"/>
          </a:p>
        </p:txBody>
      </p:sp>
      <p:pic>
        <p:nvPicPr>
          <p:cNvPr id="7" name="Content Placeholder 6"/>
          <p:cNvPicPr>
            <a:picLocks noGrp="1"/>
          </p:cNvPicPr>
          <p:nvPr>
            <p:ph idx="1"/>
          </p:nvPr>
        </p:nvPicPr>
        <p:blipFill>
          <a:blip r:embed="rId3" cstate="print"/>
          <a:srcRect/>
          <a:stretch>
            <a:fillRect/>
          </a:stretch>
        </p:blipFill>
        <p:spPr bwMode="auto">
          <a:xfrm>
            <a:off x="228600" y="1066800"/>
            <a:ext cx="4876800" cy="3124200"/>
          </a:xfrm>
          <a:prstGeom prst="rect">
            <a:avLst/>
          </a:prstGeom>
          <a:noFill/>
          <a:ln w="9525">
            <a:noFill/>
            <a:miter lim="800000"/>
            <a:headEnd/>
            <a:tailEnd/>
          </a:ln>
        </p:spPr>
      </p:pic>
      <p:pic>
        <p:nvPicPr>
          <p:cNvPr id="1026" name="Picture 2" descr="C:\Users\Piggy\Pictures\mediterranean-map.gif"/>
          <p:cNvPicPr>
            <a:picLocks noChangeAspect="1" noChangeArrowheads="1"/>
          </p:cNvPicPr>
          <p:nvPr/>
        </p:nvPicPr>
        <p:blipFill>
          <a:blip r:embed="rId4" cstate="print"/>
          <a:srcRect/>
          <a:stretch>
            <a:fillRect/>
          </a:stretch>
        </p:blipFill>
        <p:spPr bwMode="auto">
          <a:xfrm>
            <a:off x="5116033" y="3962400"/>
            <a:ext cx="3875567" cy="2709747"/>
          </a:xfrm>
          <a:prstGeom prst="rect">
            <a:avLst/>
          </a:prstGeom>
          <a:noFill/>
        </p:spPr>
      </p:pic>
      <p:sp>
        <p:nvSpPr>
          <p:cNvPr id="8" name="TextBox 7"/>
          <p:cNvSpPr txBox="1"/>
          <p:nvPr/>
        </p:nvSpPr>
        <p:spPr>
          <a:xfrm>
            <a:off x="5334000" y="1447800"/>
            <a:ext cx="3429000" cy="1323439"/>
          </a:xfrm>
          <a:prstGeom prst="rect">
            <a:avLst/>
          </a:prstGeom>
          <a:noFill/>
        </p:spPr>
        <p:txBody>
          <a:bodyPr wrap="square" rtlCol="0">
            <a:spAutoFit/>
          </a:bodyPr>
          <a:lstStyle/>
          <a:p>
            <a:r>
              <a:rPr lang="en-US" sz="2000" b="1" dirty="0" smtClean="0"/>
              <a:t>Mainland Greece</a:t>
            </a:r>
          </a:p>
          <a:p>
            <a:r>
              <a:rPr lang="en-US" sz="2000" b="1" dirty="0" smtClean="0"/>
              <a:t>	</a:t>
            </a:r>
            <a:r>
              <a:rPr lang="en-US" sz="2000" b="1" dirty="0" smtClean="0">
                <a:solidFill>
                  <a:srgbClr val="002060"/>
                </a:solidFill>
              </a:rPr>
              <a:t>Peninsula</a:t>
            </a:r>
            <a:r>
              <a:rPr lang="en-US" sz="2000" b="1" dirty="0" smtClean="0"/>
              <a:t> – a body of land with water on three sides</a:t>
            </a:r>
            <a:endParaRPr lang="en-US" sz="20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Most made a living from the sea</a:t>
            </a:r>
          </a:p>
          <a:p>
            <a:pPr lvl="1"/>
            <a:r>
              <a:rPr lang="en-US" b="1" dirty="0" smtClean="0">
                <a:solidFill>
                  <a:srgbClr val="C00000"/>
                </a:solidFill>
              </a:rPr>
              <a:t>Fishers</a:t>
            </a:r>
          </a:p>
          <a:p>
            <a:pPr lvl="1"/>
            <a:r>
              <a:rPr lang="en-US" b="1" dirty="0" smtClean="0">
                <a:solidFill>
                  <a:srgbClr val="C00000"/>
                </a:solidFill>
              </a:rPr>
              <a:t>Sailors</a:t>
            </a:r>
          </a:p>
          <a:p>
            <a:pPr lvl="1"/>
            <a:r>
              <a:rPr lang="en-US" b="1" dirty="0" smtClean="0">
                <a:solidFill>
                  <a:srgbClr val="C00000"/>
                </a:solidFill>
              </a:rPr>
              <a:t>Traders </a:t>
            </a:r>
          </a:p>
          <a:p>
            <a:pPr lvl="1">
              <a:buNone/>
            </a:pPr>
            <a:endParaRPr lang="en-US" b="1" dirty="0" smtClean="0">
              <a:solidFill>
                <a:srgbClr val="C00000"/>
              </a:solidFill>
            </a:endParaRPr>
          </a:p>
          <a:p>
            <a:r>
              <a:rPr lang="en-US" b="1" dirty="0" smtClean="0"/>
              <a:t>Others settle in farming communities</a:t>
            </a:r>
          </a:p>
          <a:p>
            <a:pPr lvl="1"/>
            <a:r>
              <a:rPr lang="en-US" b="1" dirty="0" smtClean="0">
                <a:solidFill>
                  <a:srgbClr val="C00000"/>
                </a:solidFill>
              </a:rPr>
              <a:t>Mountains and rocky soils not ideal for growing crops</a:t>
            </a:r>
          </a:p>
          <a:p>
            <a:pPr lvl="1"/>
            <a:r>
              <a:rPr lang="en-US" b="1" dirty="0" smtClean="0">
                <a:solidFill>
                  <a:srgbClr val="C00000"/>
                </a:solidFill>
              </a:rPr>
              <a:t>Mild climate</a:t>
            </a:r>
          </a:p>
          <a:p>
            <a:pPr lvl="2"/>
            <a:r>
              <a:rPr lang="en-US" b="1" dirty="0" smtClean="0">
                <a:solidFill>
                  <a:schemeClr val="accent2">
                    <a:lumMod val="75000"/>
                  </a:schemeClr>
                </a:solidFill>
              </a:rPr>
              <a:t>Grow wheat, barley, olives, and grapes</a:t>
            </a:r>
          </a:p>
          <a:p>
            <a:pPr lvl="2"/>
            <a:r>
              <a:rPr lang="en-US" b="1" dirty="0" smtClean="0">
                <a:solidFill>
                  <a:schemeClr val="accent2">
                    <a:lumMod val="75000"/>
                  </a:schemeClr>
                </a:solidFill>
              </a:rPr>
              <a:t>Raised sheep and goats</a:t>
            </a:r>
          </a:p>
        </p:txBody>
      </p:sp>
      <p:sp>
        <p:nvSpPr>
          <p:cNvPr id="3" name="Title 2"/>
          <p:cNvSpPr>
            <a:spLocks noGrp="1"/>
          </p:cNvSpPr>
          <p:nvPr>
            <p:ph type="title"/>
          </p:nvPr>
        </p:nvSpPr>
        <p:spPr/>
        <p:txBody>
          <a:bodyPr/>
          <a:lstStyle/>
          <a:p>
            <a:pPr algn="ctr"/>
            <a:r>
              <a:rPr lang="en-US" dirty="0" smtClean="0"/>
              <a:t>Geography Influences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1"/>
            <a:ext cx="8229600" cy="3962399"/>
          </a:xfrm>
        </p:spPr>
        <p:txBody>
          <a:bodyPr/>
          <a:lstStyle/>
          <a:p>
            <a:pPr>
              <a:buNone/>
            </a:pPr>
            <a:endParaRPr lang="en-US" dirty="0" smtClean="0"/>
          </a:p>
          <a:p>
            <a:r>
              <a:rPr lang="en-US" b="1" dirty="0" smtClean="0"/>
              <a:t>From the island of </a:t>
            </a:r>
            <a:r>
              <a:rPr lang="en-US" b="1" dirty="0" smtClean="0">
                <a:solidFill>
                  <a:srgbClr val="002060"/>
                </a:solidFill>
              </a:rPr>
              <a:t>Crete</a:t>
            </a:r>
            <a:r>
              <a:rPr lang="en-US" b="1" dirty="0" smtClean="0"/>
              <a:t> (KREET)</a:t>
            </a:r>
          </a:p>
          <a:p>
            <a:pPr lvl="1"/>
            <a:r>
              <a:rPr lang="en-US" b="1" dirty="0" smtClean="0">
                <a:solidFill>
                  <a:srgbClr val="C00000"/>
                </a:solidFill>
              </a:rPr>
              <a:t>Southeast from the mainland</a:t>
            </a:r>
          </a:p>
          <a:p>
            <a:r>
              <a:rPr lang="en-US" b="1" dirty="0" smtClean="0"/>
              <a:t>In 1900 C.E.</a:t>
            </a:r>
          </a:p>
          <a:p>
            <a:pPr lvl="1"/>
            <a:r>
              <a:rPr lang="en-US" b="1" dirty="0" smtClean="0">
                <a:solidFill>
                  <a:srgbClr val="C00000"/>
                </a:solidFill>
              </a:rPr>
              <a:t>Arthur Evans, an English archaeologist</a:t>
            </a:r>
          </a:p>
          <a:p>
            <a:pPr lvl="1"/>
            <a:r>
              <a:rPr lang="en-US" b="1" dirty="0" smtClean="0">
                <a:solidFill>
                  <a:srgbClr val="C00000"/>
                </a:solidFill>
              </a:rPr>
              <a:t>Uncover the ruin of Palace of </a:t>
            </a:r>
            <a:r>
              <a:rPr lang="en-US" b="1" dirty="0" smtClean="0">
                <a:solidFill>
                  <a:srgbClr val="002060"/>
                </a:solidFill>
              </a:rPr>
              <a:t>Knossos</a:t>
            </a:r>
            <a:r>
              <a:rPr lang="en-US" b="1" dirty="0" smtClean="0">
                <a:solidFill>
                  <a:srgbClr val="C00000"/>
                </a:solidFill>
              </a:rPr>
              <a:t>, center of </a:t>
            </a:r>
            <a:r>
              <a:rPr lang="en-US" b="1" dirty="0" smtClean="0">
                <a:solidFill>
                  <a:srgbClr val="002060"/>
                </a:solidFill>
              </a:rPr>
              <a:t>Minoan</a:t>
            </a:r>
            <a:r>
              <a:rPr lang="en-US" b="1" dirty="0" smtClean="0">
                <a:solidFill>
                  <a:srgbClr val="C00000"/>
                </a:solidFill>
              </a:rPr>
              <a:t> civilization</a:t>
            </a:r>
          </a:p>
          <a:p>
            <a:r>
              <a:rPr lang="en-US" b="1" dirty="0" smtClean="0"/>
              <a:t>Not Greek</a:t>
            </a:r>
          </a:p>
          <a:p>
            <a:pPr lvl="1"/>
            <a:r>
              <a:rPr lang="en-US" b="1" dirty="0" smtClean="0">
                <a:solidFill>
                  <a:srgbClr val="C00000"/>
                </a:solidFill>
              </a:rPr>
              <a:t>The region later became Greece</a:t>
            </a:r>
          </a:p>
          <a:p>
            <a:endParaRPr lang="en-US" dirty="0"/>
          </a:p>
        </p:txBody>
      </p:sp>
      <p:sp>
        <p:nvSpPr>
          <p:cNvPr id="3" name="Title 2"/>
          <p:cNvSpPr>
            <a:spLocks noGrp="1"/>
          </p:cNvSpPr>
          <p:nvPr>
            <p:ph type="title"/>
          </p:nvPr>
        </p:nvSpPr>
        <p:spPr/>
        <p:txBody>
          <a:bodyPr/>
          <a:lstStyle/>
          <a:p>
            <a:pPr algn="ctr"/>
            <a:r>
              <a:rPr lang="en-US" dirty="0" smtClean="0"/>
              <a:t>Minoans</a:t>
            </a:r>
            <a:endParaRPr lang="en-US" dirty="0"/>
          </a:p>
        </p:txBody>
      </p:sp>
      <p:pic>
        <p:nvPicPr>
          <p:cNvPr id="4098" name="Picture 2" descr="C:\Users\Piggy\Pictures\bullleaping.jpg"/>
          <p:cNvPicPr>
            <a:picLocks noChangeAspect="1" noChangeArrowheads="1"/>
          </p:cNvPicPr>
          <p:nvPr/>
        </p:nvPicPr>
        <p:blipFill>
          <a:blip r:embed="rId2" cstate="print"/>
          <a:srcRect/>
          <a:stretch>
            <a:fillRect/>
          </a:stretch>
        </p:blipFill>
        <p:spPr bwMode="auto">
          <a:xfrm>
            <a:off x="5795990" y="4800600"/>
            <a:ext cx="3119410" cy="1895475"/>
          </a:xfrm>
          <a:prstGeom prst="rect">
            <a:avLst/>
          </a:prstGeom>
          <a:noFill/>
        </p:spPr>
      </p:pic>
      <p:pic>
        <p:nvPicPr>
          <p:cNvPr id="25602" name="Picture 2" descr="http://www.greece-map.net/maps/mainland-greece-map.gif"/>
          <p:cNvPicPr>
            <a:picLocks noChangeAspect="1" noChangeArrowheads="1"/>
          </p:cNvPicPr>
          <p:nvPr/>
        </p:nvPicPr>
        <p:blipFill>
          <a:blip r:embed="rId3" cstate="print"/>
          <a:srcRect/>
          <a:stretch>
            <a:fillRect/>
          </a:stretch>
        </p:blipFill>
        <p:spPr bwMode="auto">
          <a:xfrm>
            <a:off x="6172200" y="152400"/>
            <a:ext cx="2819400" cy="281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1031</TotalTime>
  <Words>925</Words>
  <Application>Microsoft Office PowerPoint</Application>
  <PresentationFormat>On-screen Show (4:3)</PresentationFormat>
  <Paragraphs>253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Group 4  Emerald Agpaod Yina Li  Alethia Ruiz Melissa Tarr  Patricia Vigil</vt:lpstr>
      <vt:lpstr>Unit 2: The Ancient World</vt:lpstr>
      <vt:lpstr>Ch 4: The Ancient Greeks</vt:lpstr>
      <vt:lpstr>California Standards for History and Social Science</vt:lpstr>
      <vt:lpstr>Slide 5</vt:lpstr>
      <vt:lpstr>Vocabulary: Section 1</vt:lpstr>
      <vt:lpstr>Where is Greece?</vt:lpstr>
      <vt:lpstr>Geography Influences</vt:lpstr>
      <vt:lpstr>Minoans</vt:lpstr>
      <vt:lpstr>The Palace of Knossos</vt:lpstr>
      <vt:lpstr>Minoans Wealth</vt:lpstr>
      <vt:lpstr>Minoans Collapsed </vt:lpstr>
      <vt:lpstr>Questions about the Minoans?</vt:lpstr>
      <vt:lpstr>The Mycenaeans</vt:lpstr>
      <vt:lpstr>Mycenaean Kingdoms</vt:lpstr>
      <vt:lpstr>Mycenaean Kingdoms cont.</vt:lpstr>
      <vt:lpstr>Mycenaean Government</vt:lpstr>
      <vt:lpstr>Trade</vt:lpstr>
      <vt:lpstr>The Dark Age</vt:lpstr>
      <vt:lpstr>The Bright Side</vt:lpstr>
      <vt:lpstr>Dorians</vt:lpstr>
      <vt:lpstr>The Greek Alphabet</vt:lpstr>
      <vt:lpstr>Questions about the Mycenaeans and  the Dark Age?</vt:lpstr>
      <vt:lpstr>Greece Recovered</vt:lpstr>
      <vt:lpstr>Greek Colonies and Trade</vt:lpstr>
      <vt:lpstr>Trade</vt:lpstr>
      <vt:lpstr>$   $   $</vt:lpstr>
      <vt:lpstr>The Polis (PAH-luhs)</vt:lpstr>
      <vt:lpstr>The Polis Gathering</vt:lpstr>
      <vt:lpstr>Greek Citizenship</vt:lpstr>
      <vt:lpstr>Rights of Citizens</vt:lpstr>
      <vt:lpstr>Citizen Soldiers</vt:lpstr>
      <vt:lpstr>Questions?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Piggy</dc:creator>
  <cp:lastModifiedBy>Piggy</cp:lastModifiedBy>
  <cp:revision>170</cp:revision>
  <dcterms:created xsi:type="dcterms:W3CDTF">2011-09-07T18:49:26Z</dcterms:created>
  <dcterms:modified xsi:type="dcterms:W3CDTF">2011-09-15T17:16:55Z</dcterms:modified>
</cp:coreProperties>
</file>