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Default Extension="vml" ContentType="application/vnd.openxmlformats-officedocument.vmlDrawing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63" r:id="rId3"/>
    <p:sldId id="257" r:id="rId4"/>
    <p:sldId id="265" r:id="rId5"/>
    <p:sldId id="264" r:id="rId6"/>
    <p:sldId id="266" r:id="rId7"/>
    <p:sldId id="261" r:id="rId8"/>
    <p:sldId id="262" r:id="rId9"/>
    <p:sldId id="259" r:id="rId10"/>
    <p:sldId id="275" r:id="rId11"/>
    <p:sldId id="272" r:id="rId12"/>
    <p:sldId id="276" r:id="rId13"/>
    <p:sldId id="267" r:id="rId14"/>
    <p:sldId id="268" r:id="rId15"/>
    <p:sldId id="270" r:id="rId16"/>
    <p:sldId id="269" r:id="rId17"/>
    <p:sldId id="271" r:id="rId18"/>
    <p:sldId id="280" r:id="rId19"/>
    <p:sldId id="277" r:id="rId20"/>
    <p:sldId id="273" r:id="rId21"/>
    <p:sldId id="278" r:id="rId22"/>
    <p:sldId id="274" r:id="rId23"/>
    <p:sldId id="281" r:id="rId24"/>
    <p:sldId id="282" r:id="rId25"/>
    <p:sldId id="283" r:id="rId26"/>
    <p:sldId id="285" r:id="rId27"/>
    <p:sldId id="286" r:id="rId28"/>
    <p:sldId id="284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7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A1D4CD-DED6-4737-9B72-2BCD7E85F1AD}" type="datetimeFigureOut">
              <a:rPr lang="en-US" smtClean="0"/>
              <a:t>9/19/2011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32F456-5F63-4939-8BC8-DA4CDBACAAE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King </a:t>
            </a:r>
            <a:r>
              <a:rPr lang="en-US" dirty="0" err="1" smtClean="0"/>
              <a:t>nebu</a:t>
            </a:r>
            <a:r>
              <a:rPr lang="en-US" dirty="0" smtClean="0"/>
              <a:t> was the one who created the </a:t>
            </a:r>
            <a:r>
              <a:rPr lang="en-US" dirty="0" err="1" smtClean="0"/>
              <a:t>hangng</a:t>
            </a:r>
            <a:r>
              <a:rPr lang="en-US" dirty="0" smtClean="0"/>
              <a:t> </a:t>
            </a:r>
            <a:r>
              <a:rPr lang="en-US" dirty="0" err="1" smtClean="0"/>
              <a:t>gardes</a:t>
            </a:r>
            <a:r>
              <a:rPr lang="en-US" dirty="0" smtClean="0"/>
              <a:t> for his wife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2F456-5F63-4939-8BC8-DA4CDBACAAE5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Persians were tired of waiting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2F456-5F63-4939-8BC8-DA4CDBACAAE5}" type="slidenum">
              <a:rPr lang="en-US" smtClean="0"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He collapsed from exhaustion his last words were victory then he died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2F456-5F63-4939-8BC8-DA4CDBACAAE5}" type="slidenum">
              <a:rPr lang="en-US" smtClean="0"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spartan</a:t>
            </a:r>
            <a:r>
              <a:rPr lang="en-US" baseline="0" dirty="0" smtClean="0"/>
              <a:t> warrior heard the Persian arrows would darken the sky and he responded “that is good news, we shall fight in the shade”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2F456-5F63-4939-8BC8-DA4CDBACAAE5}" type="slidenum">
              <a:rPr lang="en-US" smtClean="0"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Straight is a narrow pass of water between @ pieces of land </a:t>
            </a:r>
          </a:p>
          <a:p>
            <a:r>
              <a:rPr lang="en-US" dirty="0" smtClean="0"/>
              <a:t>Big Persian ships were easy targets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2F456-5F63-4939-8BC8-DA4CDBACAAE5}" type="slidenum">
              <a:rPr lang="en-US" smtClean="0"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Salamis naval</a:t>
            </a:r>
            <a:r>
              <a:rPr lang="en-US" baseline="0" dirty="0" smtClean="0"/>
              <a:t> battle … Persians in enemy territory far from supply base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2F456-5F63-4939-8BC8-DA4CDBACAAE5}" type="slidenum">
              <a:rPr lang="en-US" smtClean="0"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6 of 9 rulers after </a:t>
            </a:r>
            <a:r>
              <a:rPr lang="en-US" dirty="0" err="1" smtClean="0"/>
              <a:t>darius</a:t>
            </a:r>
            <a:r>
              <a:rPr lang="en-US" dirty="0" smtClean="0"/>
              <a:t> were murdered</a:t>
            </a:r>
          </a:p>
          <a:p>
            <a:r>
              <a:rPr lang="en-US" dirty="0" err="1" smtClean="0"/>
              <a:t>Cuz</a:t>
            </a:r>
            <a:r>
              <a:rPr lang="en-US" dirty="0" smtClean="0"/>
              <a:t> kings had many children , power divided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2F456-5F63-4939-8BC8-DA4CDBACAAE5}" type="slidenum">
              <a:rPr lang="en-US" smtClean="0"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Cyrus showed restraint and wisdom….</a:t>
            </a:r>
            <a:r>
              <a:rPr lang="en-US" baseline="0" dirty="0" smtClean="0"/>
              <a:t>   The </a:t>
            </a:r>
            <a:r>
              <a:rPr lang="en-US" baseline="0" dirty="0" err="1" smtClean="0"/>
              <a:t>jews</a:t>
            </a:r>
            <a:r>
              <a:rPr lang="en-US" baseline="0" dirty="0" smtClean="0"/>
              <a:t> had been brought to </a:t>
            </a:r>
            <a:r>
              <a:rPr lang="en-US" baseline="0" dirty="0" err="1" smtClean="0"/>
              <a:t>babylon</a:t>
            </a:r>
            <a:r>
              <a:rPr lang="en-US" baseline="0" dirty="0" smtClean="0"/>
              <a:t> but he allowed them to return to Jerusalem w/ sacred objects and allowed them to rebuild temples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2F456-5F63-4939-8BC8-DA4CDBACAAE5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oldest recorded base isolated structure in the world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2F456-5F63-4939-8BC8-DA4CDBACAAE5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About the size</a:t>
            </a:r>
            <a:r>
              <a:rPr lang="en-US" baseline="0" dirty="0" smtClean="0"/>
              <a:t> of the whole united stated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2F456-5F63-4939-8BC8-DA4CDBACAAE5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</a:t>
            </a:r>
            <a:r>
              <a:rPr lang="en-US" baseline="0" dirty="0" smtClean="0"/>
              <a:t> Greek city states citizens took up arms in times of war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2F456-5F63-4939-8BC8-DA4CDBACAAE5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Only</a:t>
            </a:r>
            <a:r>
              <a:rPr lang="en-US" baseline="0" dirty="0" smtClean="0"/>
              <a:t> 16 years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2F456-5F63-4939-8BC8-DA4CDBACAAE5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Picture is right hand a royal staff and left a lotus blossom w 2 buds (symbol of royalty)  found in new capital of </a:t>
            </a:r>
            <a:r>
              <a:rPr lang="en-US" baseline="0" dirty="0" err="1" smtClean="0"/>
              <a:t>percepolis</a:t>
            </a:r>
            <a:r>
              <a:rPr lang="en-US" baseline="0" dirty="0" smtClean="0"/>
              <a:t>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2F456-5F63-4939-8BC8-DA4CDBACAAE5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satrap collected</a:t>
            </a:r>
            <a:r>
              <a:rPr lang="en-US" baseline="0" dirty="0" smtClean="0"/>
              <a:t> taxes, responsible of security, </a:t>
            </a:r>
            <a:r>
              <a:rPr lang="en-US" baseline="0" dirty="0" err="1" smtClean="0"/>
              <a:t>keepin</a:t>
            </a:r>
            <a:r>
              <a:rPr lang="en-US" baseline="0" dirty="0" smtClean="0"/>
              <a:t> peace and justice commanded military forces of their satrapies, like miniature kings to </a:t>
            </a:r>
            <a:r>
              <a:rPr lang="en-US" baseline="0" dirty="0" err="1" smtClean="0"/>
              <a:t>darius</a:t>
            </a:r>
            <a:r>
              <a:rPr lang="en-US" baseline="0" dirty="0" smtClean="0"/>
              <a:t>’ kingdom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2F456-5F63-4939-8BC8-DA4CDBACAAE5}" type="slidenum">
              <a:rPr lang="en-US" smtClean="0"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dirty="0" smtClean="0"/>
              <a:t>While Greeks were building strong city states the Persian Empire was forming in the east.</a:t>
            </a:r>
          </a:p>
          <a:p>
            <a:pPr algn="ctr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2F456-5F63-4939-8BC8-DA4CDBACAAE5}" type="slidenum">
              <a:rPr lang="en-US" smtClean="0"/>
              <a:t>19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F2470-E31D-47AD-8D5D-98AF02FD3994}" type="datetimeFigureOut">
              <a:rPr lang="en-US" smtClean="0"/>
              <a:t>9/17/2011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D8CAB-3BE3-4912-927E-1068FE34B1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F2470-E31D-47AD-8D5D-98AF02FD3994}" type="datetimeFigureOut">
              <a:rPr lang="en-US" smtClean="0"/>
              <a:t>9/17/2011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D8CAB-3BE3-4912-927E-1068FE34B1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F2470-E31D-47AD-8D5D-98AF02FD3994}" type="datetimeFigureOut">
              <a:rPr lang="en-US" smtClean="0"/>
              <a:t>9/17/2011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D8CAB-3BE3-4912-927E-1068FE34B1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F2470-E31D-47AD-8D5D-98AF02FD3994}" type="datetimeFigureOut">
              <a:rPr lang="en-US" smtClean="0"/>
              <a:t>9/17/2011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D8CAB-3BE3-4912-927E-1068FE34B1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F2470-E31D-47AD-8D5D-98AF02FD3994}" type="datetimeFigureOut">
              <a:rPr lang="en-US" smtClean="0"/>
              <a:t>9/17/2011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D8CAB-3BE3-4912-927E-1068FE34B1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F2470-E31D-47AD-8D5D-98AF02FD3994}" type="datetimeFigureOut">
              <a:rPr lang="en-US" smtClean="0"/>
              <a:t>9/17/2011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D8CAB-3BE3-4912-927E-1068FE34B1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F2470-E31D-47AD-8D5D-98AF02FD3994}" type="datetimeFigureOut">
              <a:rPr lang="en-US" smtClean="0"/>
              <a:t>9/17/2011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D8CAB-3BE3-4912-927E-1068FE34B1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F2470-E31D-47AD-8D5D-98AF02FD3994}" type="datetimeFigureOut">
              <a:rPr lang="en-US" smtClean="0"/>
              <a:t>9/17/2011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D8CAB-3BE3-4912-927E-1068FE34B1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F2470-E31D-47AD-8D5D-98AF02FD3994}" type="datetimeFigureOut">
              <a:rPr lang="en-US" smtClean="0"/>
              <a:t>9/17/2011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D8CAB-3BE3-4912-927E-1068FE34B1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F2470-E31D-47AD-8D5D-98AF02FD3994}" type="datetimeFigureOut">
              <a:rPr lang="en-US" smtClean="0"/>
              <a:t>9/17/2011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D8CAB-3BE3-4912-927E-1068FE34B1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F2470-E31D-47AD-8D5D-98AF02FD3994}" type="datetimeFigureOut">
              <a:rPr lang="en-US" smtClean="0"/>
              <a:t>9/17/2011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D8CAB-3BE3-4912-927E-1068FE34B1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FF2470-E31D-47AD-8D5D-98AF02FD3994}" type="datetimeFigureOut">
              <a:rPr lang="en-US" smtClean="0"/>
              <a:t>9/17/2011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3D8CAB-3BE3-4912-927E-1068FE34B13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Persia-Cyrus2-World3.png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2/29/Persepolis001.jpg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jpeg"/><Relationship Id="rId5" Type="http://schemas.openxmlformats.org/officeDocument/2006/relationships/hyperlink" Target="http://upload.wikimedia.org/wikipedia/commons/1/11/Tachar-Persepolis-Iran.tif" TargetMode="External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upload.wikimedia.org/wikipedia/commons/1/1c/Xerxes_I.jpg" TargetMode="Externa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en.wikipedia.org/wiki/File:Naghshe_Rostam_ZPan.jpg" TargetMode="Externa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a/a8/Cyrus_tomb.jpg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752600"/>
            <a:ext cx="7772400" cy="1470025"/>
          </a:xfrm>
        </p:spPr>
        <p:txBody>
          <a:bodyPr/>
          <a:lstStyle/>
          <a:p>
            <a:r>
              <a:rPr lang="en-US" dirty="0" smtClean="0"/>
              <a:t>The Persian Empire 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685800"/>
            <a:ext cx="7543800" cy="5638800"/>
          </a:xfrm>
        </p:spPr>
        <p:txBody>
          <a:bodyPr/>
          <a:lstStyle/>
          <a:p>
            <a:pPr algn="ctr">
              <a:buNone/>
            </a:pPr>
            <a:r>
              <a:rPr lang="en-US" dirty="0" smtClean="0"/>
              <a:t>Map of the Persian Empire under Cyrus </a:t>
            </a:r>
          </a:p>
          <a:p>
            <a:pPr algn="ctr">
              <a:buNone/>
            </a:pPr>
            <a:endParaRPr lang="en-US" dirty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“The largest empire the world has ever seen”</a:t>
            </a:r>
            <a:endParaRPr lang="en-US" dirty="0"/>
          </a:p>
        </p:txBody>
      </p:sp>
      <p:pic>
        <p:nvPicPr>
          <p:cNvPr id="39938" name="Picture 2" descr="http://upload.wikimedia.org/wikipedia/commons/thumb/3/3c/Persia-Cyrus2-World3.png/500px-Persia-Cyrus2-World3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1676400"/>
            <a:ext cx="7086600" cy="31181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Immortals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2895600"/>
          </a:xfrm>
        </p:spPr>
        <p:txBody>
          <a:bodyPr/>
          <a:lstStyle/>
          <a:p>
            <a:r>
              <a:rPr lang="en-US" dirty="0" smtClean="0"/>
              <a:t>Created by Cyrus included 10,000 highly trained soldiers </a:t>
            </a:r>
          </a:p>
          <a:p>
            <a:r>
              <a:rPr lang="en-US" dirty="0" smtClean="0"/>
              <a:t>Served as the Imperial Guard and in the army </a:t>
            </a:r>
          </a:p>
          <a:p>
            <a:r>
              <a:rPr lang="en-US" dirty="0" smtClean="0"/>
              <a:t>Once one died they were immediately replaced </a:t>
            </a:r>
            <a:endParaRPr lang="en-US" dirty="0"/>
          </a:p>
        </p:txBody>
      </p:sp>
      <p:sp>
        <p:nvSpPr>
          <p:cNvPr id="37890" name="AutoShape 2" descr="data:image/jpg;base64,/9j/4AAQSkZJRgABAQAAAQABAAD/2wBDAAkGBwgHBgkIBwgKCgkLDRYPDQwMDRsUFRAWIB0iIiAdHx8kKDQsJCYxJx8fLT0tMTU3Ojo6Iys/RD84QzQ5Ojf/2wBDAQoKCg0MDRoPDxo3JR8lNzc3Nzc3Nzc3Nzc3Nzc3Nzc3Nzc3Nzc3Nzc3Nzc3Nzc3Nzc3Nzc3Nzc3Nzc3Nzc3Nzf/wAARCACzARoDASIAAhEBAxEB/8QAHAAAAQUBAQEAAAAAAAAAAAAABQIDBAYHAAEI/8QAPBAAAgEDAwIFAQcDAwMDBQAAAQIDAAQRBRIhBjETIkFRYXEHFDJCgZGhFSOxFjNiUnLBCCRDgpLR0vD/xAAYAQEBAQEBAAAAAAAAAAAAAAABAgADBP/EACARAQEBAAMBAQEAAwEAAAAAAAABEQIhMUESURMiMmH/2gAMAwEAAhEDEQA/AKxo2s2h2JG2KswugyA1k3TELTakgBOAea01BgAD0rvxux5+UynnvNpwK9S/VjUZ4smmDCyMWGcUp0ZSfdyKq/X1w33DZsyPejEMxGOKb1GCG/g8GYcUWKlZAqM58qk/SnVtLhu0L/tWpWOg6db8rGGPzRSO0swCBAn7VH4dP8jFzG8ZZXUqfmmqsfUVlLJq8iRxhQTx6Ch66PNuKs6gj5qbxqpyhnSrr7pciTOMVabvqnFmFiU+I3GTVYWwZZSJCAo5J+K9EYZjIR5V7AVXHZEcstPXGo3Eg80h5+aRbCaQ5ycCkxRYbxJ2VB6A0trqMZEcm0f8RSM/ieyiCPO9QfmvJL+3UYVsn4FDxNZg5dZZT8mlrfwIQY7JeDnk1tH5qQ14snAWQivNqyYLCT5pyLWrYABrQL9KcfVbGTsWTPpitsbL/DkEEaEMsjj1HNTGkt3XbLg/NCkvLM+VpXAz3xThSymX+3dgH2JxSMry4t7dpP7M4U+malW+ZIfBmww7Bh6UMn0mUjdFIHHpg1BJubVuS6frRuGTfoje2bwnB/QiokU81vKlzbSvHPGcq6HBB+tPQ6xJt2TqHX5pEqxyDxIDwe49jW9Pc9aRo/2nmbSjFqwP3qIf7ijiQfT0NEtK+0DTnQNNMIviTg1jSuY3wR8UuX8PlPBrF9EWfVNhNHuW5iIPruFN/wCrNMkuPAE6lvrXzoofPlyD8US06BzIGMjA/WiG9PoA6lDI2FIINQtUnUQNgg8VnNjq8lmihpGbHz3qRc9UtONm04pxH6S7ptzGoch96YTUEl9eaWzgjINWk0/80y/OadYj6002fSlkd/pTR70+/wClNYHvWY9oemDT5jITk1ZEu0UjcQKoS9RShj5fpTVxrtxKnA2n3qf1xivzyt7aP/ULcA7pFyByM03aalb3e4AhdvuaywXdy7/7jEn5onp1rfP5o2YA8mictN4Yvt/qVrYJukYc+1RYeoNPn58TBoDqmk3dzaoS+SB2obF01dlN+dprW0STPV2/rdii5Mw4qO3VNkp4b+apt5ol7DFuOWFDBbzE4YY+tF5UzjP6svU2qx3Lia0bBxyarP3mZnLtI2T35p9bWVvLim5bOZGwyHJ+Km7Vcch2NnkaNFJJY881NuEaJQkWNxHJ9qb061kt7gGVcMFyo96TczOZSijJJ5aqnib70jmBScySeakFoYzwu8j3ryYjJxyabWF3OAKFT/04blfSFBTgvW27RDER/wBtOpp7Bcldze2eK59OvT+TA+K3Y3ijs/iEk2y/pXgi3HiFx9Oae/pt4Oyn96T91vV7LJ+9Y7Ple/02Vl3Jg/B4qPLbzQkh42GPXFS0j1H8vifvTh/qigblJHyM0Y23+h6TSx/hkZfoakjUpymyULIv/IUmT7xnMsAP/wBNMPsP5ChrHq/CpDFKcovhk+meKSGkgfPY/wCaRj2OaUGIG1xlf8VjiTMVmjEijB9R7Gm1cbFBptDsPByrVZejOnJtbuzIFzDEwDf5pTmK/vCHtXfe5F/CMVtj9F2Lw7ltgWT471WbPRrG812SzW1GexGK3bSRnX3m6k7FiPgUa6f06e7DPIGA+a2uHojSLW1UeApfHPFA9WsrXT9y28YX6VpouYpg0sRrkd/em3ideOf0o+43rwOahy27+gNdHMKAK96S7fNSpreQZyKgyoymliWbHem8n2pLE+vFI3/FYGV0iBXyeRS7myg2jyCj0dhA0+TMAntml6jaWYACMPqDUdK7ViG0gRshckVO0+V0LhDii8Om2k0YMIyxHauFtZ2Kgbg0jHBFbWNQ3bLkOada+XHB5pxLFnmDwKrKRyCa6DT4XeWKVdsueOaf0MCL3UH2soqu3Vy3ieYYq2xaT552uDlU/DTVz0/G9oLlnBB7AelFVOlciugfMO47U3NqcpYZA4ote6JHatGsUud9Cr/TntwWJ7DP1oVM0SspXvbYzyYBRgM+wpNxeWCDwlQsfVlNQrcuLJYYmCiTmRj6VDaWOElYhu/5Gto/O0SjlsApxbOW+TSJbxF4jRIwKFtNI55bv7VoX2b9EaZ1A7jWbiZHOPDSNsY+tGteOeqdFPNK22KOSU+yISf4oilhrz4WDR7057Ziat8u4L7obRw+nabBqmm2488SLtnjX3B7OP5rzSPtM6Xv5YFkaa0u5cBYrmPb37EN2x+tbWyMgsOgetb108TSpLWJ/wD5JMDH6ZzV4t/slszo1xLPrl2byKBnKKFURuASMjGSOK2KJ1lRXRgQfaqt1XEsWr2kkZKSXkMtq+PzggDn5BYEfSjdVeMnbLvs/wChLG+0DUtR6ou7mJrdht8KbaEUoGyeOT5hQbTvs86p1q6kfSwE08sfCnu225XPHGM5x8Vd+nrSe76amtmfbE19CZ8n8SpEnH74/atYi2WdmviMqIi+YngCtbgk1829U9C9T9L233q+toru0H457RiwT/uBAI+tUp7mKXPoT3DCvp7qD7QOm7G1mjef762074oEL4H/ACPYD61kT9AX3Wly2o6HpiabaTPuQzNtBU+uPamW521k3pm7xg87P1FN7COAQfg1a+sOgdb6P2yXTR3FuTgSwkkZ+QeRVWMiSDzDa/uKx7IODkY2n1Faz9kWY9EuX9XuCP2UCsoYkeWQZ9j61qX2WXEY0OdC4BS4bIJ9wK0a+NMtrhdrK3GRiqrothF/qy4lRsHvmiplBXcDVd0S5f8Ar9wQfemxMrQ5OVPqKruqactxIcj5qal/s4c14buKV+CMmsVXn03w+wqM9q3/AE1c5rdHXPFRZLSMrkCnRily2xJPFQbjTy3ZauraepOSKbeyQDladGM9k0057U1/S2+avM1jGTwKinT0z3raMBYX02a3dJI9p/KalWVjo8VvFcXMu4Z8wJz/ABVQj1NZJStuRgD1r0PchZDI42N6e1Th1adalt7B2m0hVZHXsO1U3T7p7q8llunAYHOKfsr92XwpmLAcCmr/AEsbxLbybWfuK2NsqaNUuop1a2fCg4IJ71Naa4lJnTJfPpQTZJZhEdA+fzCkSatcWhDRMPKc7SO9aib4lajqN7bB1mbbv7g96ctL1l07e827H5c0A1DU5NSl3yqAx4AFIdZrYKkmQremaJVXinR3E15ejaTx2HtUrWHD2pWQ4dew96DwzNDMJUPIqULtb6RhMQvHFLWZ2jXcuy1ht14OMvULHGakSwkXAQnIJ4PxTEhBc7e3pU1fE5abfvMZf8IOTVi0/XLuym8e0EykHIZFOKr9ioafzdtpoxF1DfQyIgvDDGoChUQEAftTPE85taTof2vTtNbRapGuxGxJKg5ZfUEUeuH6Sl16PTNRitn07U4hdWMzAbQW/EmfTnkfXFZemsaPq93Db68qeHtCrf2kfhyKf+S9jXnV3Tt5pVpb3lrqUepaSjlIJ4z/ALZPO1h6Uh9A9JW8WmPJbWl3LcaawX7qZW3FDzlQ3qOOKh9RXkV31zo+mrKN9uPFdQeQWII/hDWJ9Oddano9uotLrmNGU29wS0eSO6+xqJpnXF5ZdT3Gs3QFzPMhwxONrEYH6DkVOHbmNe6YeK603qHwWBWKcPtHoNp//Wr9em01DS2SeUC3uY8HzYyp718v9N9cX2iDUoYgri+wCzH8GCT/AOadn641K+022sbi6McVou1Ag5fk8k+4zj9K2N3GvXOo6Fe6yem9Nis7fS4Y/FvWRQokC9kz7E4zRxeuenk2W9pfQCJRgsOAK+aLea8nN393LlJsCSQnGF57n5qUvhR24MjGQDsq+Vc/J7mnINsab9pXXWi6rB9x08S3bI2XkRTt7Vi134ZndogQjHIB9KKy6qwjMMVwI1OMpEmAaG3kZWQfTNa+Hj1ezSPxtbkH+KLdP6lc2kjw25P9wgkfSgtP2krRTIyNg5xmiVfKdNRtOp2trUiZCWAxULQteVdRlnkQqHOBmq/PPKHhhRgxk9TXXsrW+2N8A+hFW49tJ1DVIbW2FxI3lYZHNRdP1yC6mG07c1mmpavctCsDybo88ClPq/lj+65V8c1tPfrdY76MRgFh2r2O8hDYasb0zW9QuCS0v+3Ug9XXUdx4bY49a3Q2tclu7cdqhTXKHtVBTrBFT+6OaF6t1rJINlsNo9/Wt1GltaHJOjHAIprf8/zVBsdTvhALlzlCMjnmnv8AWKDgq2aem2hFzp8YRzFgOBwVofHqD+AY5W8y8fWjusaLqOlyEv50XuR7VUroZuGOMCpvR4zehPRlE90VkfHqtEI40kvZkmlJCjygVXoJCsoZNwI9qeWWZJjKc59cnvWlNiRqEk4kKhiVHAqEySOhLdu/NHbeeGeJVI82MnmoeoyxKAoGCODikSgqZDgjvmiE6z3YVpOyjimbREkl3MMAUXSRnZYoEDNjsamRXLl2HWlqFb+8OKmaollHYDwQPE4wRUi7sNRSLfIiFcdgaASFvFw2foafIJ3ddFMUDZ5bGF+M0X6N6Zuuqtet9LtCF3DfK5/JGMbm/ntQQry3xW0/+nKwjebWdRYDxEWOBG9gcsf8CodA77Rfs90bpuwMulzXBmjChlc7t3uSfSsmIOea+wdT6YstRaWaTf4sqbGYMeR9O1YX1l0JHLfXMegxhdStyTNp6nHjp6Sw57/Kdwe3FPqZ1e2Y0RtNZu7a0ls/EZraUeeMng1DuIJbeVoriJ4pFOGR1KkfoaTFE8rhIkZ2PYKMmhdkvqfDLAy7jIgbbgq68EiojmNmVsjJPmAHFOXNi9ov/uCFlP8A8YOSPr7VaPs/6EvOrZpWjIjggxvYnHc09o6nipAxiVyykKc7R/iiFsbNrZZLp0HdQiDn6mtR6/8Asii0vSDqOjSPILeIGdHOScdyKxwQuzlAOazdX0Xt9ShSFll/2FYtHAv5m7ZahVzdS3LlpWz7AdhTj6beogf7rKUPO9UJH7imoLee4lEUEMkkjcBEQkn9BW1UknZqrHB07qGpWyXcULeGYt/6ZA3H4J7UV0j7O7/ZDedRsdLs5GwkbLuubg/9McQ5JPzWsw9Ow6doSPqYezh2KlvYmTJjRTlTIR+J8847CmJ5X+Pna/sprG4MFwhVhyPkV5BAJT3xWg/aTb2t5ZrdWiea3bzP7qTj/NV7QtCGoRxncV3ewrfnsfv/AF0NQPG6ybydnbJpc0x1Fyskm3bVr1LpB7a0LCXOBntVV1G2tobPyDEwODTmJ3UKW2ZZQrybl9805NFbQx5SQ+J9aTZx+IPOSTXl3bbT5PTvQr7lry1u5YCfDyd3pipcPgTcu5Ep7g0xaXa2uN0QZqTLm7naZQE+KZ0LNTrzSZo0SUOCrfNCbmExPgsCfrUq4nu5IgrO2we1Q4h4swVm7nuaKriKWeqOLMWgOM8Ak06NL3DPjLzzTkGj2oiLyyEtjgZxioZspgTtZselMRc+NEvZC87mQ7snsarOtaClwPGtvLJjJHoasV+Nl2wPZuRTSDdkZyaq9olxStPtgs5jmARh3JonPb2vhYVg5+BRm606K4fdjaT6iotl0tqeoSzR2YjIj75bBI98UZirdQdP6UlvNsgu44lb09qsFv0Ropwbm/aVgOQG4JoTqfSnVGi2ct7tk+7xjL7WyVHvj2qv2esXCyZeZwQc+4P1oPa9XfSOhm236fNJFKPxDdkGjXT3R+mSRq0ilmI4dWqkQz3ogNzLFi3kJ86HtmpendRanpMCRpKGiDcZ5yDSlqMnS+nvbnxYg23sM1kfXOlWumaorRqFQnsKtV119MLI7S3iBfUcZrMdT1G41K8ae7kMjMc8ntWMM3iIruU7MMitC+x/qqPp+31GCUcXEkZB9iAwrOZ9zktjygYFPaXfGzdwRlZBg/BHY1P10y/l9P6f1nb3mlxiCWI37NsEDNhvrVS6u0a6vT49zE8dyrbldSVZG91Ydqymw1dWZCJyk49W9T8Gr1pn2iaxZwCC8KzKo4Mw3HH1pyfEW2+oZn6nI2XElvfqvZr61WVsf93c1P0vpa81UGS7mis0I4W0hWPP7c1Jg+0W2kGbzSbdj6sh2k1XtQ61S51SG3t4vu9sZMyEufw+o45xWCP1RpugaXJHpFlcrPcuytPOxyQefLn0rZPs76ej6Y0Jhn+9dlGP19BVMTqPo5mg0++0vTJ7WZgPvVrGVMJ9NwIz+oNWK31u10PUE0zVLovp6xiXTrxG3eJHk+Vj7rnGfbBo+Yqddr3qluLvS7q2fkSwuh/UEV8rXUC6LrMbSIXCP5go7its6969i0XSktrG5invZlyGQhgq45z7HtVM6cvumtH0Btb6nVNR1S5djb2Y5KoOBkdhk5OT8Vp1G5XatWg6Rp+tRw6hpN3JaBkAkezYIT7hlIIz+lGW6SRV3L1Ffw4GC0axI+D38wXNY3D1ldR6k91pFutiHPMMRypHsRU6+611KSJlNy2W784xTidk+NPh/wBLdJSSXiXButSKkfeLiUyy49tzdv0rN+putJNUvXeWYlQSEjXsBVSup7y/cMgmkUnlvmoF3dxWUnhQKsko/E7cgH2FbqN3ehLWdWhuNHnhjDKW2jk9zmrv0rLa2ulWxjRGQRgn9uaya5vZLrYjYwGycDFFrK6aOLarsq9iM0ymzI0DVeoBPHLGkK45AOfSs41WItOz45Jzip7XygYzmo7zRSd6yZ0CtK0b8UvxGfG6pjwJJKEjXc7HAA9at2haRptiQdSi8eYrkp/0n2oxV5RSYoUcEuKVHC/i7YQfmtJuW6auI8XVqkAC8iPvVbaw0+GSSeyuW2Zxtk704NV6W1vzx4TEe4HFDZFaKbDAqw9K0Cz1Cze2MQddwPOfWqZ1BJHJqLmLBX3FTynSuF7xKsIr6+hP3aJnxxxUj+m6kODazZ+hoj0Vq9laxeHdyCNgRgkd60FdU04qCHQgiqnib1Q3X7YBhIoOCM0MjDeF4vG0Nt7+tFbe5e80gQXYAv7M+HKP+rjv+ooLc7o0dEbH5lz2OO3FKUtJNqswAPB4NRNK6rGn3iXMLtHNE210dSFceozQ9LvVbkgQz26yE48Nk8v70HbWLm0uJoruygk8219o4/ei0yN9i6q0jV7EqjK3jR7TEcZ5HIr501zTLnRtSmtLmIx+Y7PUFc8EGjmnussom08yW8vcIeVNTeori61a2SLU7XEsJGy4j83HsR3oxU5f1V4dVulsfunjf2gc4qfaOJIf7znafU84ofLp1xbkP4YaM+oFeWrFZckkKD2HpWjXPhvUWmilMZY7DyPmmLdcsC4OKsaJAbi2ludjxs+GIHYGrhqvSlotn4kIXBXK4pxv10y+5ISYop8pxx7VEIwSKcmytxICMEMRSZR5sj1qK6cZhxYd8QdG5zgj2o/03fNITY3Xm4yhb0+KCafIBKUPZh2+aIQgRX1tOvHnAOKYnl/BzULZEiLoMEUjRNHbVJ3it5Io7plJiaVsBjzlf1/8VKuY3uZPDVgqoCzZ9famrJ490ZLbXB42jmqQ69+zzqzTVjlMCuXG4osoJFQtQi1bTYYU1myurdD/ALbMCB+h7VsfTmrQwRxnWWlCMnled1Bz8AnOKJ32saJesqyX2mCKNfwSXCsGPznip8O6wCPUrV9wnjM0mcIFHIHYCiUPR/VGqwG4j082tsTw87BOP15xWxS6x0pawv4Fz08kh7tGQG+vAoVd3EN/bhYNd0m4HpGt3sP7MKY3nimaZo2ndOaFqU1+wm1OZPDtURtyxAjzMT7+1VCORZLhGbD7WBKe4q5dQLOsLiaFdgON8bB1PHuKpMMZgvI5MjZvGce1ODdWPqC8/p2nFYWCvMMIB6D3qrxxJBZvcSqDIRxu+e1T+o2M97bITlcYFDtZmwqwr2zk/pR4Z30H26gv5u1E7WI3LpFE2Ce9DYB3z2C1P02bwZYZVPZuR7iiK5rja9CPcIrC4YHGW4oZrXS7WIDRyMRnBBo3/qye0iKrtwBgHFDl1W6128CNxGhy2Kpz7R9J0v7go1Kcg7T5FP8Amod7qknivKxbezZOOKndRXjPPHCh2xIu0fUe9V64llbLugUAY7d6zTsR1rULO4+7va/25VHnNBvElaTbG7NnknPrTTsO+eTSoZhH+tC5MiZHbTFT5GyfUVFls5VY+Ih+tTbPUkRgrtxn1qbdX1vLF5TuNYbYr8g2EYGAKdGoTgACRsD5pctrcSAukLMvwKim3mz/ALT/AP2mirmX1bp+pDH1PJfHiCfCyKPb0P6VZtQijljWWIcMNy47Z9QPj1rMLlt7E+xqy9M68wtjpl02RjMDH0P/AE//AIqtc7x61KlUrMjRnGG4/Wiq9PpNaruJG5v7mPXNQpNk8bMOM9/+LVctCngvtGSTI8QeSQezD/8As0pVqW1h09fuyadHMAMrIw5qq6rpl1JMZYo2iXP4Vdjj961S/wBNM1qJoxkrz+lA3CRApKBnPrWzWlxQIrS+iwYrokj8kmRUhikaj+p25iL/AIZB6n61cEtoJZQMDHxVf6hsnvtR8EFvAhXgD3NGK3fQ6G3t84imd1+tWaw11v6abSdiWhGBn1HpVRn0WaAb4WYfANRGvLq2fa7lvTzDmjcOb4Rqah53mQcFjmof4lxUoSmRj4m3Eg9KjMCjfrxRXTj/AAlGKsGBwRzRVJg8KP6hh/mhTDnPvTsUhVSvyKI3KasDax4E84ZyvAHbJNDZNYZD/wC1Up8k81I1qzXKzJyZBnPzQOm2jjxlSJ724uG3SyljTBdj3JNeV1SvI7J96Usjqcq7A/Wk/tXVinW+rXkH4JiR6g+tTItQjuF2uoSUnnHY/SgtStNTdeIfRfMaZajlxmC+qBoprVpBghTkH0oJcSGaYsfWjXUrHFuc54P/AIoCvJJ/anknhPpwnEZ+e1KtHIfb6Uy59B2FLgOGzR9VZ0lyzyu2wcknAq2abH/RdKDSIDdTnIJPagmlWbSTGfblU5qZfTykJNN/cUMAoHqKpypm6kk8czTEc8++DQq7ldxvYkpnAzTt/O7M2E2ITkKPSo0NrcXYPhIzKPX0FYyGvAd03gU3tODmiAiliXa4+lQplZWIYYrYqU1U3S4luL2ONzgE1BpUcjRSB0OGHINCrNb705oemNZI2xc45zU46HpWT/Yj/YVi9n1nqNrEEDkgU/8A63vT+dv3qtcvzf4rbROMFhwaQysMFM7gcjFS55RI+xQCc98CnYZvumZVXJHr7UK2iGl6oZQGc/3BgSAfm+asGnX/ANxvFcyYt58K/sPZv07VQPH8K58aH3zgj+KsFpdx3ls0R4LDy/B9q0o5cc7avp12UVoX5UnK1V+rUaOZXQHBHlP/AIqP0zqzz2htpmP3m38pJ/MvoaKagVvbRo5P39j70oA+m5/HnkDtyBnFRNSla21m4wcg44prSWkstXmjYAMVI/WvdWw9+rseZEH8VmTBNHcRjdjiq/raKXKIA5b8I9aOz2WbMSxsM+1Vw3K2+oB3PmQHGRxn3rUxBudNnslR5gBu9M80xOmYw3txXuoX0t7MXkYn2ry0bcWVj37VPXjrlzaYHI2/tXg4ODTk0ZRj7Ug+YZ9fWpVqx6ZPbXa2Ud8cQxzIszeyZwT+1D20mOORzc3kMcasQCh3k/TFRLWUgFc8kY+vxTjR2+0ur4AH4fUmq9R3KI215omn4I0038nOHuHIX48oq06Rqt5cW0TadofTcBduPEhVn+pB7D61RbO0e5lzg7RRaA+FlVG3AwTimDlVtvepdesodr2PTbIo422iHdVL1nVYtTk8SfSra2k9TaxiMH5wKfKtIAwywBzjHFMTQMdxaPB7kYxWwSg4i3sBGe/o3FHbCyks7JXlCbppe2ckADj/AD/FDxDGrbZRhG7N7UmaTwEMUUjMTxuJ/CPijxVu9FaxdLcTqkZzHCu0H3PqagAYBPtwPrXHvgV4zZ49BQuTrCTTsYGwn1yKapSk4wPWg2dLPZ3EsOmkRkYLeb6VF+8z7C7IFjXtn/NNwTiKPZsLZ4+O1Rp5cxsjLhvrVuEht5XmkEYOeatcNzaaZpypjLAcgepoDY6PNJZm7VsY/CPeoM805ysrEkVp0bN6iXc6j4szMFGPQe1QbqXxWzim1Y4xXrKSM4rKkw2BSWpXxSTUrj1a7B9xXqV7WZPt4cZJxn3FNX8igeGvJ9aXNdCGPYnLn+KHkknJ702o48d7rynrWcwyA849RTQGa9xipjpf4sNreNb3MV3Gcuv4gPzr61aEvldQ4bdG4yT8Vn1rcFB4bHy+h9jR3SbobTA2PdR/kVcrhy44OuIZbhJ1I3p/IobrDqt1aleRtNKTImj8MnJbsaY1p0+9JGi42Hze24jtSD0l74dm5zjA45qr305d9vHuTRG+k8nh57nJ/SgrncxNTavhOyaftY2diV/LTIXJqVbHG9RwPWiOnK9HXAYkH1qLJEVOV5+KXI5B4NNeKwOc01PGUg880qPBbzUo7X5Xhv8ANNkEHng0K9WPRypjwMVJuojGsjL+YcigGn333VsnP0qZNrhfgRZHyadc/wA1O06YxTYYcfxReVY5oycAcd6qi6ooxhAKkDW/IVPr61tH5rtS8PaY/XPf2oM/4sLTs9wZGJX196Yz7VrV8ZY9PlGB39TSa6uqVuqTCixJvf8AH+UYp20tQqePMQFHYH1qPcTGaXPoOwFPibd6gnLGxjj2bjhc4UZ/Wh8jb5BvYg+uRRnTLgWl3aswJDeVh8GnOqbcMBLFEFCnk45qq58b2cstVdLYWW5Fj24Q/NDrj7ukO65ibxGY55xgUmwttlu0rnDup25/KPek3EM1yqGMGVVA4UVmya77taqgk8XAP4Q1PJbCaPamC2fyjjFDzGB/bkDxEc4NO233iHm1nU/GcVtNhU2k3SZYISKgyROhwykfWrGNX1ARrHc2wkVuMp3/AIqDPGtySysUPcq64/mtkacrPQ+OPyEmm8GpUlvPGv4CV915qKRz2P7UGXTROTk11dSkxUunj1QRz/FLPPb1pBpUTbXwQCD70prpYwmCrhs/Han7a4YOrA4de3zTcqkN+Hj65pk8HI4NbxvYtiaikJinRAzOPKp9+xH6VG1Pw4EgXdukcl3Oe5NCtNkL3CBj5VyeaVd3AuL3I/AnrVa5/nt12/J57Lj96G0/PJuBPqxzTKjNTXTjMh6DaG83bFI3kIceppbx7Y802ccCs3vZJJNeV6Rg15QpwOO1L3A8NSK6s2FMpHPcUmvQxFKwG7cGs2kV1esjL3FeVi6urq6szqmWNv4h3HAA96TaWjSt5uF9aevZ1jTwYj8HFVI5271DF3OXOxT5V4pmJd0ige9J7VLtUCKZG79hR6b1EmH+7qFumcYcZJ9MUa1WaF1KiYP7gdqrlvIi3kbS8ru5zRSWZr6Zd0aoO21OwFVHOwNuxcy5lKP4PYEDjFFunL6W3hMIjYPuzG2O4PcGiGoXH3TTfBChN/BGP4obplw/3iFD2RtzEewrfW3ZglcWsNzOHulG3HCCnItF067UqIjEfysjU9GrSMSUAY54PbnmnY4ktstK2EPscUpB7jR7nT3P9zxIc/7qnkfUUg3xtTtmiDROfxheGxRMLcaxcbI8pbKff0ohfJbC2FmIN0a4G7Hes2gEcenXLFo55IGY/k5X9qWdJPpf2pHoSppu40AmQmxZg3faKifcNXHGwnHFYq/Xorq6ub0FCuaurqU/T68xrn2pEo8n611dSievI2KoxUkfSkocIceprq6sol+9ex11dQfiTN/tr9aiv+IV1dWqeL1u1Irq6tVxwrq6uoLq6urqzH4CdwGeK9vEVGG0YzXV1N8RP+kf1p6EAkV1dWiuXgmw2WWU4JoSvLnPNdXU1HD6cCLuHFSW/KPSurqw5I4ANwARxmrBoagzKSBkmurqYnkX1FzjPvSdDjQqpK8tJg/PFdXVh8WRVULwBQC5keSVg7EjxAMZ9K6upSt0UUcFpCkShVKjOKj3ahW8oxXV1ZknSI0YksuafZV3Hyjv7V1dSz//2Q=="/>
          <p:cNvSpPr>
            <a:spLocks noChangeAspect="1" noChangeArrowheads="1"/>
          </p:cNvSpPr>
          <p:nvPr/>
        </p:nvSpPr>
        <p:spPr bwMode="auto">
          <a:xfrm>
            <a:off x="101600" y="-823913"/>
            <a:ext cx="2686050" cy="17049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892" name="AutoShape 4" descr="data:image/jpg;base64,/9j/4AAQSkZJRgABAQAAAQABAAD/2wBDAAkGBwgHBgkIBwgKCgkLDRYPDQwMDRsUFRAWIB0iIiAdHx8kKDQsJCYxJx8fLT0tMTU3Ojo6Iys/RD84QzQ5Ojf/2wBDAQoKCg0MDRoPDxo3JR8lNzc3Nzc3Nzc3Nzc3Nzc3Nzc3Nzc3Nzc3Nzc3Nzc3Nzc3Nzc3Nzc3Nzc3Nzc3Nzc3Nzf/wAARCACzARoDASIAAhEBAxEB/8QAHAAAAQUBAQEAAAAAAAAAAAAABQIDBAYHAAEI/8QAPBAAAgEDAwIFAQcDAwMDBQAAAQIDAAQRBRIhBjETIkFRYXEHFDJCgZGhFSOxFjNiUnLBCCRDgpLR0vD/xAAYAQEBAQEBAAAAAAAAAAAAAAABAgADBP/EACARAQEBAAMBAQEAAwEAAAAAAAABEQIhMUESURMiMmH/2gAMAwEAAhEDEQA/AKxo2s2h2JG2KswugyA1k3TELTakgBOAea01BgAD0rvxux5+UynnvNpwK9S/VjUZ4smmDCyMWGcUp0ZSfdyKq/X1w33DZsyPejEMxGOKb1GCG/g8GYcUWKlZAqM58qk/SnVtLhu0L/tWpWOg6db8rGGPzRSO0swCBAn7VH4dP8jFzG8ZZXUqfmmqsfUVlLJq8iRxhQTx6Ch66PNuKs6gj5qbxqpyhnSrr7pciTOMVabvqnFmFiU+I3GTVYWwZZSJCAo5J+K9EYZjIR5V7AVXHZEcstPXGo3Eg80h5+aRbCaQ5ycCkxRYbxJ2VB6A0trqMZEcm0f8RSM/ieyiCPO9QfmvJL+3UYVsn4FDxNZg5dZZT8mlrfwIQY7JeDnk1tH5qQ14snAWQivNqyYLCT5pyLWrYABrQL9KcfVbGTsWTPpitsbL/DkEEaEMsjj1HNTGkt3XbLg/NCkvLM+VpXAz3xThSymX+3dgH2JxSMry4t7dpP7M4U+malW+ZIfBmww7Bh6UMn0mUjdFIHHpg1BJubVuS6frRuGTfoje2bwnB/QiokU81vKlzbSvHPGcq6HBB+tPQ6xJt2TqHX5pEqxyDxIDwe49jW9Pc9aRo/2nmbSjFqwP3qIf7ijiQfT0NEtK+0DTnQNNMIviTg1jSuY3wR8UuX8PlPBrF9EWfVNhNHuW5iIPruFN/wCrNMkuPAE6lvrXzoofPlyD8US06BzIGMjA/WiG9PoA6lDI2FIINQtUnUQNgg8VnNjq8lmihpGbHz3qRc9UtONm04pxH6S7ptzGoch96YTUEl9eaWzgjINWk0/80y/OadYj6002fSlkd/pTR70+/wClNYHvWY9oemDT5jITk1ZEu0UjcQKoS9RShj5fpTVxrtxKnA2n3qf1xivzyt7aP/ULcA7pFyByM03aalb3e4AhdvuaywXdy7/7jEn5onp1rfP5o2YA8mictN4Yvt/qVrYJukYc+1RYeoNPn58TBoDqmk3dzaoS+SB2obF01dlN+dprW0STPV2/rdii5Mw4qO3VNkp4b+apt5ol7DFuOWFDBbzE4YY+tF5UzjP6svU2qx3Lia0bBxyarP3mZnLtI2T35p9bWVvLim5bOZGwyHJ+Km7Vcch2NnkaNFJJY881NuEaJQkWNxHJ9qb061kt7gGVcMFyo96TczOZSijJJ5aqnib70jmBScySeakFoYzwu8j3ryYjJxyabWF3OAKFT/04blfSFBTgvW27RDER/wBtOpp7Bcldze2eK59OvT+TA+K3Y3ijs/iEk2y/pXgi3HiFx9Oae/pt4Oyn96T91vV7LJ+9Y7Ple/02Vl3Jg/B4qPLbzQkh42GPXFS0j1H8vifvTh/qigblJHyM0Y23+h6TSx/hkZfoakjUpymyULIv/IUmT7xnMsAP/wBNMPsP5ChrHq/CpDFKcovhk+meKSGkgfPY/wCaRj2OaUGIG1xlf8VjiTMVmjEijB9R7Gm1cbFBptDsPByrVZejOnJtbuzIFzDEwDf5pTmK/vCHtXfe5F/CMVtj9F2Lw7ltgWT471WbPRrG812SzW1GexGK3bSRnX3m6k7FiPgUa6f06e7DPIGA+a2uHojSLW1UeApfHPFA9WsrXT9y28YX6VpouYpg0sRrkd/em3ideOf0o+43rwOahy27+gNdHMKAK96S7fNSpreQZyKgyoymliWbHem8n2pLE+vFI3/FYGV0iBXyeRS7myg2jyCj0dhA0+TMAntml6jaWYACMPqDUdK7ViG0gRshckVO0+V0LhDii8Om2k0YMIyxHauFtZ2Kgbg0jHBFbWNQ3bLkOada+XHB5pxLFnmDwKrKRyCa6DT4XeWKVdsueOaf0MCL3UH2soqu3Vy3ieYYq2xaT552uDlU/DTVz0/G9oLlnBB7AelFVOlciugfMO47U3NqcpYZA4ote6JHatGsUud9Cr/TntwWJ7DP1oVM0SspXvbYzyYBRgM+wpNxeWCDwlQsfVlNQrcuLJYYmCiTmRj6VDaWOElYhu/5Gto/O0SjlsApxbOW+TSJbxF4jRIwKFtNI55bv7VoX2b9EaZ1A7jWbiZHOPDSNsY+tGteOeqdFPNK22KOSU+yISf4oilhrz4WDR7057Ziat8u4L7obRw+nabBqmm2488SLtnjX3B7OP5rzSPtM6Xv5YFkaa0u5cBYrmPb37EN2x+tbWyMgsOgetb108TSpLWJ/wD5JMDH6ZzV4t/slszo1xLPrl2byKBnKKFURuASMjGSOK2KJ1lRXRgQfaqt1XEsWr2kkZKSXkMtq+PzggDn5BYEfSjdVeMnbLvs/wChLG+0DUtR6ou7mJrdht8KbaEUoGyeOT5hQbTvs86p1q6kfSwE08sfCnu225XPHGM5x8Vd+nrSe76amtmfbE19CZ8n8SpEnH74/atYi2WdmviMqIi+YngCtbgk1829U9C9T9L233q+toru0H457RiwT/uBAI+tUp7mKXPoT3DCvp7qD7QOm7G1mjef762074oEL4H/ACPYD61kT9AX3Wly2o6HpiabaTPuQzNtBU+uPamW521k3pm7xg87P1FN7COAQfg1a+sOgdb6P2yXTR3FuTgSwkkZ+QeRVWMiSDzDa/uKx7IODkY2n1Faz9kWY9EuX9XuCP2UCsoYkeWQZ9j61qX2WXEY0OdC4BS4bIJ9wK0a+NMtrhdrK3GRiqrothF/qy4lRsHvmiplBXcDVd0S5f8Ar9wQfemxMrQ5OVPqKruqactxIcj5qal/s4c14buKV+CMmsVXn03w+wqM9q3/AE1c5rdHXPFRZLSMrkCnRily2xJPFQbjTy3ZauraepOSKbeyQDladGM9k0057U1/S2+avM1jGTwKinT0z3raMBYX02a3dJI9p/KalWVjo8VvFcXMu4Z8wJz/ABVQj1NZJStuRgD1r0PchZDI42N6e1Th1adalt7B2m0hVZHXsO1U3T7p7q8llunAYHOKfsr92XwpmLAcCmr/AEsbxLbybWfuK2NsqaNUuop1a2fCg4IJ71Naa4lJnTJfPpQTZJZhEdA+fzCkSatcWhDRMPKc7SO9aib4lajqN7bB1mbbv7g96ctL1l07e827H5c0A1DU5NSl3yqAx4AFIdZrYKkmQremaJVXinR3E15ejaTx2HtUrWHD2pWQ4dew96DwzNDMJUPIqULtb6RhMQvHFLWZ2jXcuy1ht14OMvULHGakSwkXAQnIJ4PxTEhBc7e3pU1fE5abfvMZf8IOTVi0/XLuym8e0EykHIZFOKr9ioafzdtpoxF1DfQyIgvDDGoChUQEAftTPE85taTof2vTtNbRapGuxGxJKg5ZfUEUeuH6Sl16PTNRitn07U4hdWMzAbQW/EmfTnkfXFZemsaPq93Db68qeHtCrf2kfhyKf+S9jXnV3Tt5pVpb3lrqUepaSjlIJ4z/ALZPO1h6Uh9A9JW8WmPJbWl3LcaawX7qZW3FDzlQ3qOOKh9RXkV31zo+mrKN9uPFdQeQWII/hDWJ9Oddano9uotLrmNGU29wS0eSO6+xqJpnXF5ZdT3Gs3QFzPMhwxONrEYH6DkVOHbmNe6YeK603qHwWBWKcPtHoNp//Wr9em01DS2SeUC3uY8HzYyp718v9N9cX2iDUoYgri+wCzH8GCT/AOadn641K+022sbi6McVou1Ag5fk8k+4zj9K2N3GvXOo6Fe6yem9Nis7fS4Y/FvWRQokC9kz7E4zRxeuenk2W9pfQCJRgsOAK+aLea8nN393LlJsCSQnGF57n5qUvhR24MjGQDsq+Vc/J7mnINsab9pXXWi6rB9x08S3bI2XkRTt7Vi134ZndogQjHIB9KKy6qwjMMVwI1OMpEmAaG3kZWQfTNa+Hj1ezSPxtbkH+KLdP6lc2kjw25P9wgkfSgtP2krRTIyNg5xmiVfKdNRtOp2trUiZCWAxULQteVdRlnkQqHOBmq/PPKHhhRgxk9TXXsrW+2N8A+hFW49tJ1DVIbW2FxI3lYZHNRdP1yC6mG07c1mmpavctCsDybo88ClPq/lj+65V8c1tPfrdY76MRgFh2r2O8hDYasb0zW9QuCS0v+3Ug9XXUdx4bY49a3Q2tclu7cdqhTXKHtVBTrBFT+6OaF6t1rJINlsNo9/Wt1GltaHJOjHAIprf8/zVBsdTvhALlzlCMjnmnv8AWKDgq2aem2hFzp8YRzFgOBwVofHqD+AY5W8y8fWjusaLqOlyEv50XuR7VUroZuGOMCpvR4zehPRlE90VkfHqtEI40kvZkmlJCjygVXoJCsoZNwI9qeWWZJjKc59cnvWlNiRqEk4kKhiVHAqEySOhLdu/NHbeeGeJVI82MnmoeoyxKAoGCODikSgqZDgjvmiE6z3YVpOyjimbREkl3MMAUXSRnZYoEDNjsamRXLl2HWlqFb+8OKmaollHYDwQPE4wRUi7sNRSLfIiFcdgaASFvFw2foafIJ3ddFMUDZ5bGF+M0X6N6Zuuqtet9LtCF3DfK5/JGMbm/ntQQry3xW0/+nKwjebWdRYDxEWOBG9gcsf8CodA77Rfs90bpuwMulzXBmjChlc7t3uSfSsmIOea+wdT6YstRaWaTf4sqbGYMeR9O1YX1l0JHLfXMegxhdStyTNp6nHjp6Sw57/Kdwe3FPqZ1e2Y0RtNZu7a0ls/EZraUeeMng1DuIJbeVoriJ4pFOGR1KkfoaTFE8rhIkZ2PYKMmhdkvqfDLAy7jIgbbgq68EiojmNmVsjJPmAHFOXNi9ov/uCFlP8A8YOSPr7VaPs/6EvOrZpWjIjggxvYnHc09o6nipAxiVyykKc7R/iiFsbNrZZLp0HdQiDn6mtR6/8Asii0vSDqOjSPILeIGdHOScdyKxwQuzlAOazdX0Xt9ShSFll/2FYtHAv5m7ZahVzdS3LlpWz7AdhTj6beogf7rKUPO9UJH7imoLee4lEUEMkkjcBEQkn9BW1UknZqrHB07qGpWyXcULeGYt/6ZA3H4J7UV0j7O7/ZDedRsdLs5GwkbLuubg/9McQ5JPzWsw9Ow6doSPqYezh2KlvYmTJjRTlTIR+J8847CmJ5X+Pna/sprG4MFwhVhyPkV5BAJT3xWg/aTb2t5ZrdWiea3bzP7qTj/NV7QtCGoRxncV3ewrfnsfv/AF0NQPG6ybydnbJpc0x1Fyskm3bVr1LpB7a0LCXOBntVV1G2tobPyDEwODTmJ3UKW2ZZQrybl9805NFbQx5SQ+J9aTZx+IPOSTXl3bbT5PTvQr7lry1u5YCfDyd3pipcPgTcu5Ep7g0xaXa2uN0QZqTLm7naZQE+KZ0LNTrzSZo0SUOCrfNCbmExPgsCfrUq4nu5IgrO2we1Q4h4swVm7nuaKriKWeqOLMWgOM8Ak06NL3DPjLzzTkGj2oiLyyEtjgZxioZspgTtZselMRc+NEvZC87mQ7snsarOtaClwPGtvLJjJHoasV+Nl2wPZuRTSDdkZyaq9olxStPtgs5jmARh3JonPb2vhYVg5+BRm606K4fdjaT6iotl0tqeoSzR2YjIj75bBI98UZirdQdP6UlvNsgu44lb09qsFv0Ropwbm/aVgOQG4JoTqfSnVGi2ct7tk+7xjL7WyVHvj2qv2esXCyZeZwQc+4P1oPa9XfSOhm236fNJFKPxDdkGjXT3R+mSRq0ilmI4dWqkQz3ogNzLFi3kJ86HtmpendRanpMCRpKGiDcZ5yDSlqMnS+nvbnxYg23sM1kfXOlWumaorRqFQnsKtV119MLI7S3iBfUcZrMdT1G41K8ae7kMjMc8ntWMM3iIruU7MMitC+x/qqPp+31GCUcXEkZB9iAwrOZ9zktjygYFPaXfGzdwRlZBg/BHY1P10y/l9P6f1nb3mlxiCWI37NsEDNhvrVS6u0a6vT49zE8dyrbldSVZG91Ydqymw1dWZCJyk49W9T8Gr1pn2iaxZwCC8KzKo4Mw3HH1pyfEW2+oZn6nI2XElvfqvZr61WVsf93c1P0vpa81UGS7mis0I4W0hWPP7c1Jg+0W2kGbzSbdj6sh2k1XtQ61S51SG3t4vu9sZMyEufw+o45xWCP1RpugaXJHpFlcrPcuytPOxyQefLn0rZPs76ej6Y0Jhn+9dlGP19BVMTqPo5mg0++0vTJ7WZgPvVrGVMJ9NwIz+oNWK31u10PUE0zVLovp6xiXTrxG3eJHk+Vj7rnGfbBo+Yqddr3qluLvS7q2fkSwuh/UEV8rXUC6LrMbSIXCP5go7its6969i0XSktrG5invZlyGQhgq45z7HtVM6cvumtH0Btb6nVNR1S5djb2Y5KoOBkdhk5OT8Vp1G5XatWg6Rp+tRw6hpN3JaBkAkezYIT7hlIIz+lGW6SRV3L1Ffw4GC0axI+D38wXNY3D1ldR6k91pFutiHPMMRypHsRU6+611KSJlNy2W784xTidk+NPh/wBLdJSSXiXButSKkfeLiUyy49tzdv0rN+putJNUvXeWYlQSEjXsBVSup7y/cMgmkUnlvmoF3dxWUnhQKsko/E7cgH2FbqN3ehLWdWhuNHnhjDKW2jk9zmrv0rLa2ulWxjRGQRgn9uaya5vZLrYjYwGycDFFrK6aOLarsq9iM0ymzI0DVeoBPHLGkK45AOfSs41WItOz45Jzip7XygYzmo7zRSd6yZ0CtK0b8UvxGfG6pjwJJKEjXc7HAA9at2haRptiQdSi8eYrkp/0n2oxV5RSYoUcEuKVHC/i7YQfmtJuW6auI8XVqkAC8iPvVbaw0+GSSeyuW2Zxtk704NV6W1vzx4TEe4HFDZFaKbDAqw9K0Cz1Cze2MQddwPOfWqZ1BJHJqLmLBX3FTynSuF7xKsIr6+hP3aJnxxxUj+m6kODazZ+hoj0Vq9laxeHdyCNgRgkd60FdU04qCHQgiqnib1Q3X7YBhIoOCM0MjDeF4vG0Nt7+tFbe5e80gQXYAv7M+HKP+rjv+ooLc7o0dEbH5lz2OO3FKUtJNqswAPB4NRNK6rGn3iXMLtHNE210dSFceozQ9LvVbkgQz26yE48Nk8v70HbWLm0uJoruygk8219o4/ei0yN9i6q0jV7EqjK3jR7TEcZ5HIr501zTLnRtSmtLmIx+Y7PUFc8EGjmnussom08yW8vcIeVNTeori61a2SLU7XEsJGy4j83HsR3oxU5f1V4dVulsfunjf2gc4qfaOJIf7znafU84ofLp1xbkP4YaM+oFeWrFZckkKD2HpWjXPhvUWmilMZY7DyPmmLdcsC4OKsaJAbi2ludjxs+GIHYGrhqvSlotn4kIXBXK4pxv10y+5ISYop8pxx7VEIwSKcmytxICMEMRSZR5sj1qK6cZhxYd8QdG5zgj2o/03fNITY3Xm4yhb0+KCafIBKUPZh2+aIQgRX1tOvHnAOKYnl/BzULZEiLoMEUjRNHbVJ3it5Io7plJiaVsBjzlf1/8VKuY3uZPDVgqoCzZ9famrJ490ZLbXB42jmqQ69+zzqzTVjlMCuXG4osoJFQtQi1bTYYU1myurdD/ALbMCB+h7VsfTmrQwRxnWWlCMnled1Bz8AnOKJ32saJesqyX2mCKNfwSXCsGPznip8O6wCPUrV9wnjM0mcIFHIHYCiUPR/VGqwG4j082tsTw87BOP15xWxS6x0pawv4Fz08kh7tGQG+vAoVd3EN/bhYNd0m4HpGt3sP7MKY3nimaZo2ndOaFqU1+wm1OZPDtURtyxAjzMT7+1VCORZLhGbD7WBKe4q5dQLOsLiaFdgON8bB1PHuKpMMZgvI5MjZvGce1ODdWPqC8/p2nFYWCvMMIB6D3qrxxJBZvcSqDIRxu+e1T+o2M97bITlcYFDtZmwqwr2zk/pR4Z30H26gv5u1E7WI3LpFE2Ce9DYB3z2C1P02bwZYZVPZuR7iiK5rja9CPcIrC4YHGW4oZrXS7WIDRyMRnBBo3/qye0iKrtwBgHFDl1W6128CNxGhy2Kpz7R9J0v7go1Kcg7T5FP8Amod7qknivKxbezZOOKndRXjPPHCh2xIu0fUe9V64llbLugUAY7d6zTsR1rULO4+7va/25VHnNBvElaTbG7NnknPrTTsO+eTSoZhH+tC5MiZHbTFT5GyfUVFls5VY+Ih+tTbPUkRgrtxn1qbdX1vLF5TuNYbYr8g2EYGAKdGoTgACRsD5pctrcSAukLMvwKim3mz/ALT/AP2mirmX1bp+pDH1PJfHiCfCyKPb0P6VZtQijljWWIcMNy47Z9QPj1rMLlt7E+xqy9M68wtjpl02RjMDH0P/AE//AIqtc7x61KlUrMjRnGG4/Wiq9PpNaruJG5v7mPXNQpNk8bMOM9/+LVctCngvtGSTI8QeSQezD/8As0pVqW1h09fuyadHMAMrIw5qq6rpl1JMZYo2iXP4Vdjj961S/wBNM1qJoxkrz+lA3CRApKBnPrWzWlxQIrS+iwYrokj8kmRUhikaj+p25iL/AIZB6n61cEtoJZQMDHxVf6hsnvtR8EFvAhXgD3NGK3fQ6G3t84imd1+tWaw11v6abSdiWhGBn1HpVRn0WaAb4WYfANRGvLq2fa7lvTzDmjcOb4Rqah53mQcFjmof4lxUoSmRj4m3Eg9KjMCjfrxRXTj/AAlGKsGBwRzRVJg8KP6hh/mhTDnPvTsUhVSvyKI3KasDax4E84ZyvAHbJNDZNYZD/wC1Up8k81I1qzXKzJyZBnPzQOm2jjxlSJ724uG3SyljTBdj3JNeV1SvI7J96Usjqcq7A/Wk/tXVinW+rXkH4JiR6g+tTItQjuF2uoSUnnHY/SgtStNTdeIfRfMaZajlxmC+qBoprVpBghTkH0oJcSGaYsfWjXUrHFuc54P/AIoCvJJ/anknhPpwnEZ+e1KtHIfb6Uy59B2FLgOGzR9VZ0lyzyu2wcknAq2abH/RdKDSIDdTnIJPagmlWbSTGfblU5qZfTykJNN/cUMAoHqKpypm6kk8czTEc8++DQq7ldxvYkpnAzTt/O7M2E2ITkKPSo0NrcXYPhIzKPX0FYyGvAd03gU3tODmiAiliXa4+lQplZWIYYrYqU1U3S4luL2ONzgE1BpUcjRSB0OGHINCrNb705oemNZI2xc45zU46HpWT/Yj/YVi9n1nqNrEEDkgU/8A63vT+dv3qtcvzf4rbROMFhwaQysMFM7gcjFS55RI+xQCc98CnYZvumZVXJHr7UK2iGl6oZQGc/3BgSAfm+asGnX/ANxvFcyYt58K/sPZv07VQPH8K58aH3zgj+KsFpdx3ls0R4LDy/B9q0o5cc7avp12UVoX5UnK1V+rUaOZXQHBHlP/AIqP0zqzz2htpmP3m38pJ/MvoaKagVvbRo5P39j70oA+m5/HnkDtyBnFRNSla21m4wcg44prSWkstXmjYAMVI/WvdWw9+rseZEH8VmTBNHcRjdjiq/raKXKIA5b8I9aOz2WbMSxsM+1Vw3K2+oB3PmQHGRxn3rUxBudNnslR5gBu9M80xOmYw3txXuoX0t7MXkYn2ry0bcWVj37VPXjrlzaYHI2/tXg4ODTk0ZRj7Ug+YZ9fWpVqx6ZPbXa2Ud8cQxzIszeyZwT+1D20mOORzc3kMcasQCh3k/TFRLWUgFc8kY+vxTjR2+0ur4AH4fUmq9R3KI215omn4I0038nOHuHIX48oq06Rqt5cW0TadofTcBduPEhVn+pB7D61RbO0e5lzg7RRaA+FlVG3AwTimDlVtvepdesodr2PTbIo422iHdVL1nVYtTk8SfSra2k9TaxiMH5wKfKtIAwywBzjHFMTQMdxaPB7kYxWwSg4i3sBGe/o3FHbCyks7JXlCbppe2ckADj/AD/FDxDGrbZRhG7N7UmaTwEMUUjMTxuJ/CPijxVu9FaxdLcTqkZzHCu0H3PqagAYBPtwPrXHvgV4zZ49BQuTrCTTsYGwn1yKapSk4wPWg2dLPZ3EsOmkRkYLeb6VF+8z7C7IFjXtn/NNwTiKPZsLZ4+O1Rp5cxsjLhvrVuEht5XmkEYOeatcNzaaZpypjLAcgepoDY6PNJZm7VsY/CPeoM805ysrEkVp0bN6iXc6j4szMFGPQe1QbqXxWzim1Y4xXrKSM4rKkw2BSWpXxSTUrj1a7B9xXqV7WZPt4cZJxn3FNX8igeGvJ9aXNdCGPYnLn+KHkknJ702o48d7rynrWcwyA849RTQGa9xipjpf4sNreNb3MV3Gcuv4gPzr61aEvldQ4bdG4yT8Vn1rcFB4bHy+h9jR3SbobTA2PdR/kVcrhy44OuIZbhJ1I3p/IobrDqt1aleRtNKTImj8MnJbsaY1p0+9JGi42Hze24jtSD0l74dm5zjA45qr305d9vHuTRG+k8nh57nJ/SgrncxNTavhOyaftY2diV/LTIXJqVbHG9RwPWiOnK9HXAYkH1qLJEVOV5+KXI5B4NNeKwOc01PGUg880qPBbzUo7X5Xhv8ANNkEHng0K9WPRypjwMVJuojGsjL+YcigGn333VsnP0qZNrhfgRZHyadc/wA1O06YxTYYcfxReVY5oycAcd6qi6ooxhAKkDW/IVPr61tH5rtS8PaY/XPf2oM/4sLTs9wZGJX196Yz7VrV8ZY9PlGB39TSa6uqVuqTCixJvf8AH+UYp20tQqePMQFHYH1qPcTGaXPoOwFPibd6gnLGxjj2bjhc4UZ/Wh8jb5BvYg+uRRnTLgWl3aswJDeVh8GnOqbcMBLFEFCnk45qq58b2cstVdLYWW5Fj24Q/NDrj7ukO65ibxGY55xgUmwttlu0rnDup25/KPek3EM1yqGMGVVA4UVmya77taqgk8XAP4Q1PJbCaPamC2fyjjFDzGB/bkDxEc4NO233iHm1nU/GcVtNhU2k3SZYISKgyROhwykfWrGNX1ARrHc2wkVuMp3/AIqDPGtySysUPcq64/mtkacrPQ+OPyEmm8GpUlvPGv4CV915qKRz2P7UGXTROTk11dSkxUunj1QRz/FLPPb1pBpUTbXwQCD70prpYwmCrhs/Han7a4YOrA4de3zTcqkN+Hj65pk8HI4NbxvYtiaikJinRAzOPKp9+xH6VG1Pw4EgXdukcl3Oe5NCtNkL3CBj5VyeaVd3AuL3I/AnrVa5/nt12/J57Lj96G0/PJuBPqxzTKjNTXTjMh6DaG83bFI3kIceppbx7Y802ccCs3vZJJNeV6Rg15QpwOO1L3A8NSK6s2FMpHPcUmvQxFKwG7cGs2kV1esjL3FeVi6urq6szqmWNv4h3HAA96TaWjSt5uF9aevZ1jTwYj8HFVI5271DF3OXOxT5V4pmJd0ige9J7VLtUCKZG79hR6b1EmH+7qFumcYcZJ9MUa1WaF1KiYP7gdqrlvIi3kbS8ru5zRSWZr6Zd0aoO21OwFVHOwNuxcy5lKP4PYEDjFFunL6W3hMIjYPuzG2O4PcGiGoXH3TTfBChN/BGP4obplw/3iFD2RtzEewrfW3ZglcWsNzOHulG3HCCnItF067UqIjEfysjU9GrSMSUAY54PbnmnY4ktstK2EPscUpB7jR7nT3P9zxIc/7qnkfUUg3xtTtmiDROfxheGxRMLcaxcbI8pbKff0ohfJbC2FmIN0a4G7Hes2gEcenXLFo55IGY/k5X9qWdJPpf2pHoSppu40AmQmxZg3faKifcNXHGwnHFYq/Xorq6ub0FCuaurqU/T68xrn2pEo8n611dSievI2KoxUkfSkocIceprq6sol+9ex11dQfiTN/tr9aiv+IV1dWqeL1u1Irq6tVxwrq6uoLq6urqzH4CdwGeK9vEVGG0YzXV1N8RP+kf1p6EAkV1dWiuXgmw2WWU4JoSvLnPNdXU1HD6cCLuHFSW/KPSurqw5I4ANwARxmrBoagzKSBkmurqYnkX1FzjPvSdDjQqpK8tJg/PFdXVh8WRVULwBQC5keSVg7EjxAMZ9K6upSt0UUcFpCkShVKjOKj3ahW8oxXV1ZknSI0YksuafZV3Hyjv7V1dSz//2Q=="/>
          <p:cNvSpPr>
            <a:spLocks noChangeAspect="1" noChangeArrowheads="1"/>
          </p:cNvSpPr>
          <p:nvPr/>
        </p:nvSpPr>
        <p:spPr bwMode="auto">
          <a:xfrm>
            <a:off x="101600" y="-823913"/>
            <a:ext cx="2686050" cy="17049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894" name="AutoShape 6" descr="data:image/jpg;base64,/9j/4AAQSkZJRgABAQAAAQABAAD/2wBDAAkGBwgHBgkIBwgKCgkLDRYPDQwMDRsUFRAWIB0iIiAdHx8kKDQsJCYxJx8fLT0tMTU3Ojo6Iys/RD84QzQ5Ojf/2wBDAQoKCg0MDRoPDxo3JR8lNzc3Nzc3Nzc3Nzc3Nzc3Nzc3Nzc3Nzc3Nzc3Nzc3Nzc3Nzc3Nzc3Nzc3Nzc3Nzc3Nzf/wAARCACzARoDASIAAhEBAxEB/8QAHAAAAQUBAQEAAAAAAAAAAAAABQIDBAYHAAEI/8QAPBAAAgEDAwIFAQcDAwMDBQAAAQIDAAQRBRIhBjETIkFRYXEHFDJCgZGhFSOxFjNiUnLBCCRDgpLR0vD/xAAYAQEBAQEBAAAAAAAAAAAAAAABAgADBP/EACARAQEBAAMBAQEAAwEAAAAAAAABEQIhMUESURMiMmH/2gAMAwEAAhEDEQA/AKxo2s2h2JG2KswugyA1k3TELTakgBOAea01BgAD0rvxux5+UynnvNpwK9S/VjUZ4smmDCyMWGcUp0ZSfdyKq/X1w33DZsyPejEMxGOKb1GCG/g8GYcUWKlZAqM58qk/SnVtLhu0L/tWpWOg6db8rGGPzRSO0swCBAn7VH4dP8jFzG8ZZXUqfmmqsfUVlLJq8iRxhQTx6Ch66PNuKs6gj5qbxqpyhnSrr7pciTOMVabvqnFmFiU+I3GTVYWwZZSJCAo5J+K9EYZjIR5V7AVXHZEcstPXGo3Eg80h5+aRbCaQ5ycCkxRYbxJ2VB6A0trqMZEcm0f8RSM/ieyiCPO9QfmvJL+3UYVsn4FDxNZg5dZZT8mlrfwIQY7JeDnk1tH5qQ14snAWQivNqyYLCT5pyLWrYABrQL9KcfVbGTsWTPpitsbL/DkEEaEMsjj1HNTGkt3XbLg/NCkvLM+VpXAz3xThSymX+3dgH2JxSMry4t7dpP7M4U+malW+ZIfBmww7Bh6UMn0mUjdFIHHpg1BJubVuS6frRuGTfoje2bwnB/QiokU81vKlzbSvHPGcq6HBB+tPQ6xJt2TqHX5pEqxyDxIDwe49jW9Pc9aRo/2nmbSjFqwP3qIf7ijiQfT0NEtK+0DTnQNNMIviTg1jSuY3wR8UuX8PlPBrF9EWfVNhNHuW5iIPruFN/wCrNMkuPAE6lvrXzoofPlyD8US06BzIGMjA/WiG9PoA6lDI2FIINQtUnUQNgg8VnNjq8lmihpGbHz3qRc9UtONm04pxH6S7ptzGoch96YTUEl9eaWzgjINWk0/80y/OadYj6002fSlkd/pTR70+/wClNYHvWY9oemDT5jITk1ZEu0UjcQKoS9RShj5fpTVxrtxKnA2n3qf1xivzyt7aP/ULcA7pFyByM03aalb3e4AhdvuaywXdy7/7jEn5onp1rfP5o2YA8mictN4Yvt/qVrYJukYc+1RYeoNPn58TBoDqmk3dzaoS+SB2obF01dlN+dprW0STPV2/rdii5Mw4qO3VNkp4b+apt5ol7DFuOWFDBbzE4YY+tF5UzjP6svU2qx3Lia0bBxyarP3mZnLtI2T35p9bWVvLim5bOZGwyHJ+Km7Vcch2NnkaNFJJY881NuEaJQkWNxHJ9qb061kt7gGVcMFyo96TczOZSijJJ5aqnib70jmBScySeakFoYzwu8j3ryYjJxyabWF3OAKFT/04blfSFBTgvW27RDER/wBtOpp7Bcldze2eK59OvT+TA+K3Y3ijs/iEk2y/pXgi3HiFx9Oae/pt4Oyn96T91vV7LJ+9Y7Ple/02Vl3Jg/B4qPLbzQkh42GPXFS0j1H8vifvTh/qigblJHyM0Y23+h6TSx/hkZfoakjUpymyULIv/IUmT7xnMsAP/wBNMPsP5ChrHq/CpDFKcovhk+meKSGkgfPY/wCaRj2OaUGIG1xlf8VjiTMVmjEijB9R7Gm1cbFBptDsPByrVZejOnJtbuzIFzDEwDf5pTmK/vCHtXfe5F/CMVtj9F2Lw7ltgWT471WbPRrG812SzW1GexGK3bSRnX3m6k7FiPgUa6f06e7DPIGA+a2uHojSLW1UeApfHPFA9WsrXT9y28YX6VpouYpg0sRrkd/em3ideOf0o+43rwOahy27+gNdHMKAK96S7fNSpreQZyKgyoymliWbHem8n2pLE+vFI3/FYGV0iBXyeRS7myg2jyCj0dhA0+TMAntml6jaWYACMPqDUdK7ViG0gRshckVO0+V0LhDii8Om2k0YMIyxHauFtZ2Kgbg0jHBFbWNQ3bLkOada+XHB5pxLFnmDwKrKRyCa6DT4XeWKVdsueOaf0MCL3UH2soqu3Vy3ieYYq2xaT552uDlU/DTVz0/G9oLlnBB7AelFVOlciugfMO47U3NqcpYZA4ote6JHatGsUud9Cr/TntwWJ7DP1oVM0SspXvbYzyYBRgM+wpNxeWCDwlQsfVlNQrcuLJYYmCiTmRj6VDaWOElYhu/5Gto/O0SjlsApxbOW+TSJbxF4jRIwKFtNI55bv7VoX2b9EaZ1A7jWbiZHOPDSNsY+tGteOeqdFPNK22KOSU+yISf4oilhrz4WDR7057Ziat8u4L7obRw+nabBqmm2488SLtnjX3B7OP5rzSPtM6Xv5YFkaa0u5cBYrmPb37EN2x+tbWyMgsOgetb108TSpLWJ/wD5JMDH6ZzV4t/slszo1xLPrl2byKBnKKFURuASMjGSOK2KJ1lRXRgQfaqt1XEsWr2kkZKSXkMtq+PzggDn5BYEfSjdVeMnbLvs/wChLG+0DUtR6ou7mJrdht8KbaEUoGyeOT5hQbTvs86p1q6kfSwE08sfCnu225XPHGM5x8Vd+nrSe76amtmfbE19CZ8n8SpEnH74/atYi2WdmviMqIi+YngCtbgk1829U9C9T9L233q+toru0H457RiwT/uBAI+tUp7mKXPoT3DCvp7qD7QOm7G1mjef762074oEL4H/ACPYD61kT9AX3Wly2o6HpiabaTPuQzNtBU+uPamW521k3pm7xg87P1FN7COAQfg1a+sOgdb6P2yXTR3FuTgSwkkZ+QeRVWMiSDzDa/uKx7IODkY2n1Faz9kWY9EuX9XuCP2UCsoYkeWQZ9j61qX2WXEY0OdC4BS4bIJ9wK0a+NMtrhdrK3GRiqrothF/qy4lRsHvmiplBXcDVd0S5f8Ar9wQfemxMrQ5OVPqKruqactxIcj5qal/s4c14buKV+CMmsVXn03w+wqM9q3/AE1c5rdHXPFRZLSMrkCnRily2xJPFQbjTy3ZauraepOSKbeyQDladGM9k0057U1/S2+avM1jGTwKinT0z3raMBYX02a3dJI9p/KalWVjo8VvFcXMu4Z8wJz/ABVQj1NZJStuRgD1r0PchZDI42N6e1Th1adalt7B2m0hVZHXsO1U3T7p7q8llunAYHOKfsr92XwpmLAcCmr/AEsbxLbybWfuK2NsqaNUuop1a2fCg4IJ71Naa4lJnTJfPpQTZJZhEdA+fzCkSatcWhDRMPKc7SO9aib4lajqN7bB1mbbv7g96ctL1l07e827H5c0A1DU5NSl3yqAx4AFIdZrYKkmQremaJVXinR3E15ejaTx2HtUrWHD2pWQ4dew96DwzNDMJUPIqULtb6RhMQvHFLWZ2jXcuy1ht14OMvULHGakSwkXAQnIJ4PxTEhBc7e3pU1fE5abfvMZf8IOTVi0/XLuym8e0EykHIZFOKr9ioafzdtpoxF1DfQyIgvDDGoChUQEAftTPE85taTof2vTtNbRapGuxGxJKg5ZfUEUeuH6Sl16PTNRitn07U4hdWMzAbQW/EmfTnkfXFZemsaPq93Db68qeHtCrf2kfhyKf+S9jXnV3Tt5pVpb3lrqUepaSjlIJ4z/ALZPO1h6Uh9A9JW8WmPJbWl3LcaawX7qZW3FDzlQ3qOOKh9RXkV31zo+mrKN9uPFdQeQWII/hDWJ9Oddano9uotLrmNGU29wS0eSO6+xqJpnXF5ZdT3Gs3QFzPMhwxONrEYH6DkVOHbmNe6YeK603qHwWBWKcPtHoNp//Wr9em01DS2SeUC3uY8HzYyp718v9N9cX2iDUoYgri+wCzH8GCT/AOadn641K+022sbi6McVou1Ag5fk8k+4zj9K2N3GvXOo6Fe6yem9Nis7fS4Y/FvWRQokC9kz7E4zRxeuenk2W9pfQCJRgsOAK+aLea8nN393LlJsCSQnGF57n5qUvhR24MjGQDsq+Vc/J7mnINsab9pXXWi6rB9x08S3bI2XkRTt7Vi134ZndogQjHIB9KKy6qwjMMVwI1OMpEmAaG3kZWQfTNa+Hj1ezSPxtbkH+KLdP6lc2kjw25P9wgkfSgtP2krRTIyNg5xmiVfKdNRtOp2trUiZCWAxULQteVdRlnkQqHOBmq/PPKHhhRgxk9TXXsrW+2N8A+hFW49tJ1DVIbW2FxI3lYZHNRdP1yC6mG07c1mmpavctCsDybo88ClPq/lj+65V8c1tPfrdY76MRgFh2r2O8hDYasb0zW9QuCS0v+3Ug9XXUdx4bY49a3Q2tclu7cdqhTXKHtVBTrBFT+6OaF6t1rJINlsNo9/Wt1GltaHJOjHAIprf8/zVBsdTvhALlzlCMjnmnv8AWKDgq2aem2hFzp8YRzFgOBwVofHqD+AY5W8y8fWjusaLqOlyEv50XuR7VUroZuGOMCpvR4zehPRlE90VkfHqtEI40kvZkmlJCjygVXoJCsoZNwI9qeWWZJjKc59cnvWlNiRqEk4kKhiVHAqEySOhLdu/NHbeeGeJVI82MnmoeoyxKAoGCODikSgqZDgjvmiE6z3YVpOyjimbREkl3MMAUXSRnZYoEDNjsamRXLl2HWlqFb+8OKmaollHYDwQPE4wRUi7sNRSLfIiFcdgaASFvFw2foafIJ3ddFMUDZ5bGF+M0X6N6Zuuqtet9LtCF3DfK5/JGMbm/ntQQry3xW0/+nKwjebWdRYDxEWOBG9gcsf8CodA77Rfs90bpuwMulzXBmjChlc7t3uSfSsmIOea+wdT6YstRaWaTf4sqbGYMeR9O1YX1l0JHLfXMegxhdStyTNp6nHjp6Sw57/Kdwe3FPqZ1e2Y0RtNZu7a0ls/EZraUeeMng1DuIJbeVoriJ4pFOGR1KkfoaTFE8rhIkZ2PYKMmhdkvqfDLAy7jIgbbgq68EiojmNmVsjJPmAHFOXNi9ov/uCFlP8A8YOSPr7VaPs/6EvOrZpWjIjggxvYnHc09o6nipAxiVyykKc7R/iiFsbNrZZLp0HdQiDn6mtR6/8Asii0vSDqOjSPILeIGdHOScdyKxwQuzlAOazdX0Xt9ShSFll/2FYtHAv5m7ZahVzdS3LlpWz7AdhTj6beogf7rKUPO9UJH7imoLee4lEUEMkkjcBEQkn9BW1UknZqrHB07qGpWyXcULeGYt/6ZA3H4J7UV0j7O7/ZDedRsdLs5GwkbLuubg/9McQ5JPzWsw9Ow6doSPqYezh2KlvYmTJjRTlTIR+J8847CmJ5X+Pna/sprG4MFwhVhyPkV5BAJT3xWg/aTb2t5ZrdWiea3bzP7qTj/NV7QtCGoRxncV3ewrfnsfv/AF0NQPG6ybydnbJpc0x1Fyskm3bVr1LpB7a0LCXOBntVV1G2tobPyDEwODTmJ3UKW2ZZQrybl9805NFbQx5SQ+J9aTZx+IPOSTXl3bbT5PTvQr7lry1u5YCfDyd3pipcPgTcu5Ep7g0xaXa2uN0QZqTLm7naZQE+KZ0LNTrzSZo0SUOCrfNCbmExPgsCfrUq4nu5IgrO2we1Q4h4swVm7nuaKriKWeqOLMWgOM8Ak06NL3DPjLzzTkGj2oiLyyEtjgZxioZspgTtZselMRc+NEvZC87mQ7snsarOtaClwPGtvLJjJHoasV+Nl2wPZuRTSDdkZyaq9olxStPtgs5jmARh3JonPb2vhYVg5+BRm606K4fdjaT6iotl0tqeoSzR2YjIj75bBI98UZirdQdP6UlvNsgu44lb09qsFv0Ropwbm/aVgOQG4JoTqfSnVGi2ct7tk+7xjL7WyVHvj2qv2esXCyZeZwQc+4P1oPa9XfSOhm236fNJFKPxDdkGjXT3R+mSRq0ilmI4dWqkQz3ogNzLFi3kJ86HtmpendRanpMCRpKGiDcZ5yDSlqMnS+nvbnxYg23sM1kfXOlWumaorRqFQnsKtV119MLI7S3iBfUcZrMdT1G41K8ae7kMjMc8ntWMM3iIruU7MMitC+x/qqPp+31GCUcXEkZB9iAwrOZ9zktjygYFPaXfGzdwRlZBg/BHY1P10y/l9P6f1nb3mlxiCWI37NsEDNhvrVS6u0a6vT49zE8dyrbldSVZG91Ydqymw1dWZCJyk49W9T8Gr1pn2iaxZwCC8KzKo4Mw3HH1pyfEW2+oZn6nI2XElvfqvZr61WVsf93c1P0vpa81UGS7mis0I4W0hWPP7c1Jg+0W2kGbzSbdj6sh2k1XtQ61S51SG3t4vu9sZMyEufw+o45xWCP1RpugaXJHpFlcrPcuytPOxyQefLn0rZPs76ej6Y0Jhn+9dlGP19BVMTqPo5mg0++0vTJ7WZgPvVrGVMJ9NwIz+oNWK31u10PUE0zVLovp6xiXTrxG3eJHk+Vj7rnGfbBo+Yqddr3qluLvS7q2fkSwuh/UEV8rXUC6LrMbSIXCP5go7its6969i0XSktrG5invZlyGQhgq45z7HtVM6cvumtH0Btb6nVNR1S5djb2Y5KoOBkdhk5OT8Vp1G5XatWg6Rp+tRw6hpN3JaBkAkezYIT7hlIIz+lGW6SRV3L1Ffw4GC0axI+D38wXNY3D1ldR6k91pFutiHPMMRypHsRU6+611KSJlNy2W784xTidk+NPh/wBLdJSSXiXButSKkfeLiUyy49tzdv0rN+putJNUvXeWYlQSEjXsBVSup7y/cMgmkUnlvmoF3dxWUnhQKsko/E7cgH2FbqN3ehLWdWhuNHnhjDKW2jk9zmrv0rLa2ulWxjRGQRgn9uaya5vZLrYjYwGycDFFrK6aOLarsq9iM0ymzI0DVeoBPHLGkK45AOfSs41WItOz45Jzip7XygYzmo7zRSd6yZ0CtK0b8UvxGfG6pjwJJKEjXc7HAA9at2haRptiQdSi8eYrkp/0n2oxV5RSYoUcEuKVHC/i7YQfmtJuW6auI8XVqkAC8iPvVbaw0+GSSeyuW2Zxtk704NV6W1vzx4TEe4HFDZFaKbDAqw9K0Cz1Cze2MQddwPOfWqZ1BJHJqLmLBX3FTynSuF7xKsIr6+hP3aJnxxxUj+m6kODazZ+hoj0Vq9laxeHdyCNgRgkd60FdU04qCHQgiqnib1Q3X7YBhIoOCM0MjDeF4vG0Nt7+tFbe5e80gQXYAv7M+HKP+rjv+ooLc7o0dEbH5lz2OO3FKUtJNqswAPB4NRNK6rGn3iXMLtHNE210dSFceozQ9LvVbkgQz26yE48Nk8v70HbWLm0uJoruygk8219o4/ei0yN9i6q0jV7EqjK3jR7TEcZ5HIr501zTLnRtSmtLmIx+Y7PUFc8EGjmnussom08yW8vcIeVNTeori61a2SLU7XEsJGy4j83HsR3oxU5f1V4dVulsfunjf2gc4qfaOJIf7znafU84ofLp1xbkP4YaM+oFeWrFZckkKD2HpWjXPhvUWmilMZY7DyPmmLdcsC4OKsaJAbi2ludjxs+GIHYGrhqvSlotn4kIXBXK4pxv10y+5ISYop8pxx7VEIwSKcmytxICMEMRSZR5sj1qK6cZhxYd8QdG5zgj2o/03fNITY3Xm4yhb0+KCafIBKUPZh2+aIQgRX1tOvHnAOKYnl/BzULZEiLoMEUjRNHbVJ3it5Io7plJiaVsBjzlf1/8VKuY3uZPDVgqoCzZ9famrJ490ZLbXB42jmqQ69+zzqzTVjlMCuXG4osoJFQtQi1bTYYU1myurdD/ALbMCB+h7VsfTmrQwRxnWWlCMnled1Bz8AnOKJ32saJesqyX2mCKNfwSXCsGPznip8O6wCPUrV9wnjM0mcIFHIHYCiUPR/VGqwG4j082tsTw87BOP15xWxS6x0pawv4Fz08kh7tGQG+vAoVd3EN/bhYNd0m4HpGt3sP7MKY3nimaZo2ndOaFqU1+wm1OZPDtURtyxAjzMT7+1VCORZLhGbD7WBKe4q5dQLOsLiaFdgON8bB1PHuKpMMZgvI5MjZvGce1ODdWPqC8/p2nFYWCvMMIB6D3qrxxJBZvcSqDIRxu+e1T+o2M97bITlcYFDtZmwqwr2zk/pR4Z30H26gv5u1E7WI3LpFE2Ce9DYB3z2C1P02bwZYZVPZuR7iiK5rja9CPcIrC4YHGW4oZrXS7WIDRyMRnBBo3/qye0iKrtwBgHFDl1W6128CNxGhy2Kpz7R9J0v7go1Kcg7T5FP8Amod7qknivKxbezZOOKndRXjPPHCh2xIu0fUe9V64llbLugUAY7d6zTsR1rULO4+7va/25VHnNBvElaTbG7NnknPrTTsO+eTSoZhH+tC5MiZHbTFT5GyfUVFls5VY+Ih+tTbPUkRgrtxn1qbdX1vLF5TuNYbYr8g2EYGAKdGoTgACRsD5pctrcSAukLMvwKim3mz/ALT/AP2mirmX1bp+pDH1PJfHiCfCyKPb0P6VZtQijljWWIcMNy47Z9QPj1rMLlt7E+xqy9M68wtjpl02RjMDH0P/AE//AIqtc7x61KlUrMjRnGG4/Wiq9PpNaruJG5v7mPXNQpNk8bMOM9/+LVctCngvtGSTI8QeSQezD/8As0pVqW1h09fuyadHMAMrIw5qq6rpl1JMZYo2iXP4Vdjj961S/wBNM1qJoxkrz+lA3CRApKBnPrWzWlxQIrS+iwYrokj8kmRUhikaj+p25iL/AIZB6n61cEtoJZQMDHxVf6hsnvtR8EFvAhXgD3NGK3fQ6G3t84imd1+tWaw11v6abSdiWhGBn1HpVRn0WaAb4WYfANRGvLq2fa7lvTzDmjcOb4Rqah53mQcFjmof4lxUoSmRj4m3Eg9KjMCjfrxRXTj/AAlGKsGBwRzRVJg8KP6hh/mhTDnPvTsUhVSvyKI3KasDax4E84ZyvAHbJNDZNYZD/wC1Up8k81I1qzXKzJyZBnPzQOm2jjxlSJ724uG3SyljTBdj3JNeV1SvI7J96Usjqcq7A/Wk/tXVinW+rXkH4JiR6g+tTItQjuF2uoSUnnHY/SgtStNTdeIfRfMaZajlxmC+qBoprVpBghTkH0oJcSGaYsfWjXUrHFuc54P/AIoCvJJ/anknhPpwnEZ+e1KtHIfb6Uy59B2FLgOGzR9VZ0lyzyu2wcknAq2abH/RdKDSIDdTnIJPagmlWbSTGfblU5qZfTykJNN/cUMAoHqKpypm6kk8czTEc8++DQq7ldxvYkpnAzTt/O7M2E2ITkKPSo0NrcXYPhIzKPX0FYyGvAd03gU3tODmiAiliXa4+lQplZWIYYrYqU1U3S4luL2ONzgE1BpUcjRSB0OGHINCrNb705oemNZI2xc45zU46HpWT/Yj/YVi9n1nqNrEEDkgU/8A63vT+dv3qtcvzf4rbROMFhwaQysMFM7gcjFS55RI+xQCc98CnYZvumZVXJHr7UK2iGl6oZQGc/3BgSAfm+asGnX/ANxvFcyYt58K/sPZv07VQPH8K58aH3zgj+KsFpdx3ls0R4LDy/B9q0o5cc7avp12UVoX5UnK1V+rUaOZXQHBHlP/AIqP0zqzz2htpmP3m38pJ/MvoaKagVvbRo5P39j70oA+m5/HnkDtyBnFRNSla21m4wcg44prSWkstXmjYAMVI/WvdWw9+rseZEH8VmTBNHcRjdjiq/raKXKIA5b8I9aOz2WbMSxsM+1Vw3K2+oB3PmQHGRxn3rUxBudNnslR5gBu9M80xOmYw3txXuoX0t7MXkYn2ry0bcWVj37VPXjrlzaYHI2/tXg4ODTk0ZRj7Ug+YZ9fWpVqx6ZPbXa2Ud8cQxzIszeyZwT+1D20mOORzc3kMcasQCh3k/TFRLWUgFc8kY+vxTjR2+0ur4AH4fUmq9R3KI215omn4I0038nOHuHIX48oq06Rqt5cW0TadofTcBduPEhVn+pB7D61RbO0e5lzg7RRaA+FlVG3AwTimDlVtvepdesodr2PTbIo422iHdVL1nVYtTk8SfSra2k9TaxiMH5wKfKtIAwywBzjHFMTQMdxaPB7kYxWwSg4i3sBGe/o3FHbCyks7JXlCbppe2ckADj/AD/FDxDGrbZRhG7N7UmaTwEMUUjMTxuJ/CPijxVu9FaxdLcTqkZzHCu0H3PqagAYBPtwPrXHvgV4zZ49BQuTrCTTsYGwn1yKapSk4wPWg2dLPZ3EsOmkRkYLeb6VF+8z7C7IFjXtn/NNwTiKPZsLZ4+O1Rp5cxsjLhvrVuEht5XmkEYOeatcNzaaZpypjLAcgepoDY6PNJZm7VsY/CPeoM805ysrEkVp0bN6iXc6j4szMFGPQe1QbqXxWzim1Y4xXrKSM4rKkw2BSWpXxSTUrj1a7B9xXqV7WZPt4cZJxn3FNX8igeGvJ9aXNdCGPYnLn+KHkknJ702o48d7rynrWcwyA849RTQGa9xipjpf4sNreNb3MV3Gcuv4gPzr61aEvldQ4bdG4yT8Vn1rcFB4bHy+h9jR3SbobTA2PdR/kVcrhy44OuIZbhJ1I3p/IobrDqt1aleRtNKTImj8MnJbsaY1p0+9JGi42Hze24jtSD0l74dm5zjA45qr305d9vHuTRG+k8nh57nJ/SgrncxNTavhOyaftY2diV/LTIXJqVbHG9RwPWiOnK9HXAYkH1qLJEVOV5+KXI5B4NNeKwOc01PGUg880qPBbzUo7X5Xhv8ANNkEHng0K9WPRypjwMVJuojGsjL+YcigGn333VsnP0qZNrhfgRZHyadc/wA1O06YxTYYcfxReVY5oycAcd6qi6ooxhAKkDW/IVPr61tH5rtS8PaY/XPf2oM/4sLTs9wZGJX196Yz7VrV8ZY9PlGB39TSa6uqVuqTCixJvf8AH+UYp20tQqePMQFHYH1qPcTGaXPoOwFPibd6gnLGxjj2bjhc4UZ/Wh8jb5BvYg+uRRnTLgWl3aswJDeVh8GnOqbcMBLFEFCnk45qq58b2cstVdLYWW5Fj24Q/NDrj7ukO65ibxGY55xgUmwttlu0rnDup25/KPek3EM1yqGMGVVA4UVmya77taqgk8XAP4Q1PJbCaPamC2fyjjFDzGB/bkDxEc4NO233iHm1nU/GcVtNhU2k3SZYISKgyROhwykfWrGNX1ARrHc2wkVuMp3/AIqDPGtySysUPcq64/mtkacrPQ+OPyEmm8GpUlvPGv4CV915qKRz2P7UGXTROTk11dSkxUunj1QRz/FLPPb1pBpUTbXwQCD70prpYwmCrhs/Han7a4YOrA4de3zTcqkN+Hj65pk8HI4NbxvYtiaikJinRAzOPKp9+xH6VG1Pw4EgXdukcl3Oe5NCtNkL3CBj5VyeaVd3AuL3I/AnrVa5/nt12/J57Lj96G0/PJuBPqxzTKjNTXTjMh6DaG83bFI3kIceppbx7Y802ccCs3vZJJNeV6Rg15QpwOO1L3A8NSK6s2FMpHPcUmvQxFKwG7cGs2kV1esjL3FeVi6urq6szqmWNv4h3HAA96TaWjSt5uF9aevZ1jTwYj8HFVI5271DF3OXOxT5V4pmJd0ige9J7VLtUCKZG79hR6b1EmH+7qFumcYcZJ9MUa1WaF1KiYP7gdqrlvIi3kbS8ru5zRSWZr6Zd0aoO21OwFVHOwNuxcy5lKP4PYEDjFFunL6W3hMIjYPuzG2O4PcGiGoXH3TTfBChN/BGP4obplw/3iFD2RtzEewrfW3ZglcWsNzOHulG3HCCnItF067UqIjEfysjU9GrSMSUAY54PbnmnY4ktstK2EPscUpB7jR7nT3P9zxIc/7qnkfUUg3xtTtmiDROfxheGxRMLcaxcbI8pbKff0ohfJbC2FmIN0a4G7Hes2gEcenXLFo55IGY/k5X9qWdJPpf2pHoSppu40AmQmxZg3faKifcNXHGwnHFYq/Xorq6ub0FCuaurqU/T68xrn2pEo8n611dSievI2KoxUkfSkocIceprq6sol+9ex11dQfiTN/tr9aiv+IV1dWqeL1u1Irq6tVxwrq6uoLq6urqzH4CdwGeK9vEVGG0YzXV1N8RP+kf1p6EAkV1dWiuXgmw2WWU4JoSvLnPNdXU1HD6cCLuHFSW/KPSurqw5I4ANwARxmrBoagzKSBkmurqYnkX1FzjPvSdDjQqpK8tJg/PFdXVh8WRVULwBQC5keSVg7EjxAMZ9K6upSt0UUcFpCkShVKjOKj3ahW8oxXV1ZknSI0YksuafZV3Hyjv7V1dSz//2Q=="/>
          <p:cNvSpPr>
            <a:spLocks noChangeAspect="1" noChangeArrowheads="1"/>
          </p:cNvSpPr>
          <p:nvPr/>
        </p:nvSpPr>
        <p:spPr bwMode="auto">
          <a:xfrm>
            <a:off x="101600" y="-823913"/>
            <a:ext cx="2686050" cy="17049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896" name="AutoShape 8" descr="data:image/jpg;base64,/9j/4AAQSkZJRgABAQAAAQABAAD/2wBDAAkGBwgHBgkIBwgKCgkLDRYPDQwMDRsUFRAWIB0iIiAdHx8kKDQsJCYxJx8fLT0tMTU3Ojo6Iys/RD84QzQ5Ojf/2wBDAQoKCg0MDRoPDxo3JR8lNzc3Nzc3Nzc3Nzc3Nzc3Nzc3Nzc3Nzc3Nzc3Nzc3Nzc3Nzc3Nzc3Nzc3Nzc3Nzc3Nzf/wAARCACzARoDASIAAhEBAxEB/8QAHAAAAQUBAQEAAAAAAAAAAAAABQIDBAYHAAEI/8QAPBAAAgEDAwIFAQcDAwMDBQAAAQIDAAQRBRIhBjETIkFRYXEHFDJCgZGhFSOxFjNiUnLBCCRDgpLR0vD/xAAYAQEBAQEBAAAAAAAAAAAAAAABAgADBP/EACARAQEBAAMBAQEAAwEAAAAAAAABEQIhMUESURMiMmH/2gAMAwEAAhEDEQA/AKxo2s2h2JG2KswugyA1k3TELTakgBOAea01BgAD0rvxux5+UynnvNpwK9S/VjUZ4smmDCyMWGcUp0ZSfdyKq/X1w33DZsyPejEMxGOKb1GCG/g8GYcUWKlZAqM58qk/SnVtLhu0L/tWpWOg6db8rGGPzRSO0swCBAn7VH4dP8jFzG8ZZXUqfmmqsfUVlLJq8iRxhQTx6Ch66PNuKs6gj5qbxqpyhnSrr7pciTOMVabvqnFmFiU+I3GTVYWwZZSJCAo5J+K9EYZjIR5V7AVXHZEcstPXGo3Eg80h5+aRbCaQ5ycCkxRYbxJ2VB6A0trqMZEcm0f8RSM/ieyiCPO9QfmvJL+3UYVsn4FDxNZg5dZZT8mlrfwIQY7JeDnk1tH5qQ14snAWQivNqyYLCT5pyLWrYABrQL9KcfVbGTsWTPpitsbL/DkEEaEMsjj1HNTGkt3XbLg/NCkvLM+VpXAz3xThSymX+3dgH2JxSMry4t7dpP7M4U+malW+ZIfBmww7Bh6UMn0mUjdFIHHpg1BJubVuS6frRuGTfoje2bwnB/QiokU81vKlzbSvHPGcq6HBB+tPQ6xJt2TqHX5pEqxyDxIDwe49jW9Pc9aRo/2nmbSjFqwP3qIf7ijiQfT0NEtK+0DTnQNNMIviTg1jSuY3wR8UuX8PlPBrF9EWfVNhNHuW5iIPruFN/wCrNMkuPAE6lvrXzoofPlyD8US06BzIGMjA/WiG9PoA6lDI2FIINQtUnUQNgg8VnNjq8lmihpGbHz3qRc9UtONm04pxH6S7ptzGoch96YTUEl9eaWzgjINWk0/80y/OadYj6002fSlkd/pTR70+/wClNYHvWY9oemDT5jITk1ZEu0UjcQKoS9RShj5fpTVxrtxKnA2n3qf1xivzyt7aP/ULcA7pFyByM03aalb3e4AhdvuaywXdy7/7jEn5onp1rfP5o2YA8mictN4Yvt/qVrYJukYc+1RYeoNPn58TBoDqmk3dzaoS+SB2obF01dlN+dprW0STPV2/rdii5Mw4qO3VNkp4b+apt5ol7DFuOWFDBbzE4YY+tF5UzjP6svU2qx3Lia0bBxyarP3mZnLtI2T35p9bWVvLim5bOZGwyHJ+Km7Vcch2NnkaNFJJY881NuEaJQkWNxHJ9qb061kt7gGVcMFyo96TczOZSijJJ5aqnib70jmBScySeakFoYzwu8j3ryYjJxyabWF3OAKFT/04blfSFBTgvW27RDER/wBtOpp7Bcldze2eK59OvT+TA+K3Y3ijs/iEk2y/pXgi3HiFx9Oae/pt4Oyn96T91vV7LJ+9Y7Ple/02Vl3Jg/B4qPLbzQkh42GPXFS0j1H8vifvTh/qigblJHyM0Y23+h6TSx/hkZfoakjUpymyULIv/IUmT7xnMsAP/wBNMPsP5ChrHq/CpDFKcovhk+meKSGkgfPY/wCaRj2OaUGIG1xlf8VjiTMVmjEijB9R7Gm1cbFBptDsPByrVZejOnJtbuzIFzDEwDf5pTmK/vCHtXfe5F/CMVtj9F2Lw7ltgWT471WbPRrG812SzW1GexGK3bSRnX3m6k7FiPgUa6f06e7DPIGA+a2uHojSLW1UeApfHPFA9WsrXT9y28YX6VpouYpg0sRrkd/em3ideOf0o+43rwOahy27+gNdHMKAK96S7fNSpreQZyKgyoymliWbHem8n2pLE+vFI3/FYGV0iBXyeRS7myg2jyCj0dhA0+TMAntml6jaWYACMPqDUdK7ViG0gRshckVO0+V0LhDii8Om2k0YMIyxHauFtZ2Kgbg0jHBFbWNQ3bLkOada+XHB5pxLFnmDwKrKRyCa6DT4XeWKVdsueOaf0MCL3UH2soqu3Vy3ieYYq2xaT552uDlU/DTVz0/G9oLlnBB7AelFVOlciugfMO47U3NqcpYZA4ote6JHatGsUud9Cr/TntwWJ7DP1oVM0SspXvbYzyYBRgM+wpNxeWCDwlQsfVlNQrcuLJYYmCiTmRj6VDaWOElYhu/5Gto/O0SjlsApxbOW+TSJbxF4jRIwKFtNI55bv7VoX2b9EaZ1A7jWbiZHOPDSNsY+tGteOeqdFPNK22KOSU+yISf4oilhrz4WDR7057Ziat8u4L7obRw+nabBqmm2488SLtnjX3B7OP5rzSPtM6Xv5YFkaa0u5cBYrmPb37EN2x+tbWyMgsOgetb108TSpLWJ/wD5JMDH6ZzV4t/slszo1xLPrl2byKBnKKFURuASMjGSOK2KJ1lRXRgQfaqt1XEsWr2kkZKSXkMtq+PzggDn5BYEfSjdVeMnbLvs/wChLG+0DUtR6ou7mJrdht8KbaEUoGyeOT5hQbTvs86p1q6kfSwE08sfCnu225XPHGM5x8Vd+nrSe76amtmfbE19CZ8n8SpEnH74/atYi2WdmviMqIi+YngCtbgk1829U9C9T9L233q+toru0H457RiwT/uBAI+tUp7mKXPoT3DCvp7qD7QOm7G1mjef762074oEL4H/ACPYD61kT9AX3Wly2o6HpiabaTPuQzNtBU+uPamW521k3pm7xg87P1FN7COAQfg1a+sOgdb6P2yXTR3FuTgSwkkZ+QeRVWMiSDzDa/uKx7IODkY2n1Faz9kWY9EuX9XuCP2UCsoYkeWQZ9j61qX2WXEY0OdC4BS4bIJ9wK0a+NMtrhdrK3GRiqrothF/qy4lRsHvmiplBXcDVd0S5f8Ar9wQfemxMrQ5OVPqKruqactxIcj5qal/s4c14buKV+CMmsVXn03w+wqM9q3/AE1c5rdHXPFRZLSMrkCnRily2xJPFQbjTy3ZauraepOSKbeyQDladGM9k0057U1/S2+avM1jGTwKinT0z3raMBYX02a3dJI9p/KalWVjo8VvFcXMu4Z8wJz/ABVQj1NZJStuRgD1r0PchZDI42N6e1Th1adalt7B2m0hVZHXsO1U3T7p7q8llunAYHOKfsr92XwpmLAcCmr/AEsbxLbybWfuK2NsqaNUuop1a2fCg4IJ71Naa4lJnTJfPpQTZJZhEdA+fzCkSatcWhDRMPKc7SO9aib4lajqN7bB1mbbv7g96ctL1l07e827H5c0A1DU5NSl3yqAx4AFIdZrYKkmQremaJVXinR3E15ejaTx2HtUrWHD2pWQ4dew96DwzNDMJUPIqULtb6RhMQvHFLWZ2jXcuy1ht14OMvULHGakSwkXAQnIJ4PxTEhBc7e3pU1fE5abfvMZf8IOTVi0/XLuym8e0EykHIZFOKr9ioafzdtpoxF1DfQyIgvDDGoChUQEAftTPE85taTof2vTtNbRapGuxGxJKg5ZfUEUeuH6Sl16PTNRitn07U4hdWMzAbQW/EmfTnkfXFZemsaPq93Db68qeHtCrf2kfhyKf+S9jXnV3Tt5pVpb3lrqUepaSjlIJ4z/ALZPO1h6Uh9A9JW8WmPJbWl3LcaawX7qZW3FDzlQ3qOOKh9RXkV31zo+mrKN9uPFdQeQWII/hDWJ9Oddano9uotLrmNGU29wS0eSO6+xqJpnXF5ZdT3Gs3QFzPMhwxONrEYH6DkVOHbmNe6YeK603qHwWBWKcPtHoNp//Wr9em01DS2SeUC3uY8HzYyp718v9N9cX2iDUoYgri+wCzH8GCT/AOadn641K+022sbi6McVou1Ag5fk8k+4zj9K2N3GvXOo6Fe6yem9Nis7fS4Y/FvWRQokC9kz7E4zRxeuenk2W9pfQCJRgsOAK+aLea8nN393LlJsCSQnGF57n5qUvhR24MjGQDsq+Vc/J7mnINsab9pXXWi6rB9x08S3bI2XkRTt7Vi134ZndogQjHIB9KKy6qwjMMVwI1OMpEmAaG3kZWQfTNa+Hj1ezSPxtbkH+KLdP6lc2kjw25P9wgkfSgtP2krRTIyNg5xmiVfKdNRtOp2trUiZCWAxULQteVdRlnkQqHOBmq/PPKHhhRgxk9TXXsrW+2N8A+hFW49tJ1DVIbW2FxI3lYZHNRdP1yC6mG07c1mmpavctCsDybo88ClPq/lj+65V8c1tPfrdY76MRgFh2r2O8hDYasb0zW9QuCS0v+3Ug9XXUdx4bY49a3Q2tclu7cdqhTXKHtVBTrBFT+6OaF6t1rJINlsNo9/Wt1GltaHJOjHAIprf8/zVBsdTvhALlzlCMjnmnv8AWKDgq2aem2hFzp8YRzFgOBwVofHqD+AY5W8y8fWjusaLqOlyEv50XuR7VUroZuGOMCpvR4zehPRlE90VkfHqtEI40kvZkmlJCjygVXoJCsoZNwI9qeWWZJjKc59cnvWlNiRqEk4kKhiVHAqEySOhLdu/NHbeeGeJVI82MnmoeoyxKAoGCODikSgqZDgjvmiE6z3YVpOyjimbREkl3MMAUXSRnZYoEDNjsamRXLl2HWlqFb+8OKmaollHYDwQPE4wRUi7sNRSLfIiFcdgaASFvFw2foafIJ3ddFMUDZ5bGF+M0X6N6Zuuqtet9LtCF3DfK5/JGMbm/ntQQry3xW0/+nKwjebWdRYDxEWOBG9gcsf8CodA77Rfs90bpuwMulzXBmjChlc7t3uSfSsmIOea+wdT6YstRaWaTf4sqbGYMeR9O1YX1l0JHLfXMegxhdStyTNp6nHjp6Sw57/Kdwe3FPqZ1e2Y0RtNZu7a0ls/EZraUeeMng1DuIJbeVoriJ4pFOGR1KkfoaTFE8rhIkZ2PYKMmhdkvqfDLAy7jIgbbgq68EiojmNmVsjJPmAHFOXNi9ov/uCFlP8A8YOSPr7VaPs/6EvOrZpWjIjggxvYnHc09o6nipAxiVyykKc7R/iiFsbNrZZLp0HdQiDn6mtR6/8Asii0vSDqOjSPILeIGdHOScdyKxwQuzlAOazdX0Xt9ShSFll/2FYtHAv5m7ZahVzdS3LlpWz7AdhTj6beogf7rKUPO9UJH7imoLee4lEUEMkkjcBEQkn9BW1UknZqrHB07qGpWyXcULeGYt/6ZA3H4J7UV0j7O7/ZDedRsdLs5GwkbLuubg/9McQ5JPzWsw9Ow6doSPqYezh2KlvYmTJjRTlTIR+J8847CmJ5X+Pna/sprG4MFwhVhyPkV5BAJT3xWg/aTb2t5ZrdWiea3bzP7qTj/NV7QtCGoRxncV3ewrfnsfv/AF0NQPG6ybydnbJpc0x1Fyskm3bVr1LpB7a0LCXOBntVV1G2tobPyDEwODTmJ3UKW2ZZQrybl9805NFbQx5SQ+J9aTZx+IPOSTXl3bbT5PTvQr7lry1u5YCfDyd3pipcPgTcu5Ep7g0xaXa2uN0QZqTLm7naZQE+KZ0LNTrzSZo0SUOCrfNCbmExPgsCfrUq4nu5IgrO2we1Q4h4swVm7nuaKriKWeqOLMWgOM8Ak06NL3DPjLzzTkGj2oiLyyEtjgZxioZspgTtZselMRc+NEvZC87mQ7snsarOtaClwPGtvLJjJHoasV+Nl2wPZuRTSDdkZyaq9olxStPtgs5jmARh3JonPb2vhYVg5+BRm606K4fdjaT6iotl0tqeoSzR2YjIj75bBI98UZirdQdP6UlvNsgu44lb09qsFv0Ropwbm/aVgOQG4JoTqfSnVGi2ct7tk+7xjL7WyVHvj2qv2esXCyZeZwQc+4P1oPa9XfSOhm236fNJFKPxDdkGjXT3R+mSRq0ilmI4dWqkQz3ogNzLFi3kJ86HtmpendRanpMCRpKGiDcZ5yDSlqMnS+nvbnxYg23sM1kfXOlWumaorRqFQnsKtV119MLI7S3iBfUcZrMdT1G41K8ae7kMjMc8ntWMM3iIruU7MMitC+x/qqPp+31GCUcXEkZB9iAwrOZ9zktjygYFPaXfGzdwRlZBg/BHY1P10y/l9P6f1nb3mlxiCWI37NsEDNhvrVS6u0a6vT49zE8dyrbldSVZG91Ydqymw1dWZCJyk49W9T8Gr1pn2iaxZwCC8KzKo4Mw3HH1pyfEW2+oZn6nI2XElvfqvZr61WVsf93c1P0vpa81UGS7mis0I4W0hWPP7c1Jg+0W2kGbzSbdj6sh2k1XtQ61S51SG3t4vu9sZMyEufw+o45xWCP1RpugaXJHpFlcrPcuytPOxyQefLn0rZPs76ej6Y0Jhn+9dlGP19BVMTqPo5mg0++0vTJ7WZgPvVrGVMJ9NwIz+oNWK31u10PUE0zVLovp6xiXTrxG3eJHk+Vj7rnGfbBo+Yqddr3qluLvS7q2fkSwuh/UEV8rXUC6LrMbSIXCP5go7its6969i0XSktrG5invZlyGQhgq45z7HtVM6cvumtH0Btb6nVNR1S5djb2Y5KoOBkdhk5OT8Vp1G5XatWg6Rp+tRw6hpN3JaBkAkezYIT7hlIIz+lGW6SRV3L1Ffw4GC0axI+D38wXNY3D1ldR6k91pFutiHPMMRypHsRU6+611KSJlNy2W784xTidk+NPh/wBLdJSSXiXButSKkfeLiUyy49tzdv0rN+putJNUvXeWYlQSEjXsBVSup7y/cMgmkUnlvmoF3dxWUnhQKsko/E7cgH2FbqN3ehLWdWhuNHnhjDKW2jk9zmrv0rLa2ulWxjRGQRgn9uaya5vZLrYjYwGycDFFrK6aOLarsq9iM0ymzI0DVeoBPHLGkK45AOfSs41WItOz45Jzip7XygYzmo7zRSd6yZ0CtK0b8UvxGfG6pjwJJKEjXc7HAA9at2haRptiQdSi8eYrkp/0n2oxV5RSYoUcEuKVHC/i7YQfmtJuW6auI8XVqkAC8iPvVbaw0+GSSeyuW2Zxtk704NV6W1vzx4TEe4HFDZFaKbDAqw9K0Cz1Cze2MQddwPOfWqZ1BJHJqLmLBX3FTynSuF7xKsIr6+hP3aJnxxxUj+m6kODazZ+hoj0Vq9laxeHdyCNgRgkd60FdU04qCHQgiqnib1Q3X7YBhIoOCM0MjDeF4vG0Nt7+tFbe5e80gQXYAv7M+HKP+rjv+ooLc7o0dEbH5lz2OO3FKUtJNqswAPB4NRNK6rGn3iXMLtHNE210dSFceozQ9LvVbkgQz26yE48Nk8v70HbWLm0uJoruygk8219o4/ei0yN9i6q0jV7EqjK3jR7TEcZ5HIr501zTLnRtSmtLmIx+Y7PUFc8EGjmnussom08yW8vcIeVNTeori61a2SLU7XEsJGy4j83HsR3oxU5f1V4dVulsfunjf2gc4qfaOJIf7znafU84ofLp1xbkP4YaM+oFeWrFZckkKD2HpWjXPhvUWmilMZY7DyPmmLdcsC4OKsaJAbi2ludjxs+GIHYGrhqvSlotn4kIXBXK4pxv10y+5ISYop8pxx7VEIwSKcmytxICMEMRSZR5sj1qK6cZhxYd8QdG5zgj2o/03fNITY3Xm4yhb0+KCafIBKUPZh2+aIQgRX1tOvHnAOKYnl/BzULZEiLoMEUjRNHbVJ3it5Io7plJiaVsBjzlf1/8VKuY3uZPDVgqoCzZ9famrJ490ZLbXB42jmqQ69+zzqzTVjlMCuXG4osoJFQtQi1bTYYU1myurdD/ALbMCB+h7VsfTmrQwRxnWWlCMnled1Bz8AnOKJ32saJesqyX2mCKNfwSXCsGPznip8O6wCPUrV9wnjM0mcIFHIHYCiUPR/VGqwG4j082tsTw87BOP15xWxS6x0pawv4Fz08kh7tGQG+vAoVd3EN/bhYNd0m4HpGt3sP7MKY3nimaZo2ndOaFqU1+wm1OZPDtURtyxAjzMT7+1VCORZLhGbD7WBKe4q5dQLOsLiaFdgON8bB1PHuKpMMZgvI5MjZvGce1ODdWPqC8/p2nFYWCvMMIB6D3qrxxJBZvcSqDIRxu+e1T+o2M97bITlcYFDtZmwqwr2zk/pR4Z30H26gv5u1E7WI3LpFE2Ce9DYB3z2C1P02bwZYZVPZuR7iiK5rja9CPcIrC4YHGW4oZrXS7WIDRyMRnBBo3/qye0iKrtwBgHFDl1W6128CNxGhy2Kpz7R9J0v7go1Kcg7T5FP8Amod7qknivKxbezZOOKndRXjPPHCh2xIu0fUe9V64llbLugUAY7d6zTsR1rULO4+7va/25VHnNBvElaTbG7NnknPrTTsO+eTSoZhH+tC5MiZHbTFT5GyfUVFls5VY+Ih+tTbPUkRgrtxn1qbdX1vLF5TuNYbYr8g2EYGAKdGoTgACRsD5pctrcSAukLMvwKim3mz/ALT/AP2mirmX1bp+pDH1PJfHiCfCyKPb0P6VZtQijljWWIcMNy47Z9QPj1rMLlt7E+xqy9M68wtjpl02RjMDH0P/AE//AIqtc7x61KlUrMjRnGG4/Wiq9PpNaruJG5v7mPXNQpNk8bMOM9/+LVctCngvtGSTI8QeSQezD/8As0pVqW1h09fuyadHMAMrIw5qq6rpl1JMZYo2iXP4Vdjj961S/wBNM1qJoxkrz+lA3CRApKBnPrWzWlxQIrS+iwYrokj8kmRUhikaj+p25iL/AIZB6n61cEtoJZQMDHxVf6hsnvtR8EFvAhXgD3NGK3fQ6G3t84imd1+tWaw11v6abSdiWhGBn1HpVRn0WaAb4WYfANRGvLq2fa7lvTzDmjcOb4Rqah53mQcFjmof4lxUoSmRj4m3Eg9KjMCjfrxRXTj/AAlGKsGBwRzRVJg8KP6hh/mhTDnPvTsUhVSvyKI3KasDax4E84ZyvAHbJNDZNYZD/wC1Up8k81I1qzXKzJyZBnPzQOm2jjxlSJ724uG3SyljTBdj3JNeV1SvI7J96Usjqcq7A/Wk/tXVinW+rXkH4JiR6g+tTItQjuF2uoSUnnHY/SgtStNTdeIfRfMaZajlxmC+qBoprVpBghTkH0oJcSGaYsfWjXUrHFuc54P/AIoCvJJ/anknhPpwnEZ+e1KtHIfb6Uy59B2FLgOGzR9VZ0lyzyu2wcknAq2abH/RdKDSIDdTnIJPagmlWbSTGfblU5qZfTykJNN/cUMAoHqKpypm6kk8czTEc8++DQq7ldxvYkpnAzTt/O7M2E2ITkKPSo0NrcXYPhIzKPX0FYyGvAd03gU3tODmiAiliXa4+lQplZWIYYrYqU1U3S4luL2ONzgE1BpUcjRSB0OGHINCrNb705oemNZI2xc45zU46HpWT/Yj/YVi9n1nqNrEEDkgU/8A63vT+dv3qtcvzf4rbROMFhwaQysMFM7gcjFS55RI+xQCc98CnYZvumZVXJHr7UK2iGl6oZQGc/3BgSAfm+asGnX/ANxvFcyYt58K/sPZv07VQPH8K58aH3zgj+KsFpdx3ls0R4LDy/B9q0o5cc7avp12UVoX5UnK1V+rUaOZXQHBHlP/AIqP0zqzz2htpmP3m38pJ/MvoaKagVvbRo5P39j70oA+m5/HnkDtyBnFRNSla21m4wcg44prSWkstXmjYAMVI/WvdWw9+rseZEH8VmTBNHcRjdjiq/raKXKIA5b8I9aOz2WbMSxsM+1Vw3K2+oB3PmQHGRxn3rUxBudNnslR5gBu9M80xOmYw3txXuoX0t7MXkYn2ry0bcWVj37VPXjrlzaYHI2/tXg4ODTk0ZRj7Ug+YZ9fWpVqx6ZPbXa2Ud8cQxzIszeyZwT+1D20mOORzc3kMcasQCh3k/TFRLWUgFc8kY+vxTjR2+0ur4AH4fUmq9R3KI215omn4I0038nOHuHIX48oq06Rqt5cW0TadofTcBduPEhVn+pB7D61RbO0e5lzg7RRaA+FlVG3AwTimDlVtvepdesodr2PTbIo422iHdVL1nVYtTk8SfSra2k9TaxiMH5wKfKtIAwywBzjHFMTQMdxaPB7kYxWwSg4i3sBGe/o3FHbCyks7JXlCbppe2ckADj/AD/FDxDGrbZRhG7N7UmaTwEMUUjMTxuJ/CPijxVu9FaxdLcTqkZzHCu0H3PqagAYBPtwPrXHvgV4zZ49BQuTrCTTsYGwn1yKapSk4wPWg2dLPZ3EsOmkRkYLeb6VF+8z7C7IFjXtn/NNwTiKPZsLZ4+O1Rp5cxsjLhvrVuEht5XmkEYOeatcNzaaZpypjLAcgepoDY6PNJZm7VsY/CPeoM805ysrEkVp0bN6iXc6j4szMFGPQe1QbqXxWzim1Y4xXrKSM4rKkw2BSWpXxSTUrj1a7B9xXqV7WZPt4cZJxn3FNX8igeGvJ9aXNdCGPYnLn+KHkknJ702o48d7rynrWcwyA849RTQGa9xipjpf4sNreNb3MV3Gcuv4gPzr61aEvldQ4bdG4yT8Vn1rcFB4bHy+h9jR3SbobTA2PdR/kVcrhy44OuIZbhJ1I3p/IobrDqt1aleRtNKTImj8MnJbsaY1p0+9JGi42Hze24jtSD0l74dm5zjA45qr305d9vHuTRG+k8nh57nJ/SgrncxNTavhOyaftY2diV/LTIXJqVbHG9RwPWiOnK9HXAYkH1qLJEVOV5+KXI5B4NNeKwOc01PGUg880qPBbzUo7X5Xhv8ANNkEHng0K9WPRypjwMVJuojGsjL+YcigGn333VsnP0qZNrhfgRZHyadc/wA1O06YxTYYcfxReVY5oycAcd6qi6ooxhAKkDW/IVPr61tH5rtS8PaY/XPf2oM/4sLTs9wZGJX196Yz7VrV8ZY9PlGB39TSa6uqVuqTCixJvf8AH+UYp20tQqePMQFHYH1qPcTGaXPoOwFPibd6gnLGxjj2bjhc4UZ/Wh8jb5BvYg+uRRnTLgWl3aswJDeVh8GnOqbcMBLFEFCnk45qq58b2cstVdLYWW5Fj24Q/NDrj7ukO65ibxGY55xgUmwttlu0rnDup25/KPek3EM1yqGMGVVA4UVmya77taqgk8XAP4Q1PJbCaPamC2fyjjFDzGB/bkDxEc4NO233iHm1nU/GcVtNhU2k3SZYISKgyROhwykfWrGNX1ARrHc2wkVuMp3/AIqDPGtySysUPcq64/mtkacrPQ+OPyEmm8GpUlvPGv4CV915qKRz2P7UGXTROTk11dSkxUunj1QRz/FLPPb1pBpUTbXwQCD70prpYwmCrhs/Han7a4YOrA4de3zTcqkN+Hj65pk8HI4NbxvYtiaikJinRAzOPKp9+xH6VG1Pw4EgXdukcl3Oe5NCtNkL3CBj5VyeaVd3AuL3I/AnrVa5/nt12/J57Lj96G0/PJuBPqxzTKjNTXTjMh6DaG83bFI3kIceppbx7Y802ccCs3vZJJNeV6Rg15QpwOO1L3A8NSK6s2FMpHPcUmvQxFKwG7cGs2kV1esjL3FeVi6urq6szqmWNv4h3HAA96TaWjSt5uF9aevZ1jTwYj8HFVI5271DF3OXOxT5V4pmJd0ige9J7VLtUCKZG79hR6b1EmH+7qFumcYcZJ9MUa1WaF1KiYP7gdqrlvIi3kbS8ru5zRSWZr6Zd0aoO21OwFVHOwNuxcy5lKP4PYEDjFFunL6W3hMIjYPuzG2O4PcGiGoXH3TTfBChN/BGP4obplw/3iFD2RtzEewrfW3ZglcWsNzOHulG3HCCnItF067UqIjEfysjU9GrSMSUAY54PbnmnY4ktstK2EPscUpB7jR7nT3P9zxIc/7qnkfUUg3xtTtmiDROfxheGxRMLcaxcbI8pbKff0ohfJbC2FmIN0a4G7Hes2gEcenXLFo55IGY/k5X9qWdJPpf2pHoSppu40AmQmxZg3faKifcNXHGwnHFYq/Xorq6ub0FCuaurqU/T68xrn2pEo8n611dSievI2KoxUkfSkocIceprq6sol+9ex11dQfiTN/tr9aiv+IV1dWqeL1u1Irq6tVxwrq6uoLq6urqzH4CdwGeK9vEVGG0YzXV1N8RP+kf1p6EAkV1dWiuXgmw2WWU4JoSvLnPNdXU1HD6cCLuHFSW/KPSurqw5I4ANwARxmrBoagzKSBkmurqYnkX1FzjPvSdDjQqpK8tJg/PFdXVh8WRVULwBQC5keSVg7EjxAMZ9K6upSt0UUcFpCkShVKjOKj3ahW8oxXV1ZknSI0YksuafZV3Hyjv7V1dSz//2Q=="/>
          <p:cNvSpPr>
            <a:spLocks noChangeAspect="1" noChangeArrowheads="1"/>
          </p:cNvSpPr>
          <p:nvPr/>
        </p:nvSpPr>
        <p:spPr bwMode="auto">
          <a:xfrm>
            <a:off x="101600" y="-823913"/>
            <a:ext cx="2686050" cy="17049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7898" name="Picture 10" descr="http://3.bp.blogspot.com/_IKE2zLiToeU/TLshf7z_3yI/AAAAAAAAACM/scQCNenE5ok/s1600/300_immortal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4038600"/>
            <a:ext cx="3429000" cy="21812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Soldiers in Persia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229600" cy="1676400"/>
          </a:xfrm>
        </p:spPr>
        <p:txBody>
          <a:bodyPr>
            <a:normAutofit/>
          </a:bodyPr>
          <a:lstStyle/>
          <a:p>
            <a:r>
              <a:rPr lang="en-US" dirty="0" smtClean="0"/>
              <a:t>Soldiers were  paid professionals</a:t>
            </a:r>
          </a:p>
          <a:p>
            <a:r>
              <a:rPr lang="en-US" dirty="0" smtClean="0"/>
              <a:t>In</a:t>
            </a:r>
            <a:r>
              <a:rPr lang="en-US" baseline="0" dirty="0" smtClean="0"/>
              <a:t> Greek city states citizens only took up arms in times of war 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4034" name="AutoShape 2" descr="data:image/jpg;base64,/9j/4AAQSkZJRgABAQAAAQABAAD/2wCEAAkGBhQSERQUExQWFRUWGB0YFxgXGBgcGRwcHxcXGxsbGBgaGyYfFxojGhoaHy8gIycpLCwsGB8xNTAqNSYrLCkBCQoKDgwOGg8PGikcHCQsLCwpKSkpKSkpKSkpKSkpLCkpLCksLCwsLCkpKSwpLCksKSkpKSwpLCwpKSkpLCwpKf/AABEIAKkBKgMBIgACEQEDEQH/xAAbAAACAgMBAAAAAAAAAAAAAAAFBgMEAAIHAf/EAEsQAAECAwQGBQkFBgUDBAMAAAECEQADIQQSMUEFBlFhcYETIpGhsQcUIzJCUsHR8GJykrLhJDOCorPxQ3ODo8J0k9I0U1RjFWTD/8QAGQEAAwEBAQAAAAAAAAAAAAAAAAECAwQF/8QAIREAAgMAAgEFAQAAAAAAAAAAAAECESExQRIDIjJRYUL/2gAMAwEAAhEDEQA/AORT5141bPxjFzQzAHNyc3bs/UxCUEmMCx3RtSOslTNATXHLd8TG0hbqr3RDLS4UdjfGLdhQCps8IkqOhKySSpqAAbzR9tKmDNjksqnW27K7C3VZjj7xwiKwWV7rEsKFhjxhisFnQCApQG2oBAwduKh3RzzkWbSrNdSCpV16Jbg5PZlByyzTmw2tUmnsuMDvwiaRou+gqIvJF5KSMN/F8eW+J5dnAxxHzHdjHK3YrJ7POvEj+IBsHUaGozB2RdSHKSHFGOBBBbEZEMIGaKczrSD7AlNsYgt3hUFkIINcm4QMlk82qWFCSC9CzEHDYSK1icK2jfQ47sPnEfSoSxUpKcAyiBmwx3luYjF26W1FPR6Aml29RqGg7xBZJ7KDAAkHIUrjn9co0SqtHFGamRLHdiabxFyXY7ztRnNcKfR7Ips3KALPLTOdSUh39e9susRTMF617InRMwcOewPSB0gvayDlZ1KbeZoT4RZSrrVgGSS6JCQXAoHFW37WGfCNrtSRsZmxIq531PbuitadISpTdJMTLc5kOXwYY4+BjaVpuQQ4U+wBJr1SrPcIYUyVctxmDtFGIIIbGrgd8RzJVTkDkA1NhL8MImRakLUwBckh2GSwnbvfhGTJZSWetPr62QgB6pIAIyK2SNilLApmznDwFIj6EH1Rd+I3j6+Ee6STdXJbOegEb3JHf4RfUip4t4/KCkUDVSgQzVOJwIL0alGaNDJAFReIqKAB6FyBjhEtstsmTWdNRLf3jU8BieUVZOsUhYdBUoNeBukA9Qrpeat1J7IKFrIkWIIJpQHDLMlqU4YYxUttidRIF0kAOktSrAioOdTXGCUq3BV5kkhL4kVYJIpVnSqlcm4WrXo5khT1JIphTODgbFSfZyRdupqzuHfMA7A9WDVrsirLlEMU5gEEucyKOTsxrlDGixl8MW7YGWSR6KVtut/OoeIV3Q7KQDXZLp9UPi4JAL5kAsSWj02Qqx5ZNQNdbDHKC2k1Jly1KWWCEkkgE7cszACRrfLmm7KlqNUpJWQnEqAoHpQfijRNsRvMsrUHN8W2E58MIpTJfRqDJA2GuL5DAQUNpmLAN1CcT7R9mWvEEZKI5PFhWjbyFKWzpdgB9sgZ7PCHdcjFiaDVwC+e/J2IfLHZEUySVk1wSC1GDlg2zltgraJGTfXCK9kkMudUEXEntUoD8rxd4AOMpTFKWxegZ+JxMV59hKjfSQJgD32xZgLwOKvtDYKGC3Rdbx+uZgQjTrTShCBnVR93EADgw5RSdkyZWnJmSiDODg+2zg73bHaDzi4i20DFLcBBmy9dAJcpWCCCkYkUoXFLrMXxypFyVqVZlJCihioAkBSgK1oHpB5D05/Y0m8NznuHzilE9lLqAvM5xieXZXUaZtGqZFWj3R0lwocD4iDdj0UFfXz7Yi0JY+sunsA13TGho0fZWNM4iUqKQmWYTDOMlalKZV0gkti3ACrw4aMlXQHSxLHDNkKfgSglooWnRQVpEqHqMm8cGN0Bt5wNNowhystgUhJWppSEuSSxIDlnBwqbrVe/TKMZSQ0Meq1lV0a/Wa6aZCszLbhXcI2mWXrV5f25RNqja5czBa1bHCwD61HObEh86YtFuel1V2v8f0jBkp0wNoUjzm2A4dHIL1bGaOWMFpd28z4v4HPKKOjw1ttYyVIkkfiWD3kxfSgBRPbAw7Od6Mlmzz5klXWVKmrF41JSQialycaS1dsOlklezk90fhmSxx9VI5iA1qsiZtvmzkAKRcQCbwu30pYkF6gIWkHiWeG2TYuilLmkPdDlk5ihCQ7k3huygelyYU0Wp0H7Sab3ANO+Bq0M/GJdUrTLWglCSLrjrV2s5xzIrG01Ffr6zhvizJcsDWUft03/AKUNynF/hF5BBJbI8N31wivIH7YsChFmpzm/pFtCMeLwFMRtf7G1plrA/eSlJ5oVfB7/ABi/ouUHbbTtUtA/MKRvrRa5U9UpMpQWqUoqUUkFITdUFAqwLgcAxhh0JYFZsNwwar9albwGG0QucLuke6Gs5UUqulzmXFD0Km/ED2RdtSeueJ7or2O2J6dMtV5zVNOqSCHCSdjfVIu2w+kPdD6MuwPpJP7n/qJX54tpGHCKmliXkMMbRJH88W1TQEuSAAHJOAYOX2MKvD5CxL8p+i79nROA60pTH7qqfmu9sVNXrMVMADdcVAo18/8ACf2A7Iuaxa1yrVKVZ7P175CTMNEivUCHYqJWAl8A71i9q9oiiQCbtDmMQFCpYml9BDODdaBvKNU6Wl2wWS6AZhADAKcgf4SAQ+1xBm3lKpaVJLpJej5gKGO0V5xU0upVUykCZV2fEBh1RnXxi7aJREiWCkIIHqh8GpQ8DSJrDN9MFrl1SGzH12wK0fKFxKgMnHNSz4mGBDFi+YgNoaW8iUXxQPEt3NDGmU9NaOM2TNTi8tQ53THLtUJRM0jD1FA7wtOXAk8jD5rHrsJKzIlD0rhKlkOlDtgPaIBzYQH1e0ElKUzA5PrO/tMsgUo4mSlJatFgHKNIvxWlRCUqyAJAcVSBg5cy+jGGAvNyEGZAQuRMuuSA7kMPWfbtLdm2JtJ2UolhKFC8SwJBYAFTdrZAZlsG3sdnmpsvpLovOWDbQxcNRieyM22wFSdJ/tFCXJIm2gN7Mr/+hp2wxTUi+OMBJ8309q2PJG71FxsgKrF8ISNN2e7aVtR1XhzqIYdL6dEkgBN5RrU0A358oX0TTOWVrLqVhuoWpkxApseNYozlTGOwaSL0NVKJSnaSlIr3mPRpKYnqplm6KCpNBhXOkQWFCUgroAKhn+yQHp7xGJgIdJK94jc2G6sFWWeaJs6SsFQcbMv14QblaO66t9cIp2OyEVKS2DsSH5c+yGxNkSZjgUUAeFBuhSlTLqkV9E2RpzbZKu6ZKMaa4TZsqSkoJSCq6sihYigfFjWDuj7K1pl75U7myUHbug3/APj0KSUqSFJUGKTUf2rGLlomKupCEzEhzy61bpCVUS6qpWK1ywh70rb0S0ebn1yAprtFC8Q4yN0pDvkDjhAW26Es9mkFUpFyYshEsBamvKoeqSUtdBJypBzSGr8yciVNDLXLoQSOsHCmfBwoZ7WBGMQ9ditF3UyyypSFlCAAohm2liQxqnHDYOUXLQm6VGpAfDFhsGZbwgfq1pBCZolKJTMoCiZRdLrFlY9ZajQqGx4ITUsW5Qm7IrQbZv8A187fZEkb2nF/hAnyg2CdNshEm8bqgpaUu6kh3A2gYsxffBZLefjfZJvdMlwSlzgCase6DimPgR9RLWAlKFO6QLyWLinRrALU6hStsaQ76S01dPQUJuJUThmUkvwALucKwM1it0pKUS+r005QCSwvBIYqU7OAwbmdkF16vdKlKgq6tIYKZwRkFD2gDUVBBPKCmxyq7Zb0NOT0ZuAVUHyLEEucd+wY1jVewYB27TFXRdrXKmCTMlqRkCHVLNMb+VAHvAF4tNA3aIrQVJSRbnHtWZQL/Zmgj8xiPT2jDaLPOlJN1Sh1SXZwXDtv+jhG8uZ+3IT70iaP5kHwgh0bGEyuzneq9mMpRlzUlCgp2NC2JIfENfwydiMYeZ2lOiAQQeulQCg1CyU3XOZLqc5AmsUtcNKy5ctMkqHSTFJCcyBfBJ3bN5O4wY0fo1E+UQ7vkzfMYOCDiCQYW2XJqrZmiLSQ1esyqMasMWLFId6bIsWpTqydmpx+UVfN50hTFN9O0KrjmhdL1TgWwZhE02deU4zr3V74p4qMuXYK08tjZ8ntMkfzfpEukrH0slcp7t9JS9aOlnoXZ8dzxW1jVSQ//wAmSR/3Pl4QVuEGrfGBMaWHJNF6qz7PPCZspYSbyLyQ6TjdULu9jUjDKHNOkFIs9oVL/eirAAKDhBUSCLybqrxY+8ccyusmsqLHKC1VUrqoRtIzOwAVJ37Yrak3J0vpSolcwlSzTEufHKB3LTS8tmtgt3VStQfquQAxbqVSAw9WrtdO1NXZbZNKkB9jdmYOJ2copaR1ZuhRlG4zqAZ5bkGrYoJvVKSMBEdmmzOjuzbhILpKLzVJJoqoxTmcIWrCMbtG5Qw8OQfLeIDavJey2c//AFJPjBS1TglJJyD8GFe4QM0KsJs1nBZ+hRwqh/jBeB0KOtupC5loM6UAoLa+jAggMSHx4CtM3gnqzaCZikTARNSBfSQXHqqBpU4zBiGvPWLmtGsCbJJMwi9glKdpPgM4S9RtPK84mrX1lLN5RO0kkxeyVmi4GWXPmCYsTDUrY+rmpw1A4CEkgUJZwS0GrZP/AGdPqgUF0HA12uQcM8myiXTmjUT5JUAQu6bpHrYVFaKBS9DvZoWVWxdy6ohTkKBAI956ORirJvViBYyO1WgUhbTanmWg7VSh2S1QTts0mAtjlVnnHrpFN0r9Y6EsF2CtL6P6WoLEbcIFy5CpMwBQqSCwILsoYdkM89QlylqUKDL63woTbSVzLx25ZbAI2WkPAvpKWtpV17rNvvYbcbngY18yeoZjh1iO67SHTQeiEWiV12Zg7jEbYoTNQpjm6uaA9KvTKucR5pFchWy2MBYSoG6sA7xk4O4gxfRo8oWQcR2NkRyiZFmKpSFpFUqbkR8098EZ9oBulIdSQyjk2Iba1Y5pNjsoaCmS5ltCQXMlCwuhp0iQlgQCCRmDt3QwLshQpicn+XdATRmros1sQsO09RQXIcqJUs4pJahw2Yw0T5wUslmpQcv0hOuhM5jrzb1p0hZwX6MJSpIwqVKCjxoByjr2q9tCpadjfXyjm+vujgu0WQ06yZiewJUPEwc1D0ldSEE4UrtGLxpeIJK4jtpCxpmEgpBWg9VwHbGhyMDQHglarQAZczb1eYw7vCKtpF9SikFIPa52HKsZS5JiLui7YifpI9GonoZS5SqUUVGt1T+yQ2GUME2zgLUk1p/f4d8A9C6FFkt4SALk4KUGoxTUpLYYgjKp2QeVMvKUraX/AEgbwb5w5DrjflaWCiSQTLUn7t263JV7v2x27V21BSE1oR8I5rr/AGIKtFmXtStHYxH5jB7UrSRAuE4Ui/LgfqLyiOdqs/SP76afofrOKEpTV2fXKLtptV0pUnFQ27NsV12e8SdtTWgrWmyFLkyj+i3q7bEWq3laQoCUhSUn2VhRDnaMA26GC0IZTeMBLFYBI0ggoLpmhZYDAhIJc1cEl8oOWitdsLot8nHNe5y0aRUSTRUsp3Juhu8nvjq2qtqeWjgPCOd6+Snt6QfalJ/5/KGnVG1MkA5YdkVawuWxHyZMCypJxxT9bMoDdERhiKV4xOq1ABC83uhuDh+/tiMgrWVHEnAYDlmad8KWsxjgqq0gm0WpEtSfRypoIIvAlYJYgNVLuK0z2Q2z5d0kY8BwNQ+2AWlpaZcySfaVMloUAA9Tdcu4oCacIMzJrmvDs2RJozmflbkK6SQs+rcWnmFOe0KHZG/kv0kySgvkeTq+L9sXfKwXkSSPZWfyK+ULer03olhQ9VdTxjT+S0rjR2ufbGSg4h7p5inKBuk5YT1gQEq7AcWgdZ9Lgylu7BBO+gcd4EB52mFTQAsUBBCcga1NKn6DRDdmcY0Qa16bKQEoSDLIN9RwIPsDY6Xc9kELVOSmXZwkMDLDChIAAAF4GudXygPpwJ6BYVVRSVBvZIBKa4l/CNU2srlyVFx6KXgTTqAnHeSYnKNa+gF5RJl6ziuExP5VQq6uquLBOYEM+uiXsyjsKPzCFqXZSAjgG7vrlHTD40B1ay2y9ISoGqVA8sPlFDS1kqFCgWH4EY9uPbFbQFrCUKC8CkhtpLgNzrFnoFzkgK9QVugU2cTHO+RJCvpZalIIkAKWKFWSRmRkpUTarSCZU6+XugNgKs1WDqJN3F8IbZWiEoAvZ1ajnBuAxgZoOxJ83ZJPWmTL1S/VXdTuLDZti/K1Qxa1ksP7LOOwA/zCEKxSnWOMda1lshFknjFpZqccXNGbDY0c50ZLLEijfMfGOn05YRWnVdTLGnoyCQVqSwTsdiCTF9OmlAMbgI+z+sLWp1quEF8MX3YwYn6TlKUpQQesScdpeMJLQdrgoaPtSlS0y3oa7iW+Ahl0RZQ6XZnHYGJ7ngRo+wMabIO2VNDySOKi35b0Q2DNdJgTbXKAUAqTMlrIrQMXALM5BNN0XJ1nKVAdmPgaikLWs9nVItKZtUpE5F4vRQUbtWqkp4YHa0NNuLzSNjJ4sBEvgYra+SfQSpo9aVOQRwV1VDm4itZZJTMStLkKLkcoKa7KKbBNILEFCg/+aiPNEywsILNeDgcnbd+hgt0UuAzY7QVMTX9cW7uwQfsieqtTVCS3H45wDkyWDDbBYS1CUbtDj8B3vAjKQNEsqtNnmAghK13zeFLyCHNa1Yf2i5MkqTwf6qIWpCSm0WRKQpIJUOjXRd4OolywUkgio2NnDXapoWosKfIQLgbxoVtdbM6LOrZOAJ2XkrHi0VNGyChQWlwM+0Re13mhNkAVnNlANtCwSafZCom0VILFJDtXDeHpxINNsJl9B6z2glnpT9W4QQSfRq2s3fXwihJlF8MouLlejclqgjmfkO+HGzGQGsC5c6bImpXhfZx6wUAlw/h8oKWsXafX00AF6MT51ZiogKdaRdSySEdZIKciyiHHdBy2Wi9jth9DfIh6+WUec2Rb+sFIJGPrJ7fWjfRE8o9ahGPFgeyNNf5yTNsqTRyuvOWPHOLVnkhV4KKXvBQNHd2VvxvFvtjbEvhG6+IcTMLpUliGLg7892EE5VsCEqUchlveAiZ7Uxp4RNbFeiYvUZFjXCuVGMJSM/EET9OtOCZiAXmhUsF6JB6q6AlRd8dmEMGkLUEqYZ17Q/hCfbbIkzJSnU/TIDPQBSkpU26gpWCk20FRJOP927oC3FAfyhTeksqtyk+JT8YWtFdeSlsQ3hB7XMkWU/fR+aAerUv0aTUDAjnXsx4cY1XxKXAastuLXTz7jF7o8BmfjmeAjyXYMD9ZQUsejCSd5CRzxPYD2xlYgLplbrmSnZaklKaFh1bovNgMouyNHnopYOIQhGeISkHcQ/iIp6yaPUlM1VxujZV8KcKAUoFJGKSCoEcDWGax2RpMtLuUpckn3mNDsZoVYDYna4WD9jmlsAn8yICaO0bflBqsARw29vjDT5QVXbCsU6y0JH4gTTkYh1eCBKlrCcUpqSTQgeFDyjVNqILg8sGjVAJphDJKQEpupGJzxOUYUgVNP7t8osWNN5W4VflTwJ5RD0hlHSFrlInpBUCbrtsSjEl6AUJiHRGjkos6QmYld0qcjapZOTtiMYE6x2SY89RQDLEs3JiT1gUkK6wd7pZqPFzVy8iyJSSb0wiZi4ulilnJx5YVGBikqQMg1kT+zTx/9S/ymOc6EkOkbyQeZIr/ABBI7dsdA1wtdyxzyc0XR/EQn4wp6sWQqkDaSoPvcAd9eUbQxAi7Y5RStq4V7oMJs1B9fGNZSKO2QbnFwPt7oTdsAro4AgBsAG2tk/hxBgqhN2ZJR9sFXEdZuSUAdsVdDpb0hBDi8kjKgUQf43P8UTWYX55LUAOG1RA7kv8AijFEsGa/yyZM5QxQUq5JmJPwJg5aA81e8v2pB+MD9cJDybWMzLUf5X8RFySu8mWr3pUtW5+jEF4P6FnyjL/YSkUMyYhI3sSpu4Rf0OsKlSikMbqTTaQCP5iE/wCoYCeVEtZ7OoYJnB/wK+UFNVp9+zSgXYgoO2hVLfkRLPFof82V0M9mF9rpxYvup4QXV+6Wcuqw2B6PA2wPKlsfXV6wxAOJu5terz7L9mPolvmCceECMZAO3l51lVmi0JA4LQtJHhBBdCQYFaTLdGdk+Sf9wD4mCtrWAs8fiYlFsRvKZaz6CR7xKzyZA71KPIQx2ScAUKfJy2YIKvyueQhO8pw9PZpgb1FAcUrSodxMMGjLYVWaSpnJloP+3hzMsj+LlF9Fte1DckuQO992MWp6x0YOV5hySWgNZrSES0gF3wL1bIHkR2RYmWk9AdzH+YiEpKjJxsF6Sn/tNjUMpqh+JHyEWZ1r6r8IBWu0FU2y7enGH3FRZ6VwPrIRm2a+Io63W0LtCEuwlpBD5kqvH+VPdBWVaPVOGB5EJKu5ST/pmFXW5ZTalEU6qOePe2e6GmRKqAK0FOExcsufurT2RbWI0apBmyIqTgBjwzie3rKpYI9pR4Uu07+6N1WZkhB3Odu/tbt3Rcm2P0CARgX7Q8ZmbYuzg6pZIwnSq/6iIuIspcjl4xJb7PSWSP8AGk12+kTBZdmGzM+JiqHYh+UNdyzoDesv8qSrxbvinqpZeosCoCnSNrpSpn3laU84MeU6QPN5WD9Icf8ALW/w7oH6lzihM2gdJBDbpSJgFcz0R7Y0XxGviN1ksl5A2uz7dh5hjzEF7FZggpSRUOT95vgA394jsNn6NF4h6lKBuBNxW/qFI/hEW9GyrxUdiD2lv/GJoychb1mQfNbRU1Qc94+MFFghR7+VIo6wkTLPPQlSXF0KD1S5Cq77uXKCak9csBianD1j+kTeFHN/KpbaSZXGYeTJHiewQT1dlBNmlpU56ld4BmJI4lMoj+IQseVBf7axNUykvXMrJ7aiGfQSymyyziQmbvBMub0jfxJK+2Nf5RXQakzKVNUuFHaRnzornF+SLqTtZ+BLAdzxRsVlu9d+qxSPtEfu1PsuMD9yL1mBMqYftJG33ifh2RmxATWItY7R/lqHdG8mWAmWnC7Klj/bT8Yg1mU9inO9QPzpi3aAyi2QDckgQXgNCP5Tba0qVLB9ZRURuTQd57oj1IrZQBjeLcTeSP5piTA/ymz3ny05pluf4llovangy7Os5pMxQ/g6CYPyx0rICQxSZoIJHqkuOCmUOwKblE/RTMklsqRto2xgXyodRBKQB7QJKpZ4AKY8o8MpZrdNa4/rGLYMYbXOISmhq9U4uAlyQMMfp4m0dZt9bwJGbfPNt0DUW4tLvOXBUFVun0IBrkXSKFj1hBvRpacRkVFuBx+HY+UST0DbfM6VM77aFDtSR8REujZt+zWVQDBVmlnh1W+Eao6pAzBAMV9ATALJZ043Erln+CaR8YXRTF/ymB7LJGZnBtnqTMYJeT9hLWGcS5qwCcwq6thsyPPKB3lAmAixofGaSRtZI/8AJucXtD2gS2IoVLAVsJuGrbQzP9kRd+0fQyTLT6VSc0sN/qg88YJ9LdQsfZHacYV5Wkuu+PVlnPOSeyLnnt5M3H2Tux/X6aIuiHEq6entJWRkqWeycgwR0hbGWsfaPjC3pqf+zrxy7lpMErfMeYri8RZp4itr9OvLs9HAKqc5cENUZ7ymLlMsqSWy694NzJba8B9bC9okIGN0ng6h/wCJ7oN6DsvRJNKLIUQclXpaMd4WCd78tL9pbWBeRalKIfG7hzLd3wgqtREtQwLpHJgf0gdZJN4r2uptzTCKcoNzbN1UHcR2GIrDJvRXtEn0tlP/AOwj8q4IrstIktlkaZZf+pR+VZgpOszdsFDcjkWt9lJtU0YsgHslvjlie6H/AFZ0a4TMUHJPVH30oKu9J7TC/pCxJXpG0JOBSJZ3kypYbhgTuBhy0DNuGXJJBKESwFYOk3gKZHqOa7YtvoqbwsaIlCYkE4sH2/pt4QTtSQUAbVdwpEdgV6NOGXh8K9kW7fQp+7yzgXBzt6L2m5Xo0Nj00n+tL+ucEFIHeYo6fPo0l/8AGk/1kQTmCvEmAoQvKmTcs4al5bk/dQPAk8oj1S0e82bTqgyVEKx/dqBB3lKq9kWvKFLvKsqGc3lU2jqDHiWiXQkoyJigSCJvWBGPo0MXBDdZRJDbYLyjX+RltE91ClAbu1h1m4N8RBPR6SmWonEgk8gw+A5QMsbdIvrUBZuBUmn4XbeYI22b1EtQKcHaw/WBPsxkuhf1jWUyJiqOSgBsX6RAD9sE5xIUpsXPjALWYPZZg3oPLpEQbtVVGFRbOM66zgdJzQQFC/LSz5XEnlvh51algoJCurLnKU1HZSKhnoCVGELWGX0ulJrMR0zfhSkV3DOHvV+TdVMQS4WoL+1UJQxy9l8faNI0msNHwGblUJSzBLNkMW55RfnSxLswANSsE8W/QdsC7OgKN68btGDYOkKYHnF7S1oYpBDi6CebjwEZcEMWdZlEWZW0zJYbjNTF7SU8X5m28fH5RV07JCpctLsTaJNP9QUD0G2J1TklSyXSbygAUkH9KmC0M5LrhP6W3TB9pKKVokDDn4w3au2FTLDMlM5QU9RdMkJIG3IU2vCdKUJttmKvMCtagWc+sbpwL5UjoejZnrCgdSVbCylJlgcrrg7I6JOlQUX5q2QhKRQJA35sd5Zoh6KZ7p7T84ySslS3WbrmjBwL5SwVwG+DsuYAAAkMBSj9+cZUK6KdiWOjQBV1ITTYbMYvWe29HNTR0sg3gXHqj8LO7nEKOwwu2e2NLlgf+7Jz2y2jaVb+tLVtQlL1oRQPuoPw7oQUGLdaWmLGLKINdhMDdF2ppCgDhabQODrSoDv7410pOInr3lyOIf4wNsBLWhOyelY/jlD4gwuiqKmsFtEy1yZb/ukFSjsKvBgAecEZSv3f+YCx2dHN78TCuiYV6RnXvZpwACQHhrlSS8s7Vk8hLWE948Yp5SKJrErro3plf0j2QXsY6k0fZ/5h+ysD9H2b0kvZck/kYQe0ZYnKxtSoPyr3gRm+SWwBpmT+zTmyS/YQfhBiZZ3U+1IP8gMZpWw/s0//ACl/kMELvogsBz0KVDj0XfCSCznKZfnFumqIdMohCRtuEjvVePZDpZbIxQDUskE/aM+So95PZCz5N5N6WZqqrWp64kllE9pLmHsSmW2wygd5M5BJ7XHKNAm9NtF2d73Ff9T9YOKkPLTz8BFDRQ9bis9k14LTUdRsn+DxaWHO3ot6XSxs5H/yZVON4fGCtqpjkSSTsrjyrAzT7gyCHpaZZ/OKczEOvdt6GyT1h6pKEti6jdHjEdGi1iZq/M6e1T5xchSlH+AlgBvUgJSOPCHCxSiLYt8QJL9s8lt2PdCtqLZ2BLF7wSkN6yki67YsAH3DfDnZJF20zKv+7TzTLngnmRCs09TkI6NS8sbmD/wtFy3BgjazdhEUrFMZAbDqin3IvaQQ6U8D8IqOxMHyLmnVJuoegM+Vht6QUrBIqrzPiYEaxANK2qtEluImAnugnbZvRpUrJKVL5AE/CEkX9HPtK2wWrSCg7Jk9RxuPWJ2OokD7ohgVZ/TSsgEKS2y8ZIZtyTLHF4UNSOutS1uagqO8i+SN5KjDoD6eUk4lJmHiu0yUgcAEtwES+TWX0XNELoo7ST/uzfnBa2n0SOfgPCkAdCnqqORHjNUx8IN29XoknDrV7D8oa4MZci/rIf2ZY2lA59LLA+MFbdaUy761FkoClHgASe4QE1km/spP25b/APdlxX8otru2Kcx9dSZfJS69wPbDRdWI+rljNpnrnEVUtSru9RKiD9kEjsaHeypaaWyuV/05635sDzgH5OpR6GmKiX3D5+EMN/rzCM1FuAstMthENvSmSaNJuh6N0f8ASGPMiLmlTVH3B4q74o6KQLrHagf7KR8YuabJBR9z/kodsSR2BtKodVlAD/tKDjklK1Hsx5QL1l0r0NnmzPaZkfeVQfPlF/SR9PYwP/eUTylK+cIvlJthaQj7yzxDAfGKhG2hsDap2W/NJf1c9gzVxAdt/Cr7ZazRk67OG2dabMA5JCeyFjVCzdRLe1jyOG4Asd/B3ZZC/SqUMBMKhwRZC3Br45xrPWBb0bMBQ+0JLcVrUe4QbCtqCTxhc0SvqcEyuy6SfzQeRKUwYlsutlGbBipY556NONF2f/kIvId07gQ2FL6m4MfGIJ+jzLs8xQQSE3VAAVWy1G6BiGfFmo8RaE01KnqSAq6vrEpJYgku1cc674HpfQb0pJdSFD2kJPddy4RX0dZPST2zRKVw601PPLuhltFidEpTUYp7GI7ld0VLHLAtqpd0MqzX3GJKZrMcmAc4Z7hEk+QiSZJ//J2hJwdJywupY9hxh2k2UOhRGKlcgJSm+t5hc0zLuaabJcpB3YFP/GHuVZAvoxtd2xZSCk9l7HdDl0Nsr6PsvpBuTIb8P12wwaIlC+d/iQx+uEKE3WVNntokThcBMsBZIuXUpZwTjV84bNE2kFYKS6SQduwOIS1mc06ILbIeVORtlqA5pVGiZRmWEXfWVZgA20ymDZ4xbtUsupO0KSO8RW0Ib9js7H1pCRwN0p8RAgT4EXybTSJBapoAN90O+wAgvD5MQymdz6AvmXtBfvhE8l56sxGaTXefV8Untjpkiy3VOr3QCM6ORnSpg7K9R6U9EzHcivWmDsmsR3QeT6nZHNV2+fo60K6d5smaokTAKAkuQR7Kjxq0dD0dbUzZN5JcEAiHCV4zP1IVoH06W83Oy0yn53h8XgF5V5rWRKaMucgHtUfhDFplDGSQH/aJXia9rQA8rMomxvkicgng6hyxAffCLh80DtS5zSkqGN4sdpJNOFAo7ttIZ7KT5xMq4eX/AEprndUvyMKGpQcAkOQpQ/mEONskLEucuUB0hR1QRipL3T40O7fErCp8lnR6gZYANGTXkr4iCVsV6NOVW7jHONQNaHEyzz1K6ZK6XqOmuD4EF6R0e0l5Q5fKLjwzP1IuLFnWMOLPkRapT0f2jT62RtrispsVqUnHolsc8GPcYzTIpJcOPOZX5jEWuU0psNoAx6JVeLA9zwkyl0Jvk/oJmIF5hR3AACWG2mHhk4MTaElvZk8ntOHYjthT1JWOjJb2iH5ntGGMMlptXRTFWhQUZaRKUCkObsvpFKz94l+US3pc+TTVubelpG1B/rKhitdZFclB/wAKh9cIUtTdKSpiD0aiUp6pJS1VLKgATuJ7O1vtiSZKqe0nsw+MUjOeMWtYFPZx/mSv60uAvlYnNZ0jJVoHciYfGC+n5t2zv7syUf8AfR3wueVyf6OQmtZq1diC35oqPKLjyibUilmSBipPAiledfjBlf8Ajl2Yzu6XLR9c4B6kpAs6Mhd+A+UTaf07LsspZmOVzVzLgTXqqWkk1p6oAxzhNaN6xgssipAp1yByRLbjh2RPpv8Aw/u1/Er5xS0PbRNRLmJdlkq4USGOwhsOMW9PzAUoU+RH8w+cSZvnRftx/arIMerOX/tpD98c11+mk2kDZKDc1Ljo01b22S6cLNNVnmQMd7Ry/XdR89m1JFG3C6C3JzG3pLSmMWqSXlIBxKcRsfB9pz2B9sFpsxhOL+xalf0pQ8D3wI1VtQ6JBJYANU9vD9I10/ppEmWqUp1TVpU5SWZKpvSY7SGyNDDafkAy6PmC7/2w/wDogZ8YJinsQt6tW7ppKlsAb+AL0SkJDthgYYpcwMKnCIeMTGRdkEx1SyDuwIr9YRzzykaFVIMq2SgUqSoJWUin2VFtvq73ENdlmo6QkC6rDqrULxNSRXBoj0hpyzziqxT1JAVimaog0NGUSC5occqOIlYxq0E9HabkGRKBUwmC8FMGqkGoGGz+GLadGEWqQsOodFNSVhLghXR3esMKgngIC2CRIs0ooQhKks7KdVCVJBDmgpiMiOMXLCEywUodIBCQla1GrkkJTew2Vzo+aE19C15TrH0c+yTk0mEqljYUjrB97qI5x0DRFvlGQgeoopF4s2IwNXp8IXdavSplBaJc1IWlMt7wUCQxKSFPjTZhGtutqbMtMtUsXbqShSSXZxfCqukg1q4UxzgckV4+SQxaX0KJgKVy0zUnAKAI5bIRrGpWjtJolC8LPOSFJQ5ISSCCznJSexUOFmtiZl26qpNLqlPtqAaEPhuiG02izzrUkTBLNolgkOCFpDPStQaHthXQlaxh4zUTQqYg3m6xADqpUgAYn4wN0JIuWWSPdQzM2ZIBfNj2gxHMMoTOlAurrVKyAcqpFCXfKCKdLpTRRx94h8HOWAhkfiEDQc8StLWgIBudK5DAAEhJUDWge92R1SaUrLpIc5bcu3KFKy6uSROXaE3wub1lC+6STizhxVwQDllBWSoBlVS1aGgxGze4h2Ofudoq676L6Swz0nFKekSd6S/zgd5ONNpFnVLWS4VyLtn9YQyJnAghRJQpwQou4KTSuUDNHaDs8kKQhBZYLhSnIdwwJrmd8Tq1Bdx8WX9OoBTJAI60+WQcjdN6uygiPXDR4nWS0JIfqLauYdQPaAYj0dJuXgmZMId2UUku5zZ8uUXptscFCwVAsHJxChuAeHZOpoTvJVPF2a5IBAbBnIBLADEvnDhaUKSKBxgG+vpoBaL0HJswUEBTE4lbtgn3asG3wYkz2cBRzJJunAtUcaQfjKk/c2hR100VK83NpKAJyCgBaQQS6kghTY0OOIYVg/qhpVU+zqStTkEXFHNJCVJxxzHKJNM2ZM+QqQtzfzSACG6ySBgah/7wL0PoyXKk3ELUbqqKADOaEBIVjhnlSFY+Y6FNKyrpkBRAefLIc4gOTAzXTrWG0VZpKn5EGvMNBaVPISy1BRBcOkEgs1AVGrPnmYo6esqbTZ5si+ETJgIvFJAb1iDXYKkbYEJcgLyV2YLlzDMCcTcc0q5/M8Muk7AFX0LDhYIKS+YZt1MGhc0BoRdnkpT0ybzAgi9dN4KKQ7dUXXq2yGKxacSpN2YUqI2KDio28cDuhuhu/K0c10xoJWimtNnnOhS7plrS+SiHILKYDFgY6JqhptVssq1Fne7Q4kEFxUnkawv686GNrkASFJdC76rykhxdKXSXIDPm2MSauaEXZ7KQhSUzSQbr0cEe1m4wh3llPY/pNrEhXRENVU2UlI2npkqPgewwreWJH/pgTW/MpuKU15YcjDvayLQZfToQ6FJmAhSsQ5qEhj1WzgJ5Q9BC2GSUqulF4ks+JqGcUfPfwhRlTCPKsk8mtjRNsImXXUAEgGrM4J39lHizpnRCJ4CZ0oLSC1QxH3SKp7Yh1d0abLZrnSF2vOEkZnaaVMEZulV3esU0e8bp2jeNoxyDwpPbQLk5rpFKtHW6WiSuYJS0hV0qBdyoEVDFi2NY6RIPnNkkzE1vBRIdzjXvBgLrboBFrMtZWZS5d4JKQCCPWY9ZwoCtDvjebZbkqUhC1IWlRVeS1ScQQ9BXvim7Q3pF5sTbkBJBMqzK6QOHF5bgM+wPHNvKHYOjth+2gKI2UKfBIMdNRbAiYqcpisoJvXUhRAN1ibwvOWAp7WMAtZdDSLZM6VXSIVdSnqqS2BHqqwFDnnDhKmJqzfyZ2GWuyTHSgqSaO5rQuAqmESay6somk9LLBPvCigN5GXGkeaNsiJEu4mYpzirqgMCEVD4Fxtxxi+rS61dUr9U5oD5N7W94HflaCjmOlrKqwzwJSljqJUCTtxBZnEN1m1idCSc0g+tuiXT+iZdrAVMUoTEJuugJAKXPrIJoQb2Byi5J1fkJSBUsAHcZDjGqmmtFR2wWKWMEJ/CPlGkzRcpRdUqWTvQk+Ii1GR59nIQCxS3e4h8HujDZhGeZS/cT+EfKJ4yCwITY0FuommHVHyj02VBxQnZgOPjEsZAFkSLKgYJSOAEeGyovXrib226H7YmjIAsi82TjdS/ARirMks6UlsKCnDZEsZABoJKdg7BGdENg7I3jIANOiGwdgjOiGwdkbxkAGvRjYOyPOjGwdkbxkAAvTiJgljoE9crQKBL3SoXi6kKApmUmBdnt9qe4qRLcKuqVcmXSAmaSqgYhZQkhiW6RiCRVnjyKUqAVU6btISg+bFyUAjoVhPrTAtmdSeqlDKU4wcJeLaLRPMicTLTLWEhSCJSz6wci6yipQOYBxBulmJ+Mg8vwBVRpG0lKUiSpyPWVLdXrLdd4ISlmSkBJQlRCwpgxjROlrV11dA+xJkrAQ/m4INL027fmVSWVcLUFG2Mh+S+gF2RpG0Xpd6QlKVrCCEy5hKUsirm6Al1GpZgn1TW6e8zQ73Evtuj5RJG0S3YEQs6Wa6lsGYRt0Kdg7BG8ZCsCPoE+6OwRnm6fdHYIkjILAj83T7qewR55sn3U9giWMgAi82T7qewRnmqPcT2CJYyACDzJHuJ/CPlHvmaPcT+EfKJoyCwIPMZfuI/CPlGeZS/cR+EfKJ4yCwIPMZfuI/CPlHvmiPcT+EfKJoyCwP/Z"/>
          <p:cNvSpPr>
            <a:spLocks noChangeAspect="1" noChangeArrowheads="1"/>
          </p:cNvSpPr>
          <p:nvPr/>
        </p:nvSpPr>
        <p:spPr bwMode="auto">
          <a:xfrm>
            <a:off x="101600" y="-633413"/>
            <a:ext cx="2305050" cy="13049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036" name="AutoShape 4" descr="data:image/jpg;base64,/9j/4AAQSkZJRgABAQAAAQABAAD/2wCEAAkGBhQSERQUExQWFRUWGB0YFxgXGBgcGRwcHxcXGxsbGBgaGyYfFxojGhoaHy8gIycpLCwsGB8xNTAqNSYrLCkBCQoKDgwOGg8PGikcHCQsLCwpKSkpKSkpKSkpKSkpLCkpLCksLCwsLCkpKSwpLCksKSkpKSwpLCwpKSkpLCwpKf/AABEIAKkBKgMBIgACEQEDEQH/xAAbAAACAgMBAAAAAAAAAAAAAAAFBgMEAAIHAf/EAEsQAAECAwQGBQkFBgUDBAMAAAECEQADIQQSMUEFBlFhcYETIpGhsQcUIzJCUsHR8GJykrLhJDOCorPxQ3ODo8J0k9I0U1RjFWTD/8QAGQEAAwEBAQAAAAAAAAAAAAAAAAECAwQF/8QAIREAAgMAAgEFAQAAAAAAAAAAAAECESExQRIDIjJRYUL/2gAMAwEAAhEDEQA/AORT5141bPxjFzQzAHNyc3bs/UxCUEmMCx3RtSOslTNATXHLd8TG0hbqr3RDLS4UdjfGLdhQCps8IkqOhKySSpqAAbzR9tKmDNjksqnW27K7C3VZjj7xwiKwWV7rEsKFhjxhisFnQCApQG2oBAwduKh3RzzkWbSrNdSCpV16Jbg5PZlByyzTmw2tUmnsuMDvwiaRou+gqIvJF5KSMN/F8eW+J5dnAxxHzHdjHK3YrJ7POvEj+IBsHUaGozB2RdSHKSHFGOBBBbEZEMIGaKczrSD7AlNsYgt3hUFkIINcm4QMlk82qWFCSC9CzEHDYSK1icK2jfQ47sPnEfSoSxUpKcAyiBmwx3luYjF26W1FPR6Aml29RqGg7xBZJ7KDAAkHIUrjn9co0SqtHFGamRLHdiabxFyXY7ztRnNcKfR7Ips3KALPLTOdSUh39e9susRTMF617InRMwcOewPSB0gvayDlZ1KbeZoT4RZSrrVgGSS6JCQXAoHFW37WGfCNrtSRsZmxIq531PbuitadISpTdJMTLc5kOXwYY4+BjaVpuQQ4U+wBJr1SrPcIYUyVctxmDtFGIIIbGrgd8RzJVTkDkA1NhL8MImRakLUwBckh2GSwnbvfhGTJZSWetPr62QgB6pIAIyK2SNilLApmznDwFIj6EH1Rd+I3j6+Ee6STdXJbOegEb3JHf4RfUip4t4/KCkUDVSgQzVOJwIL0alGaNDJAFReIqKAB6FyBjhEtstsmTWdNRLf3jU8BieUVZOsUhYdBUoNeBukA9Qrpeat1J7IKFrIkWIIJpQHDLMlqU4YYxUttidRIF0kAOktSrAioOdTXGCUq3BV5kkhL4kVYJIpVnSqlcm4WrXo5khT1JIphTODgbFSfZyRdupqzuHfMA7A9WDVrsirLlEMU5gEEucyKOTsxrlDGixl8MW7YGWSR6KVtut/OoeIV3Q7KQDXZLp9UPi4JAL5kAsSWj02Qqx5ZNQNdbDHKC2k1Jly1KWWCEkkgE7cszACRrfLmm7KlqNUpJWQnEqAoHpQfijRNsRvMsrUHN8W2E58MIpTJfRqDJA2GuL5DAQUNpmLAN1CcT7R9mWvEEZKI5PFhWjbyFKWzpdgB9sgZ7PCHdcjFiaDVwC+e/J2IfLHZEUySVk1wSC1GDlg2zltgraJGTfXCK9kkMudUEXEntUoD8rxd4AOMpTFKWxegZ+JxMV59hKjfSQJgD32xZgLwOKvtDYKGC3Rdbx+uZgQjTrTShCBnVR93EADgw5RSdkyZWnJmSiDODg+2zg73bHaDzi4i20DFLcBBmy9dAJcpWCCCkYkUoXFLrMXxypFyVqVZlJCihioAkBSgK1oHpB5D05/Y0m8NznuHzilE9lLqAvM5xieXZXUaZtGqZFWj3R0lwocD4iDdj0UFfXz7Yi0JY+sunsA13TGho0fZWNM4iUqKQmWYTDOMlalKZV0gkti3ACrw4aMlXQHSxLHDNkKfgSglooWnRQVpEqHqMm8cGN0Bt5wNNowhystgUhJWppSEuSSxIDlnBwqbrVe/TKMZSQ0Meq1lV0a/Wa6aZCszLbhXcI2mWXrV5f25RNqja5czBa1bHCwD61HObEh86YtFuel1V2v8f0jBkp0wNoUjzm2A4dHIL1bGaOWMFpd28z4v4HPKKOjw1ttYyVIkkfiWD3kxfSgBRPbAw7Od6Mlmzz5klXWVKmrF41JSQialycaS1dsOlklezk90fhmSxx9VI5iA1qsiZtvmzkAKRcQCbwu30pYkF6gIWkHiWeG2TYuilLmkPdDlk5ihCQ7k3huygelyYU0Wp0H7Sab3ANO+Bq0M/GJdUrTLWglCSLrjrV2s5xzIrG01Ffr6zhvizJcsDWUft03/AKUNynF/hF5BBJbI8N31wivIH7YsChFmpzm/pFtCMeLwFMRtf7G1plrA/eSlJ5oVfB7/ABi/ouUHbbTtUtA/MKRvrRa5U9UpMpQWqUoqUUkFITdUFAqwLgcAxhh0JYFZsNwwar9albwGG0QucLuke6Gs5UUqulzmXFD0Km/ED2RdtSeueJ7or2O2J6dMtV5zVNOqSCHCSdjfVIu2w+kPdD6MuwPpJP7n/qJX54tpGHCKmliXkMMbRJH88W1TQEuSAAHJOAYOX2MKvD5CxL8p+i79nROA60pTH7qqfmu9sVNXrMVMADdcVAo18/8ACf2A7Iuaxa1yrVKVZ7P175CTMNEivUCHYqJWAl8A71i9q9oiiQCbtDmMQFCpYml9BDODdaBvKNU6Wl2wWS6AZhADAKcgf4SAQ+1xBm3lKpaVJLpJej5gKGO0V5xU0upVUykCZV2fEBh1RnXxi7aJREiWCkIIHqh8GpQ8DSJrDN9MFrl1SGzH12wK0fKFxKgMnHNSz4mGBDFi+YgNoaW8iUXxQPEt3NDGmU9NaOM2TNTi8tQ53THLtUJRM0jD1FA7wtOXAk8jD5rHrsJKzIlD0rhKlkOlDtgPaIBzYQH1e0ElKUzA5PrO/tMsgUo4mSlJatFgHKNIvxWlRCUqyAJAcVSBg5cy+jGGAvNyEGZAQuRMuuSA7kMPWfbtLdm2JtJ2UolhKFC8SwJBYAFTdrZAZlsG3sdnmpsvpLovOWDbQxcNRieyM22wFSdJ/tFCXJIm2gN7Mr/+hp2wxTUi+OMBJ8309q2PJG71FxsgKrF8ISNN2e7aVtR1XhzqIYdL6dEkgBN5RrU0A358oX0TTOWVrLqVhuoWpkxApseNYozlTGOwaSL0NVKJSnaSlIr3mPRpKYnqplm6KCpNBhXOkQWFCUgroAKhn+yQHp7xGJgIdJK94jc2G6sFWWeaJs6SsFQcbMv14QblaO66t9cIp2OyEVKS2DsSH5c+yGxNkSZjgUUAeFBuhSlTLqkV9E2RpzbZKu6ZKMaa4TZsqSkoJSCq6sihYigfFjWDuj7K1pl75U7myUHbug3/APj0KSUqSFJUGKTUf2rGLlomKupCEzEhzy61bpCVUS6qpWK1ywh70rb0S0ebn1yAprtFC8Q4yN0pDvkDjhAW26Es9mkFUpFyYshEsBamvKoeqSUtdBJypBzSGr8yciVNDLXLoQSOsHCmfBwoZ7WBGMQ9ditF3UyyypSFlCAAohm2liQxqnHDYOUXLQm6VGpAfDFhsGZbwgfq1pBCZolKJTMoCiZRdLrFlY9ZajQqGx4ITUsW5Qm7IrQbZv8A187fZEkb2nF/hAnyg2CdNshEm8bqgpaUu6kh3A2gYsxffBZLefjfZJvdMlwSlzgCase6DimPgR9RLWAlKFO6QLyWLinRrALU6hStsaQ76S01dPQUJuJUThmUkvwALucKwM1it0pKUS+r005QCSwvBIYqU7OAwbmdkF16vdKlKgq6tIYKZwRkFD2gDUVBBPKCmxyq7Zb0NOT0ZuAVUHyLEEucd+wY1jVewYB27TFXRdrXKmCTMlqRkCHVLNMb+VAHvAF4tNA3aIrQVJSRbnHtWZQL/Zmgj8xiPT2jDaLPOlJN1Sh1SXZwXDtv+jhG8uZ+3IT70iaP5kHwgh0bGEyuzneq9mMpRlzUlCgp2NC2JIfENfwydiMYeZ2lOiAQQeulQCg1CyU3XOZLqc5AmsUtcNKy5ctMkqHSTFJCcyBfBJ3bN5O4wY0fo1E+UQ7vkzfMYOCDiCQYW2XJqrZmiLSQ1esyqMasMWLFId6bIsWpTqydmpx+UVfN50hTFN9O0KrjmhdL1TgWwZhE02deU4zr3V74p4qMuXYK08tjZ8ntMkfzfpEukrH0slcp7t9JS9aOlnoXZ8dzxW1jVSQ//wAmSR/3Pl4QVuEGrfGBMaWHJNF6qz7PPCZspYSbyLyQ6TjdULu9jUjDKHNOkFIs9oVL/eirAAKDhBUSCLybqrxY+8ccyusmsqLHKC1VUrqoRtIzOwAVJ37Yrak3J0vpSolcwlSzTEufHKB3LTS8tmtgt3VStQfquQAxbqVSAw9WrtdO1NXZbZNKkB9jdmYOJ2copaR1ZuhRlG4zqAZ5bkGrYoJvVKSMBEdmmzOjuzbhILpKLzVJJoqoxTmcIWrCMbtG5Qw8OQfLeIDavJey2c//AFJPjBS1TglJJyD8GFe4QM0KsJs1nBZ+hRwqh/jBeB0KOtupC5loM6UAoLa+jAggMSHx4CtM3gnqzaCZikTARNSBfSQXHqqBpU4zBiGvPWLmtGsCbJJMwi9glKdpPgM4S9RtPK84mrX1lLN5RO0kkxeyVmi4GWXPmCYsTDUrY+rmpw1A4CEkgUJZwS0GrZP/AGdPqgUF0HA12uQcM8myiXTmjUT5JUAQu6bpHrYVFaKBS9DvZoWVWxdy6ohTkKBAI956ORirJvViBYyO1WgUhbTanmWg7VSh2S1QTts0mAtjlVnnHrpFN0r9Y6EsF2CtL6P6WoLEbcIFy5CpMwBQqSCwILsoYdkM89QlylqUKDL63woTbSVzLx25ZbAI2WkPAvpKWtpV17rNvvYbcbngY18yeoZjh1iO67SHTQeiEWiV12Zg7jEbYoTNQpjm6uaA9KvTKucR5pFchWy2MBYSoG6sA7xk4O4gxfRo8oWQcR2NkRyiZFmKpSFpFUqbkR8098EZ9oBulIdSQyjk2Iba1Y5pNjsoaCmS5ltCQXMlCwuhp0iQlgQCCRmDt3QwLshQpicn+XdATRmros1sQsO09RQXIcqJUs4pJahw2Yw0T5wUslmpQcv0hOuhM5jrzb1p0hZwX6MJSpIwqVKCjxoByjr2q9tCpadjfXyjm+vujgu0WQ06yZiewJUPEwc1D0ldSEE4UrtGLxpeIJK4jtpCxpmEgpBWg9VwHbGhyMDQHglarQAZczb1eYw7vCKtpF9SikFIPa52HKsZS5JiLui7YifpI9GonoZS5SqUUVGt1T+yQ2GUME2zgLUk1p/f4d8A9C6FFkt4SALk4KUGoxTUpLYYgjKp2QeVMvKUraX/AEgbwb5w5DrjflaWCiSQTLUn7t263JV7v2x27V21BSE1oR8I5rr/AGIKtFmXtStHYxH5jB7UrSRAuE4Ui/LgfqLyiOdqs/SP76afofrOKEpTV2fXKLtptV0pUnFQ27NsV12e8SdtTWgrWmyFLkyj+i3q7bEWq3laQoCUhSUn2VhRDnaMA26GC0IZTeMBLFYBI0ggoLpmhZYDAhIJc1cEl8oOWitdsLot8nHNe5y0aRUSTRUsp3Juhu8nvjq2qtqeWjgPCOd6+Snt6QfalJ/5/KGnVG1MkA5YdkVawuWxHyZMCypJxxT9bMoDdERhiKV4xOq1ABC83uhuDh+/tiMgrWVHEnAYDlmad8KWsxjgqq0gm0WpEtSfRypoIIvAlYJYgNVLuK0z2Q2z5d0kY8BwNQ+2AWlpaZcySfaVMloUAA9Tdcu4oCacIMzJrmvDs2RJozmflbkK6SQs+rcWnmFOe0KHZG/kv0kySgvkeTq+L9sXfKwXkSSPZWfyK+ULer03olhQ9VdTxjT+S0rjR2ufbGSg4h7p5inKBuk5YT1gQEq7AcWgdZ9Lgylu7BBO+gcd4EB52mFTQAsUBBCcga1NKn6DRDdmcY0Qa16bKQEoSDLIN9RwIPsDY6Xc9kELVOSmXZwkMDLDChIAAAF4GudXygPpwJ6BYVVRSVBvZIBKa4l/CNU2srlyVFx6KXgTTqAnHeSYnKNa+gF5RJl6ziuExP5VQq6uquLBOYEM+uiXsyjsKPzCFqXZSAjgG7vrlHTD40B1ay2y9ISoGqVA8sPlFDS1kqFCgWH4EY9uPbFbQFrCUKC8CkhtpLgNzrFnoFzkgK9QVugU2cTHO+RJCvpZalIIkAKWKFWSRmRkpUTarSCZU6+XugNgKs1WDqJN3F8IbZWiEoAvZ1ajnBuAxgZoOxJ83ZJPWmTL1S/VXdTuLDZti/K1Qxa1ksP7LOOwA/zCEKxSnWOMda1lshFknjFpZqccXNGbDY0c50ZLLEijfMfGOn05YRWnVdTLGnoyCQVqSwTsdiCTF9OmlAMbgI+z+sLWp1quEF8MX3YwYn6TlKUpQQesScdpeMJLQdrgoaPtSlS0y3oa7iW+Ahl0RZQ6XZnHYGJ7ngRo+wMabIO2VNDySOKi35b0Q2DNdJgTbXKAUAqTMlrIrQMXALM5BNN0XJ1nKVAdmPgaikLWs9nVItKZtUpE5F4vRQUbtWqkp4YHa0NNuLzSNjJ4sBEvgYra+SfQSpo9aVOQRwV1VDm4itZZJTMStLkKLkcoKa7KKbBNILEFCg/+aiPNEywsILNeDgcnbd+hgt0UuAzY7QVMTX9cW7uwQfsieqtTVCS3H45wDkyWDDbBYS1CUbtDj8B3vAjKQNEsqtNnmAghK13zeFLyCHNa1Yf2i5MkqTwf6qIWpCSm0WRKQpIJUOjXRd4OolywUkgio2NnDXapoWosKfIQLgbxoVtdbM6LOrZOAJ2XkrHi0VNGyChQWlwM+0Re13mhNkAVnNlANtCwSafZCom0VILFJDtXDeHpxINNsJl9B6z2glnpT9W4QQSfRq2s3fXwihJlF8MouLlejclqgjmfkO+HGzGQGsC5c6bImpXhfZx6wUAlw/h8oKWsXafX00AF6MT51ZiogKdaRdSySEdZIKciyiHHdBy2Wi9jth9DfIh6+WUec2Rb+sFIJGPrJ7fWjfRE8o9ahGPFgeyNNf5yTNsqTRyuvOWPHOLVnkhV4KKXvBQNHd2VvxvFvtjbEvhG6+IcTMLpUliGLg7892EE5VsCEqUchlveAiZ7Uxp4RNbFeiYvUZFjXCuVGMJSM/EET9OtOCZiAXmhUsF6JB6q6AlRd8dmEMGkLUEqYZ17Q/hCfbbIkzJSnU/TIDPQBSkpU26gpWCk20FRJOP927oC3FAfyhTeksqtyk+JT8YWtFdeSlsQ3hB7XMkWU/fR+aAerUv0aTUDAjnXsx4cY1XxKXAastuLXTz7jF7o8BmfjmeAjyXYMD9ZQUsejCSd5CRzxPYD2xlYgLplbrmSnZaklKaFh1bovNgMouyNHnopYOIQhGeISkHcQ/iIp6yaPUlM1VxujZV8KcKAUoFJGKSCoEcDWGax2RpMtLuUpckn3mNDsZoVYDYna4WD9jmlsAn8yICaO0bflBqsARw29vjDT5QVXbCsU6y0JH4gTTkYh1eCBKlrCcUpqSTQgeFDyjVNqILg8sGjVAJphDJKQEpupGJzxOUYUgVNP7t8osWNN5W4VflTwJ5RD0hlHSFrlInpBUCbrtsSjEl6AUJiHRGjkos6QmYld0qcjapZOTtiMYE6x2SY89RQDLEs3JiT1gUkK6wd7pZqPFzVy8iyJSSb0wiZi4ulilnJx5YVGBikqQMg1kT+zTx/9S/ymOc6EkOkbyQeZIr/ABBI7dsdA1wtdyxzyc0XR/EQn4wp6sWQqkDaSoPvcAd9eUbQxAi7Y5RStq4V7oMJs1B9fGNZSKO2QbnFwPt7oTdsAro4AgBsAG2tk/hxBgqhN2ZJR9sFXEdZuSUAdsVdDpb0hBDi8kjKgUQf43P8UTWYX55LUAOG1RA7kv8AijFEsGa/yyZM5QxQUq5JmJPwJg5aA81e8v2pB+MD9cJDybWMzLUf5X8RFySu8mWr3pUtW5+jEF4P6FnyjL/YSkUMyYhI3sSpu4Rf0OsKlSikMbqTTaQCP5iE/wCoYCeVEtZ7OoYJnB/wK+UFNVp9+zSgXYgoO2hVLfkRLPFof82V0M9mF9rpxYvup4QXV+6Wcuqw2B6PA2wPKlsfXV6wxAOJu5terz7L9mPolvmCceECMZAO3l51lVmi0JA4LQtJHhBBdCQYFaTLdGdk+Sf9wD4mCtrWAs8fiYlFsRvKZaz6CR7xKzyZA71KPIQx2ScAUKfJy2YIKvyueQhO8pw9PZpgb1FAcUrSodxMMGjLYVWaSpnJloP+3hzMsj+LlF9Fte1DckuQO992MWp6x0YOV5hySWgNZrSES0gF3wL1bIHkR2RYmWk9AdzH+YiEpKjJxsF6Sn/tNjUMpqh+JHyEWZ1r6r8IBWu0FU2y7enGH3FRZ6VwPrIRm2a+Io63W0LtCEuwlpBD5kqvH+VPdBWVaPVOGB5EJKu5ST/pmFXW5ZTalEU6qOePe2e6GmRKqAK0FOExcsufurT2RbWI0apBmyIqTgBjwzie3rKpYI9pR4Uu07+6N1WZkhB3Odu/tbt3Rcm2P0CARgX7Q8ZmbYuzg6pZIwnSq/6iIuIspcjl4xJb7PSWSP8AGk12+kTBZdmGzM+JiqHYh+UNdyzoDesv8qSrxbvinqpZeosCoCnSNrpSpn3laU84MeU6QPN5WD9Icf8ALW/w7oH6lzihM2gdJBDbpSJgFcz0R7Y0XxGviN1ksl5A2uz7dh5hjzEF7FZggpSRUOT95vgA394jsNn6NF4h6lKBuBNxW/qFI/hEW9GyrxUdiD2lv/GJoychb1mQfNbRU1Qc94+MFFghR7+VIo6wkTLPPQlSXF0KD1S5Cq77uXKCak9csBianD1j+kTeFHN/KpbaSZXGYeTJHiewQT1dlBNmlpU56ld4BmJI4lMoj+IQseVBf7axNUykvXMrJ7aiGfQSymyyziQmbvBMub0jfxJK+2Nf5RXQakzKVNUuFHaRnzornF+SLqTtZ+BLAdzxRsVlu9d+qxSPtEfu1PsuMD9yL1mBMqYftJG33ifh2RmxATWItY7R/lqHdG8mWAmWnC7Klj/bT8Yg1mU9inO9QPzpi3aAyi2QDckgQXgNCP5Tba0qVLB9ZRURuTQd57oj1IrZQBjeLcTeSP5piTA/ymz3ny05pluf4llovangy7Os5pMxQ/g6CYPyx0rICQxSZoIJHqkuOCmUOwKblE/RTMklsqRto2xgXyodRBKQB7QJKpZ4AKY8o8MpZrdNa4/rGLYMYbXOISmhq9U4uAlyQMMfp4m0dZt9bwJGbfPNt0DUW4tLvOXBUFVun0IBrkXSKFj1hBvRpacRkVFuBx+HY+UST0DbfM6VM77aFDtSR8REujZt+zWVQDBVmlnh1W+Eao6pAzBAMV9ATALJZ043Erln+CaR8YXRTF/ymB7LJGZnBtnqTMYJeT9hLWGcS5qwCcwq6thsyPPKB3lAmAixofGaSRtZI/8AJucXtD2gS2IoVLAVsJuGrbQzP9kRd+0fQyTLT6VSc0sN/qg88YJ9LdQsfZHacYV5Wkuu+PVlnPOSeyLnnt5M3H2Tux/X6aIuiHEq6entJWRkqWeycgwR0hbGWsfaPjC3pqf+zrxy7lpMErfMeYri8RZp4itr9OvLs9HAKqc5cENUZ7ymLlMsqSWy694NzJba8B9bC9okIGN0ng6h/wCJ7oN6DsvRJNKLIUQclXpaMd4WCd78tL9pbWBeRalKIfG7hzLd3wgqtREtQwLpHJgf0gdZJN4r2uptzTCKcoNzbN1UHcR2GIrDJvRXtEn0tlP/AOwj8q4IrstIktlkaZZf+pR+VZgpOszdsFDcjkWt9lJtU0YsgHslvjlie6H/AFZ0a4TMUHJPVH30oKu9J7TC/pCxJXpG0JOBSJZ3kypYbhgTuBhy0DNuGXJJBKESwFYOk3gKZHqOa7YtvoqbwsaIlCYkE4sH2/pt4QTtSQUAbVdwpEdgV6NOGXh8K9kW7fQp+7yzgXBzt6L2m5Xo0Nj00n+tL+ucEFIHeYo6fPo0l/8AGk/1kQTmCvEmAoQvKmTcs4al5bk/dQPAk8oj1S0e82bTqgyVEKx/dqBB3lKq9kWvKFLvKsqGc3lU2jqDHiWiXQkoyJigSCJvWBGPo0MXBDdZRJDbYLyjX+RltE91ClAbu1h1m4N8RBPR6SmWonEgk8gw+A5QMsbdIvrUBZuBUmn4XbeYI22b1EtQKcHaw/WBPsxkuhf1jWUyJiqOSgBsX6RAD9sE5xIUpsXPjALWYPZZg3oPLpEQbtVVGFRbOM66zgdJzQQFC/LSz5XEnlvh51algoJCurLnKU1HZSKhnoCVGELWGX0ulJrMR0zfhSkV3DOHvV+TdVMQS4WoL+1UJQxy9l8faNI0msNHwGblUJSzBLNkMW55RfnSxLswANSsE8W/QdsC7OgKN68btGDYOkKYHnF7S1oYpBDi6CebjwEZcEMWdZlEWZW0zJYbjNTF7SU8X5m28fH5RV07JCpctLsTaJNP9QUD0G2J1TklSyXSbygAUkH9KmC0M5LrhP6W3TB9pKKVokDDn4w3au2FTLDMlM5QU9RdMkJIG3IU2vCdKUJttmKvMCtagWc+sbpwL5UjoejZnrCgdSVbCylJlgcrrg7I6JOlQUX5q2QhKRQJA35sd5Zoh6KZ7p7T84ySslS3WbrmjBwL5SwVwG+DsuYAAAkMBSj9+cZUK6KdiWOjQBV1ITTYbMYvWe29HNTR0sg3gXHqj8LO7nEKOwwu2e2NLlgf+7Jz2y2jaVb+tLVtQlL1oRQPuoPw7oQUGLdaWmLGLKINdhMDdF2ppCgDhabQODrSoDv7410pOInr3lyOIf4wNsBLWhOyelY/jlD4gwuiqKmsFtEy1yZb/ukFSjsKvBgAecEZSv3f+YCx2dHN78TCuiYV6RnXvZpwACQHhrlSS8s7Vk8hLWE948Yp5SKJrErro3plf0j2QXsY6k0fZ/5h+ysD9H2b0kvZck/kYQe0ZYnKxtSoPyr3gRm+SWwBpmT+zTmyS/YQfhBiZZ3U+1IP8gMZpWw/s0//ACl/kMELvogsBz0KVDj0XfCSCznKZfnFumqIdMohCRtuEjvVePZDpZbIxQDUskE/aM+So95PZCz5N5N6WZqqrWp64kllE9pLmHsSmW2wygd5M5BJ7XHKNAm9NtF2d73Ff9T9YOKkPLTz8BFDRQ9bis9k14LTUdRsn+DxaWHO3ot6XSxs5H/yZVON4fGCtqpjkSSTsrjyrAzT7gyCHpaZZ/OKczEOvdt6GyT1h6pKEti6jdHjEdGi1iZq/M6e1T5xchSlH+AlgBvUgJSOPCHCxSiLYt8QJL9s8lt2PdCtqLZ2BLF7wSkN6yki67YsAH3DfDnZJF20zKv+7TzTLngnmRCs09TkI6NS8sbmD/wtFy3BgjazdhEUrFMZAbDqin3IvaQQ6U8D8IqOxMHyLmnVJuoegM+Vht6QUrBIqrzPiYEaxANK2qtEluImAnugnbZvRpUrJKVL5AE/CEkX9HPtK2wWrSCg7Jk9RxuPWJ2OokD7ohgVZ/TSsgEKS2y8ZIZtyTLHF4UNSOutS1uagqO8i+SN5KjDoD6eUk4lJmHiu0yUgcAEtwES+TWX0XNELoo7ST/uzfnBa2n0SOfgPCkAdCnqqORHjNUx8IN29XoknDrV7D8oa4MZci/rIf2ZY2lA59LLA+MFbdaUy761FkoClHgASe4QE1km/spP25b/APdlxX8otru2Kcx9dSZfJS69wPbDRdWI+rljNpnrnEVUtSru9RKiD9kEjsaHeypaaWyuV/05635sDzgH5OpR6GmKiX3D5+EMN/rzCM1FuAstMthENvSmSaNJuh6N0f8ASGPMiLmlTVH3B4q74o6KQLrHagf7KR8YuabJBR9z/kodsSR2BtKodVlAD/tKDjklK1Hsx5QL1l0r0NnmzPaZkfeVQfPlF/SR9PYwP/eUTylK+cIvlJthaQj7yzxDAfGKhG2hsDap2W/NJf1c9gzVxAdt/Cr7ZazRk67OG2dabMA5JCeyFjVCzdRLe1jyOG4Asd/B3ZZC/SqUMBMKhwRZC3Br45xrPWBb0bMBQ+0JLcVrUe4QbCtqCTxhc0SvqcEyuy6SfzQeRKUwYlsutlGbBipY556NONF2f/kIvId07gQ2FL6m4MfGIJ+jzLs8xQQSE3VAAVWy1G6BiGfFmo8RaE01KnqSAq6vrEpJYgku1cc674HpfQb0pJdSFD2kJPddy4RX0dZPST2zRKVw601PPLuhltFidEpTUYp7GI7ld0VLHLAtqpd0MqzX3GJKZrMcmAc4Z7hEk+QiSZJ//J2hJwdJywupY9hxh2k2UOhRGKlcgJSm+t5hc0zLuaabJcpB3YFP/GHuVZAvoxtd2xZSCk9l7HdDl0Nsr6PsvpBuTIb8P12wwaIlC+d/iQx+uEKE3WVNntokThcBMsBZIuXUpZwTjV84bNE2kFYKS6SQduwOIS1mc06ILbIeVORtlqA5pVGiZRmWEXfWVZgA20ymDZ4xbtUsupO0KSO8RW0Ib9js7H1pCRwN0p8RAgT4EXybTSJBapoAN90O+wAgvD5MQymdz6AvmXtBfvhE8l56sxGaTXefV8Untjpkiy3VOr3QCM6ORnSpg7K9R6U9EzHcivWmDsmsR3QeT6nZHNV2+fo60K6d5smaokTAKAkuQR7Kjxq0dD0dbUzZN5JcEAiHCV4zP1IVoH06W83Oy0yn53h8XgF5V5rWRKaMucgHtUfhDFplDGSQH/aJXia9rQA8rMomxvkicgng6hyxAffCLh80DtS5zSkqGN4sdpJNOFAo7ttIZ7KT5xMq4eX/AEprndUvyMKGpQcAkOQpQ/mEONskLEucuUB0hR1QRipL3T40O7fErCp8lnR6gZYANGTXkr4iCVsV6NOVW7jHONQNaHEyzz1K6ZK6XqOmuD4EF6R0e0l5Q5fKLjwzP1IuLFnWMOLPkRapT0f2jT62RtrispsVqUnHolsc8GPcYzTIpJcOPOZX5jEWuU0psNoAx6JVeLA9zwkyl0Jvk/oJmIF5hR3AACWG2mHhk4MTaElvZk8ntOHYjthT1JWOjJb2iH5ntGGMMlptXRTFWhQUZaRKUCkObsvpFKz94l+US3pc+TTVubelpG1B/rKhitdZFclB/wAKh9cIUtTdKSpiD0aiUp6pJS1VLKgATuJ7O1vtiSZKqe0nsw+MUjOeMWtYFPZx/mSv60uAvlYnNZ0jJVoHciYfGC+n5t2zv7syUf8AfR3wueVyf6OQmtZq1diC35oqPKLjyibUilmSBipPAiledfjBlf8Ajl2Yzu6XLR9c4B6kpAs6Mhd+A+UTaf07LsspZmOVzVzLgTXqqWkk1p6oAxzhNaN6xgssipAp1yByRLbjh2RPpv8Aw/u1/Er5xS0PbRNRLmJdlkq4USGOwhsOMW9PzAUoU+RH8w+cSZvnRftx/arIMerOX/tpD98c11+mk2kDZKDc1Ljo01b22S6cLNNVnmQMd7Ry/XdR89m1JFG3C6C3JzG3pLSmMWqSXlIBxKcRsfB9pz2B9sFpsxhOL+xalf0pQ8D3wI1VtQ6JBJYANU9vD9I10/ppEmWqUp1TVpU5SWZKpvSY7SGyNDDafkAy6PmC7/2w/wDogZ8YJinsQt6tW7ppKlsAb+AL0SkJDthgYYpcwMKnCIeMTGRdkEx1SyDuwIr9YRzzykaFVIMq2SgUqSoJWUin2VFtvq73ENdlmo6QkC6rDqrULxNSRXBoj0hpyzziqxT1JAVimaog0NGUSC5occqOIlYxq0E9HabkGRKBUwmC8FMGqkGoGGz+GLadGEWqQsOodFNSVhLghXR3esMKgngIC2CRIs0ooQhKks7KdVCVJBDmgpiMiOMXLCEywUodIBCQla1GrkkJTew2Vzo+aE19C15TrH0c+yTk0mEqljYUjrB97qI5x0DRFvlGQgeoopF4s2IwNXp8IXdavSplBaJc1IWlMt7wUCQxKSFPjTZhGtutqbMtMtUsXbqShSSXZxfCqukg1q4UxzgckV4+SQxaX0KJgKVy0zUnAKAI5bIRrGpWjtJolC8LPOSFJQ5ISSCCznJSexUOFmtiZl26qpNLqlPtqAaEPhuiG02izzrUkTBLNolgkOCFpDPStQaHthXQlaxh4zUTQqYg3m6xADqpUgAYn4wN0JIuWWSPdQzM2ZIBfNj2gxHMMoTOlAurrVKyAcqpFCXfKCKdLpTRRx94h8HOWAhkfiEDQc8StLWgIBudK5DAAEhJUDWge92R1SaUrLpIc5bcu3KFKy6uSROXaE3wub1lC+6STizhxVwQDllBWSoBlVS1aGgxGze4h2Ofudoq676L6Swz0nFKekSd6S/zgd5ONNpFnVLWS4VyLtn9YQyJnAghRJQpwQou4KTSuUDNHaDs8kKQhBZYLhSnIdwwJrmd8Tq1Bdx8WX9OoBTJAI60+WQcjdN6uygiPXDR4nWS0JIfqLauYdQPaAYj0dJuXgmZMId2UUku5zZ8uUXptscFCwVAsHJxChuAeHZOpoTvJVPF2a5IBAbBnIBLADEvnDhaUKSKBxgG+vpoBaL0HJswUEBTE4lbtgn3asG3wYkz2cBRzJJunAtUcaQfjKk/c2hR100VK83NpKAJyCgBaQQS6kghTY0OOIYVg/qhpVU+zqStTkEXFHNJCVJxxzHKJNM2ZM+QqQtzfzSACG6ySBgah/7wL0PoyXKk3ELUbqqKADOaEBIVjhnlSFY+Y6FNKyrpkBRAefLIc4gOTAzXTrWG0VZpKn5EGvMNBaVPISy1BRBcOkEgs1AVGrPnmYo6esqbTZ5si+ETJgIvFJAb1iDXYKkbYEJcgLyV2YLlzDMCcTcc0q5/M8Muk7AFX0LDhYIKS+YZt1MGhc0BoRdnkpT0ybzAgi9dN4KKQ7dUXXq2yGKxacSpN2YUqI2KDio28cDuhuhu/K0c10xoJWimtNnnOhS7plrS+SiHILKYDFgY6JqhptVssq1Fne7Q4kEFxUnkawv686GNrkASFJdC76rykhxdKXSXIDPm2MSauaEXZ7KQhSUzSQbr0cEe1m4wh3llPY/pNrEhXRENVU2UlI2npkqPgewwreWJH/pgTW/MpuKU15YcjDvayLQZfToQ6FJmAhSsQ5qEhj1WzgJ5Q9BC2GSUqulF4ks+JqGcUfPfwhRlTCPKsk8mtjRNsImXXUAEgGrM4J39lHizpnRCJ4CZ0oLSC1QxH3SKp7Yh1d0abLZrnSF2vOEkZnaaVMEZulV3esU0e8bp2jeNoxyDwpPbQLk5rpFKtHW6WiSuYJS0hV0qBdyoEVDFi2NY6RIPnNkkzE1vBRIdzjXvBgLrboBFrMtZWZS5d4JKQCCPWY9ZwoCtDvjebZbkqUhC1IWlRVeS1ScQQ9BXvim7Q3pF5sTbkBJBMqzK6QOHF5bgM+wPHNvKHYOjth+2gKI2UKfBIMdNRbAiYqcpisoJvXUhRAN1ibwvOWAp7WMAtZdDSLZM6VXSIVdSnqqS2BHqqwFDnnDhKmJqzfyZ2GWuyTHSgqSaO5rQuAqmESay6somk9LLBPvCigN5GXGkeaNsiJEu4mYpzirqgMCEVD4Fxtxxi+rS61dUr9U5oD5N7W94HflaCjmOlrKqwzwJSljqJUCTtxBZnEN1m1idCSc0g+tuiXT+iZdrAVMUoTEJuugJAKXPrIJoQb2Byi5J1fkJSBUsAHcZDjGqmmtFR2wWKWMEJ/CPlGkzRcpRdUqWTvQk+Ii1GR59nIQCxS3e4h8HujDZhGeZS/cT+EfKJ4yCwITY0FuommHVHyj02VBxQnZgOPjEsZAFkSLKgYJSOAEeGyovXrib226H7YmjIAsi82TjdS/ARirMks6UlsKCnDZEsZABoJKdg7BGdENg7I3jIANOiGwdgjOiGwdkbxkAGvRjYOyPOjGwdkbxkAAvTiJgljoE9crQKBL3SoXi6kKApmUmBdnt9qe4qRLcKuqVcmXSAmaSqgYhZQkhiW6RiCRVnjyKUqAVU6btISg+bFyUAjoVhPrTAtmdSeqlDKU4wcJeLaLRPMicTLTLWEhSCJSz6wci6yipQOYBxBulmJ+Mg8vwBVRpG0lKUiSpyPWVLdXrLdd4ISlmSkBJQlRCwpgxjROlrV11dA+xJkrAQ/m4INL027fmVSWVcLUFG2Mh+S+gF2RpG0Xpd6QlKVrCCEy5hKUsirm6Al1GpZgn1TW6e8zQ73Evtuj5RJG0S3YEQs6Wa6lsGYRt0Kdg7BG8ZCsCPoE+6OwRnm6fdHYIkjILAj83T7qewR55sn3U9giWMgAi82T7qewRnmqPcT2CJYyACDzJHuJ/CPlHvmaPcT+EfKJoyCwIPMZfuI/CPlGeZS/cR+EfKJ4yCwIPMZfuI/CPlHvmiPcT+EfKJoyCwP/Z"/>
          <p:cNvSpPr>
            <a:spLocks noChangeAspect="1" noChangeArrowheads="1"/>
          </p:cNvSpPr>
          <p:nvPr/>
        </p:nvSpPr>
        <p:spPr bwMode="auto">
          <a:xfrm>
            <a:off x="101600" y="-633413"/>
            <a:ext cx="2305050" cy="13049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038" name="AutoShape 6" descr="data:image/jpg;base64,/9j/4AAQSkZJRgABAQAAAQABAAD/2wCEAAkGBhQSERQUExQWFRUWGB0YFxgXGBgcGRwcHxcXGxsbGBgaGyYfFxojGhoaHy8gIycpLCwsGB8xNTAqNSYrLCkBCQoKDgwOGg8PGikcHCQsLCwpKSkpKSkpKSkpKSkpLCkpLCksLCwsLCkpKSwpLCksKSkpKSwpLCwpKSkpLCwpKf/AABEIAKkBKgMBIgACEQEDEQH/xAAbAAACAgMBAAAAAAAAAAAAAAAFBgMEAAIHAf/EAEsQAAECAwQGBQkFBgUDBAMAAAECEQADIQQSMUEFBlFhcYETIpGhsQcUIzJCUsHR8GJykrLhJDOCorPxQ3ODo8J0k9I0U1RjFWTD/8QAGQEAAwEBAQAAAAAAAAAAAAAAAAECAwQF/8QAIREAAgMAAgEFAQAAAAAAAAAAAAECESExQRIDIjJRYUL/2gAMAwEAAhEDEQA/AORT5141bPxjFzQzAHNyc3bs/UxCUEmMCx3RtSOslTNATXHLd8TG0hbqr3RDLS4UdjfGLdhQCps8IkqOhKySSpqAAbzR9tKmDNjksqnW27K7C3VZjj7xwiKwWV7rEsKFhjxhisFnQCApQG2oBAwduKh3RzzkWbSrNdSCpV16Jbg5PZlByyzTmw2tUmnsuMDvwiaRou+gqIvJF5KSMN/F8eW+J5dnAxxHzHdjHK3YrJ7POvEj+IBsHUaGozB2RdSHKSHFGOBBBbEZEMIGaKczrSD7AlNsYgt3hUFkIINcm4QMlk82qWFCSC9CzEHDYSK1icK2jfQ47sPnEfSoSxUpKcAyiBmwx3luYjF26W1FPR6Aml29RqGg7xBZJ7KDAAkHIUrjn9co0SqtHFGamRLHdiabxFyXY7ztRnNcKfR7Ips3KALPLTOdSUh39e9susRTMF617InRMwcOewPSB0gvayDlZ1KbeZoT4RZSrrVgGSS6JCQXAoHFW37WGfCNrtSRsZmxIq531PbuitadISpTdJMTLc5kOXwYY4+BjaVpuQQ4U+wBJr1SrPcIYUyVctxmDtFGIIIbGrgd8RzJVTkDkA1NhL8MImRakLUwBckh2GSwnbvfhGTJZSWetPr62QgB6pIAIyK2SNilLApmznDwFIj6EH1Rd+I3j6+Ee6STdXJbOegEb3JHf4RfUip4t4/KCkUDVSgQzVOJwIL0alGaNDJAFReIqKAB6FyBjhEtstsmTWdNRLf3jU8BieUVZOsUhYdBUoNeBukA9Qrpeat1J7IKFrIkWIIJpQHDLMlqU4YYxUttidRIF0kAOktSrAioOdTXGCUq3BV5kkhL4kVYJIpVnSqlcm4WrXo5khT1JIphTODgbFSfZyRdupqzuHfMA7A9WDVrsirLlEMU5gEEucyKOTsxrlDGixl8MW7YGWSR6KVtut/OoeIV3Q7KQDXZLp9UPi4JAL5kAsSWj02Qqx5ZNQNdbDHKC2k1Jly1KWWCEkkgE7cszACRrfLmm7KlqNUpJWQnEqAoHpQfijRNsRvMsrUHN8W2E58MIpTJfRqDJA2GuL5DAQUNpmLAN1CcT7R9mWvEEZKI5PFhWjbyFKWzpdgB9sgZ7PCHdcjFiaDVwC+e/J2IfLHZEUySVk1wSC1GDlg2zltgraJGTfXCK9kkMudUEXEntUoD8rxd4AOMpTFKWxegZ+JxMV59hKjfSQJgD32xZgLwOKvtDYKGC3Rdbx+uZgQjTrTShCBnVR93EADgw5RSdkyZWnJmSiDODg+2zg73bHaDzi4i20DFLcBBmy9dAJcpWCCCkYkUoXFLrMXxypFyVqVZlJCihioAkBSgK1oHpB5D05/Y0m8NznuHzilE9lLqAvM5xieXZXUaZtGqZFWj3R0lwocD4iDdj0UFfXz7Yi0JY+sunsA13TGho0fZWNM4iUqKQmWYTDOMlalKZV0gkti3ACrw4aMlXQHSxLHDNkKfgSglooWnRQVpEqHqMm8cGN0Bt5wNNowhystgUhJWppSEuSSxIDlnBwqbrVe/TKMZSQ0Meq1lV0a/Wa6aZCszLbhXcI2mWXrV5f25RNqja5czBa1bHCwD61HObEh86YtFuel1V2v8f0jBkp0wNoUjzm2A4dHIL1bGaOWMFpd28z4v4HPKKOjw1ttYyVIkkfiWD3kxfSgBRPbAw7Od6Mlmzz5klXWVKmrF41JSQialycaS1dsOlklezk90fhmSxx9VI5iA1qsiZtvmzkAKRcQCbwu30pYkF6gIWkHiWeG2TYuilLmkPdDlk5ihCQ7k3huygelyYU0Wp0H7Sab3ANO+Bq0M/GJdUrTLWglCSLrjrV2s5xzIrG01Ffr6zhvizJcsDWUft03/AKUNynF/hF5BBJbI8N31wivIH7YsChFmpzm/pFtCMeLwFMRtf7G1plrA/eSlJ5oVfB7/ABi/ouUHbbTtUtA/MKRvrRa5U9UpMpQWqUoqUUkFITdUFAqwLgcAxhh0JYFZsNwwar9albwGG0QucLuke6Gs5UUqulzmXFD0Km/ED2RdtSeueJ7or2O2J6dMtV5zVNOqSCHCSdjfVIu2w+kPdD6MuwPpJP7n/qJX54tpGHCKmliXkMMbRJH88W1TQEuSAAHJOAYOX2MKvD5CxL8p+i79nROA60pTH7qqfmu9sVNXrMVMADdcVAo18/8ACf2A7Iuaxa1yrVKVZ7P175CTMNEivUCHYqJWAl8A71i9q9oiiQCbtDmMQFCpYml9BDODdaBvKNU6Wl2wWS6AZhADAKcgf4SAQ+1xBm3lKpaVJLpJej5gKGO0V5xU0upVUykCZV2fEBh1RnXxi7aJREiWCkIIHqh8GpQ8DSJrDN9MFrl1SGzH12wK0fKFxKgMnHNSz4mGBDFi+YgNoaW8iUXxQPEt3NDGmU9NaOM2TNTi8tQ53THLtUJRM0jD1FA7wtOXAk8jD5rHrsJKzIlD0rhKlkOlDtgPaIBzYQH1e0ElKUzA5PrO/tMsgUo4mSlJatFgHKNIvxWlRCUqyAJAcVSBg5cy+jGGAvNyEGZAQuRMuuSA7kMPWfbtLdm2JtJ2UolhKFC8SwJBYAFTdrZAZlsG3sdnmpsvpLovOWDbQxcNRieyM22wFSdJ/tFCXJIm2gN7Mr/+hp2wxTUi+OMBJ8309q2PJG71FxsgKrF8ISNN2e7aVtR1XhzqIYdL6dEkgBN5RrU0A358oX0TTOWVrLqVhuoWpkxApseNYozlTGOwaSL0NVKJSnaSlIr3mPRpKYnqplm6KCpNBhXOkQWFCUgroAKhn+yQHp7xGJgIdJK94jc2G6sFWWeaJs6SsFQcbMv14QblaO66t9cIp2OyEVKS2DsSH5c+yGxNkSZjgUUAeFBuhSlTLqkV9E2RpzbZKu6ZKMaa4TZsqSkoJSCq6sihYigfFjWDuj7K1pl75U7myUHbug3/APj0KSUqSFJUGKTUf2rGLlomKupCEzEhzy61bpCVUS6qpWK1ywh70rb0S0ebn1yAprtFC8Q4yN0pDvkDjhAW26Es9mkFUpFyYshEsBamvKoeqSUtdBJypBzSGr8yciVNDLXLoQSOsHCmfBwoZ7WBGMQ9ditF3UyyypSFlCAAohm2liQxqnHDYOUXLQm6VGpAfDFhsGZbwgfq1pBCZolKJTMoCiZRdLrFlY9ZajQqGx4ITUsW5Qm7IrQbZv8A187fZEkb2nF/hAnyg2CdNshEm8bqgpaUu6kh3A2gYsxffBZLefjfZJvdMlwSlzgCase6DimPgR9RLWAlKFO6QLyWLinRrALU6hStsaQ76S01dPQUJuJUThmUkvwALucKwM1it0pKUS+r005QCSwvBIYqU7OAwbmdkF16vdKlKgq6tIYKZwRkFD2gDUVBBPKCmxyq7Zb0NOT0ZuAVUHyLEEucd+wY1jVewYB27TFXRdrXKmCTMlqRkCHVLNMb+VAHvAF4tNA3aIrQVJSRbnHtWZQL/Zmgj8xiPT2jDaLPOlJN1Sh1SXZwXDtv+jhG8uZ+3IT70iaP5kHwgh0bGEyuzneq9mMpRlzUlCgp2NC2JIfENfwydiMYeZ2lOiAQQeulQCg1CyU3XOZLqc5AmsUtcNKy5ctMkqHSTFJCcyBfBJ3bN5O4wY0fo1E+UQ7vkzfMYOCDiCQYW2XJqrZmiLSQ1esyqMasMWLFId6bIsWpTqydmpx+UVfN50hTFN9O0KrjmhdL1TgWwZhE02deU4zr3V74p4qMuXYK08tjZ8ntMkfzfpEukrH0slcp7t9JS9aOlnoXZ8dzxW1jVSQ//wAmSR/3Pl4QVuEGrfGBMaWHJNF6qz7PPCZspYSbyLyQ6TjdULu9jUjDKHNOkFIs9oVL/eirAAKDhBUSCLybqrxY+8ccyusmsqLHKC1VUrqoRtIzOwAVJ37Yrak3J0vpSolcwlSzTEufHKB3LTS8tmtgt3VStQfquQAxbqVSAw9WrtdO1NXZbZNKkB9jdmYOJ2copaR1ZuhRlG4zqAZ5bkGrYoJvVKSMBEdmmzOjuzbhILpKLzVJJoqoxTmcIWrCMbtG5Qw8OQfLeIDavJey2c//AFJPjBS1TglJJyD8GFe4QM0KsJs1nBZ+hRwqh/jBeB0KOtupC5loM6UAoLa+jAggMSHx4CtM3gnqzaCZikTARNSBfSQXHqqBpU4zBiGvPWLmtGsCbJJMwi9glKdpPgM4S9RtPK84mrX1lLN5RO0kkxeyVmi4GWXPmCYsTDUrY+rmpw1A4CEkgUJZwS0GrZP/AGdPqgUF0HA12uQcM8myiXTmjUT5JUAQu6bpHrYVFaKBS9DvZoWVWxdy6ohTkKBAI956ORirJvViBYyO1WgUhbTanmWg7VSh2S1QTts0mAtjlVnnHrpFN0r9Y6EsF2CtL6P6WoLEbcIFy5CpMwBQqSCwILsoYdkM89QlylqUKDL63woTbSVzLx25ZbAI2WkPAvpKWtpV17rNvvYbcbngY18yeoZjh1iO67SHTQeiEWiV12Zg7jEbYoTNQpjm6uaA9KvTKucR5pFchWy2MBYSoG6sA7xk4O4gxfRo8oWQcR2NkRyiZFmKpSFpFUqbkR8098EZ9oBulIdSQyjk2Iba1Y5pNjsoaCmS5ltCQXMlCwuhp0iQlgQCCRmDt3QwLshQpicn+XdATRmros1sQsO09RQXIcqJUs4pJahw2Yw0T5wUslmpQcv0hOuhM5jrzb1p0hZwX6MJSpIwqVKCjxoByjr2q9tCpadjfXyjm+vujgu0WQ06yZiewJUPEwc1D0ldSEE4UrtGLxpeIJK4jtpCxpmEgpBWg9VwHbGhyMDQHglarQAZczb1eYw7vCKtpF9SikFIPa52HKsZS5JiLui7YifpI9GonoZS5SqUUVGt1T+yQ2GUME2zgLUk1p/f4d8A9C6FFkt4SALk4KUGoxTUpLYYgjKp2QeVMvKUraX/AEgbwb5w5DrjflaWCiSQTLUn7t263JV7v2x27V21BSE1oR8I5rr/AGIKtFmXtStHYxH5jB7UrSRAuE4Ui/LgfqLyiOdqs/SP76afofrOKEpTV2fXKLtptV0pUnFQ27NsV12e8SdtTWgrWmyFLkyj+i3q7bEWq3laQoCUhSUn2VhRDnaMA26GC0IZTeMBLFYBI0ggoLpmhZYDAhIJc1cEl8oOWitdsLot8nHNe5y0aRUSTRUsp3Juhu8nvjq2qtqeWjgPCOd6+Snt6QfalJ/5/KGnVG1MkA5YdkVawuWxHyZMCypJxxT9bMoDdERhiKV4xOq1ABC83uhuDh+/tiMgrWVHEnAYDlmad8KWsxjgqq0gm0WpEtSfRypoIIvAlYJYgNVLuK0z2Q2z5d0kY8BwNQ+2AWlpaZcySfaVMloUAA9Tdcu4oCacIMzJrmvDs2RJozmflbkK6SQs+rcWnmFOe0KHZG/kv0kySgvkeTq+L9sXfKwXkSSPZWfyK+ULer03olhQ9VdTxjT+S0rjR2ufbGSg4h7p5inKBuk5YT1gQEq7AcWgdZ9Lgylu7BBO+gcd4EB52mFTQAsUBBCcga1NKn6DRDdmcY0Qa16bKQEoSDLIN9RwIPsDY6Xc9kELVOSmXZwkMDLDChIAAAF4GudXygPpwJ6BYVVRSVBvZIBKa4l/CNU2srlyVFx6KXgTTqAnHeSYnKNa+gF5RJl6ziuExP5VQq6uquLBOYEM+uiXsyjsKPzCFqXZSAjgG7vrlHTD40B1ay2y9ISoGqVA8sPlFDS1kqFCgWH4EY9uPbFbQFrCUKC8CkhtpLgNzrFnoFzkgK9QVugU2cTHO+RJCvpZalIIkAKWKFWSRmRkpUTarSCZU6+XugNgKs1WDqJN3F8IbZWiEoAvZ1ajnBuAxgZoOxJ83ZJPWmTL1S/VXdTuLDZti/K1Qxa1ksP7LOOwA/zCEKxSnWOMda1lshFknjFpZqccXNGbDY0c50ZLLEijfMfGOn05YRWnVdTLGnoyCQVqSwTsdiCTF9OmlAMbgI+z+sLWp1quEF8MX3YwYn6TlKUpQQesScdpeMJLQdrgoaPtSlS0y3oa7iW+Ahl0RZQ6XZnHYGJ7ngRo+wMabIO2VNDySOKi35b0Q2DNdJgTbXKAUAqTMlrIrQMXALM5BNN0XJ1nKVAdmPgaikLWs9nVItKZtUpE5F4vRQUbtWqkp4YHa0NNuLzSNjJ4sBEvgYra+SfQSpo9aVOQRwV1VDm4itZZJTMStLkKLkcoKa7KKbBNILEFCg/+aiPNEywsILNeDgcnbd+hgt0UuAzY7QVMTX9cW7uwQfsieqtTVCS3H45wDkyWDDbBYS1CUbtDj8B3vAjKQNEsqtNnmAghK13zeFLyCHNa1Yf2i5MkqTwf6qIWpCSm0WRKQpIJUOjXRd4OolywUkgio2NnDXapoWosKfIQLgbxoVtdbM6LOrZOAJ2XkrHi0VNGyChQWlwM+0Re13mhNkAVnNlANtCwSafZCom0VILFJDtXDeHpxINNsJl9B6z2glnpT9W4QQSfRq2s3fXwihJlF8MouLlejclqgjmfkO+HGzGQGsC5c6bImpXhfZx6wUAlw/h8oKWsXafX00AF6MT51ZiogKdaRdSySEdZIKciyiHHdBy2Wi9jth9DfIh6+WUec2Rb+sFIJGPrJ7fWjfRE8o9ahGPFgeyNNf5yTNsqTRyuvOWPHOLVnkhV4KKXvBQNHd2VvxvFvtjbEvhG6+IcTMLpUliGLg7892EE5VsCEqUchlveAiZ7Uxp4RNbFeiYvUZFjXCuVGMJSM/EET9OtOCZiAXmhUsF6JB6q6AlRd8dmEMGkLUEqYZ17Q/hCfbbIkzJSnU/TIDPQBSkpU26gpWCk20FRJOP927oC3FAfyhTeksqtyk+JT8YWtFdeSlsQ3hB7XMkWU/fR+aAerUv0aTUDAjnXsx4cY1XxKXAastuLXTz7jF7o8BmfjmeAjyXYMD9ZQUsejCSd5CRzxPYD2xlYgLplbrmSnZaklKaFh1bovNgMouyNHnopYOIQhGeISkHcQ/iIp6yaPUlM1VxujZV8KcKAUoFJGKSCoEcDWGax2RpMtLuUpckn3mNDsZoVYDYna4WD9jmlsAn8yICaO0bflBqsARw29vjDT5QVXbCsU6y0JH4gTTkYh1eCBKlrCcUpqSTQgeFDyjVNqILg8sGjVAJphDJKQEpupGJzxOUYUgVNP7t8osWNN5W4VflTwJ5RD0hlHSFrlInpBUCbrtsSjEl6AUJiHRGjkos6QmYld0qcjapZOTtiMYE6x2SY89RQDLEs3JiT1gUkK6wd7pZqPFzVy8iyJSSb0wiZi4ulilnJx5YVGBikqQMg1kT+zTx/9S/ymOc6EkOkbyQeZIr/ABBI7dsdA1wtdyxzyc0XR/EQn4wp6sWQqkDaSoPvcAd9eUbQxAi7Y5RStq4V7oMJs1B9fGNZSKO2QbnFwPt7oTdsAro4AgBsAG2tk/hxBgqhN2ZJR9sFXEdZuSUAdsVdDpb0hBDi8kjKgUQf43P8UTWYX55LUAOG1RA7kv8AijFEsGa/yyZM5QxQUq5JmJPwJg5aA81e8v2pB+MD9cJDybWMzLUf5X8RFySu8mWr3pUtW5+jEF4P6FnyjL/YSkUMyYhI3sSpu4Rf0OsKlSikMbqTTaQCP5iE/wCoYCeVEtZ7OoYJnB/wK+UFNVp9+zSgXYgoO2hVLfkRLPFof82V0M9mF9rpxYvup4QXV+6Wcuqw2B6PA2wPKlsfXV6wxAOJu5terz7L9mPolvmCceECMZAO3l51lVmi0JA4LQtJHhBBdCQYFaTLdGdk+Sf9wD4mCtrWAs8fiYlFsRvKZaz6CR7xKzyZA71KPIQx2ScAUKfJy2YIKvyueQhO8pw9PZpgb1FAcUrSodxMMGjLYVWaSpnJloP+3hzMsj+LlF9Fte1DckuQO992MWp6x0YOV5hySWgNZrSES0gF3wL1bIHkR2RYmWk9AdzH+YiEpKjJxsF6Sn/tNjUMpqh+JHyEWZ1r6r8IBWu0FU2y7enGH3FRZ6VwPrIRm2a+Io63W0LtCEuwlpBD5kqvH+VPdBWVaPVOGB5EJKu5ST/pmFXW5ZTalEU6qOePe2e6GmRKqAK0FOExcsufurT2RbWI0apBmyIqTgBjwzie3rKpYI9pR4Uu07+6N1WZkhB3Odu/tbt3Rcm2P0CARgX7Q8ZmbYuzg6pZIwnSq/6iIuIspcjl4xJb7PSWSP8AGk12+kTBZdmGzM+JiqHYh+UNdyzoDesv8qSrxbvinqpZeosCoCnSNrpSpn3laU84MeU6QPN5WD9Icf8ALW/w7oH6lzihM2gdJBDbpSJgFcz0R7Y0XxGviN1ksl5A2uz7dh5hjzEF7FZggpSRUOT95vgA394jsNn6NF4h6lKBuBNxW/qFI/hEW9GyrxUdiD2lv/GJoychb1mQfNbRU1Qc94+MFFghR7+VIo6wkTLPPQlSXF0KD1S5Cq77uXKCak9csBianD1j+kTeFHN/KpbaSZXGYeTJHiewQT1dlBNmlpU56ld4BmJI4lMoj+IQseVBf7axNUykvXMrJ7aiGfQSymyyziQmbvBMub0jfxJK+2Nf5RXQakzKVNUuFHaRnzornF+SLqTtZ+BLAdzxRsVlu9d+qxSPtEfu1PsuMD9yL1mBMqYftJG33ifh2RmxATWItY7R/lqHdG8mWAmWnC7Klj/bT8Yg1mU9inO9QPzpi3aAyi2QDckgQXgNCP5Tba0qVLB9ZRURuTQd57oj1IrZQBjeLcTeSP5piTA/ymz3ny05pluf4llovangy7Os5pMxQ/g6CYPyx0rICQxSZoIJHqkuOCmUOwKblE/RTMklsqRto2xgXyodRBKQB7QJKpZ4AKY8o8MpZrdNa4/rGLYMYbXOISmhq9U4uAlyQMMfp4m0dZt9bwJGbfPNt0DUW4tLvOXBUFVun0IBrkXSKFj1hBvRpacRkVFuBx+HY+UST0DbfM6VM77aFDtSR8REujZt+zWVQDBVmlnh1W+Eao6pAzBAMV9ATALJZ043Erln+CaR8YXRTF/ymB7LJGZnBtnqTMYJeT9hLWGcS5qwCcwq6thsyPPKB3lAmAixofGaSRtZI/8AJucXtD2gS2IoVLAVsJuGrbQzP9kRd+0fQyTLT6VSc0sN/qg88YJ9LdQsfZHacYV5Wkuu+PVlnPOSeyLnnt5M3H2Tux/X6aIuiHEq6entJWRkqWeycgwR0hbGWsfaPjC3pqf+zrxy7lpMErfMeYri8RZp4itr9OvLs9HAKqc5cENUZ7ymLlMsqSWy694NzJba8B9bC9okIGN0ng6h/wCJ7oN6DsvRJNKLIUQclXpaMd4WCd78tL9pbWBeRalKIfG7hzLd3wgqtREtQwLpHJgf0gdZJN4r2uptzTCKcoNzbN1UHcR2GIrDJvRXtEn0tlP/AOwj8q4IrstIktlkaZZf+pR+VZgpOszdsFDcjkWt9lJtU0YsgHslvjlie6H/AFZ0a4TMUHJPVH30oKu9J7TC/pCxJXpG0JOBSJZ3kypYbhgTuBhy0DNuGXJJBKESwFYOk3gKZHqOa7YtvoqbwsaIlCYkE4sH2/pt4QTtSQUAbVdwpEdgV6NOGXh8K9kW7fQp+7yzgXBzt6L2m5Xo0Nj00n+tL+ucEFIHeYo6fPo0l/8AGk/1kQTmCvEmAoQvKmTcs4al5bk/dQPAk8oj1S0e82bTqgyVEKx/dqBB3lKq9kWvKFLvKsqGc3lU2jqDHiWiXQkoyJigSCJvWBGPo0MXBDdZRJDbYLyjX+RltE91ClAbu1h1m4N8RBPR6SmWonEgk8gw+A5QMsbdIvrUBZuBUmn4XbeYI22b1EtQKcHaw/WBPsxkuhf1jWUyJiqOSgBsX6RAD9sE5xIUpsXPjALWYPZZg3oPLpEQbtVVGFRbOM66zgdJzQQFC/LSz5XEnlvh51algoJCurLnKU1HZSKhnoCVGELWGX0ulJrMR0zfhSkV3DOHvV+TdVMQS4WoL+1UJQxy9l8faNI0msNHwGblUJSzBLNkMW55RfnSxLswANSsE8W/QdsC7OgKN68btGDYOkKYHnF7S1oYpBDi6CebjwEZcEMWdZlEWZW0zJYbjNTF7SU8X5m28fH5RV07JCpctLsTaJNP9QUD0G2J1TklSyXSbygAUkH9KmC0M5LrhP6W3TB9pKKVokDDn4w3au2FTLDMlM5QU9RdMkJIG3IU2vCdKUJttmKvMCtagWc+sbpwL5UjoejZnrCgdSVbCylJlgcrrg7I6JOlQUX5q2QhKRQJA35sd5Zoh6KZ7p7T84ySslS3WbrmjBwL5SwVwG+DsuYAAAkMBSj9+cZUK6KdiWOjQBV1ITTYbMYvWe29HNTR0sg3gXHqj8LO7nEKOwwu2e2NLlgf+7Jz2y2jaVb+tLVtQlL1oRQPuoPw7oQUGLdaWmLGLKINdhMDdF2ppCgDhabQODrSoDv7410pOInr3lyOIf4wNsBLWhOyelY/jlD4gwuiqKmsFtEy1yZb/ukFSjsKvBgAecEZSv3f+YCx2dHN78TCuiYV6RnXvZpwACQHhrlSS8s7Vk8hLWE948Yp5SKJrErro3plf0j2QXsY6k0fZ/5h+ysD9H2b0kvZck/kYQe0ZYnKxtSoPyr3gRm+SWwBpmT+zTmyS/YQfhBiZZ3U+1IP8gMZpWw/s0//ACl/kMELvogsBz0KVDj0XfCSCznKZfnFumqIdMohCRtuEjvVePZDpZbIxQDUskE/aM+So95PZCz5N5N6WZqqrWp64kllE9pLmHsSmW2wygd5M5BJ7XHKNAm9NtF2d73Ff9T9YOKkPLTz8BFDRQ9bis9k14LTUdRsn+DxaWHO3ot6XSxs5H/yZVON4fGCtqpjkSSTsrjyrAzT7gyCHpaZZ/OKczEOvdt6GyT1h6pKEti6jdHjEdGi1iZq/M6e1T5xchSlH+AlgBvUgJSOPCHCxSiLYt8QJL9s8lt2PdCtqLZ2BLF7wSkN6yki67YsAH3DfDnZJF20zKv+7TzTLngnmRCs09TkI6NS8sbmD/wtFy3BgjazdhEUrFMZAbDqin3IvaQQ6U8D8IqOxMHyLmnVJuoegM+Vht6QUrBIqrzPiYEaxANK2qtEluImAnugnbZvRpUrJKVL5AE/CEkX9HPtK2wWrSCg7Jk9RxuPWJ2OokD7ohgVZ/TSsgEKS2y8ZIZtyTLHF4UNSOutS1uagqO8i+SN5KjDoD6eUk4lJmHiu0yUgcAEtwES+TWX0XNELoo7ST/uzfnBa2n0SOfgPCkAdCnqqORHjNUx8IN29XoknDrV7D8oa4MZci/rIf2ZY2lA59LLA+MFbdaUy761FkoClHgASe4QE1km/spP25b/APdlxX8otru2Kcx9dSZfJS69wPbDRdWI+rljNpnrnEVUtSru9RKiD9kEjsaHeypaaWyuV/05635sDzgH5OpR6GmKiX3D5+EMN/rzCM1FuAstMthENvSmSaNJuh6N0f8ASGPMiLmlTVH3B4q74o6KQLrHagf7KR8YuabJBR9z/kodsSR2BtKodVlAD/tKDjklK1Hsx5QL1l0r0NnmzPaZkfeVQfPlF/SR9PYwP/eUTylK+cIvlJthaQj7yzxDAfGKhG2hsDap2W/NJf1c9gzVxAdt/Cr7ZazRk67OG2dabMA5JCeyFjVCzdRLe1jyOG4Asd/B3ZZC/SqUMBMKhwRZC3Br45xrPWBb0bMBQ+0JLcVrUe4QbCtqCTxhc0SvqcEyuy6SfzQeRKUwYlsutlGbBipY556NONF2f/kIvId07gQ2FL6m4MfGIJ+jzLs8xQQSE3VAAVWy1G6BiGfFmo8RaE01KnqSAq6vrEpJYgku1cc674HpfQb0pJdSFD2kJPddy4RX0dZPST2zRKVw601PPLuhltFidEpTUYp7GI7ld0VLHLAtqpd0MqzX3GJKZrMcmAc4Z7hEk+QiSZJ//J2hJwdJywupY9hxh2k2UOhRGKlcgJSm+t5hc0zLuaabJcpB3YFP/GHuVZAvoxtd2xZSCk9l7HdDl0Nsr6PsvpBuTIb8P12wwaIlC+d/iQx+uEKE3WVNntokThcBMsBZIuXUpZwTjV84bNE2kFYKS6SQduwOIS1mc06ILbIeVORtlqA5pVGiZRmWEXfWVZgA20ymDZ4xbtUsupO0KSO8RW0Ib9js7H1pCRwN0p8RAgT4EXybTSJBapoAN90O+wAgvD5MQymdz6AvmXtBfvhE8l56sxGaTXefV8Untjpkiy3VOr3QCM6ORnSpg7K9R6U9EzHcivWmDsmsR3QeT6nZHNV2+fo60K6d5smaokTAKAkuQR7Kjxq0dD0dbUzZN5JcEAiHCV4zP1IVoH06W83Oy0yn53h8XgF5V5rWRKaMucgHtUfhDFplDGSQH/aJXia9rQA8rMomxvkicgng6hyxAffCLh80DtS5zSkqGN4sdpJNOFAo7ttIZ7KT5xMq4eX/AEprndUvyMKGpQcAkOQpQ/mEONskLEucuUB0hR1QRipL3T40O7fErCp8lnR6gZYANGTXkr4iCVsV6NOVW7jHONQNaHEyzz1K6ZK6XqOmuD4EF6R0e0l5Q5fKLjwzP1IuLFnWMOLPkRapT0f2jT62RtrispsVqUnHolsc8GPcYzTIpJcOPOZX5jEWuU0psNoAx6JVeLA9zwkyl0Jvk/oJmIF5hR3AACWG2mHhk4MTaElvZk8ntOHYjthT1JWOjJb2iH5ntGGMMlptXRTFWhQUZaRKUCkObsvpFKz94l+US3pc+TTVubelpG1B/rKhitdZFclB/wAKh9cIUtTdKSpiD0aiUp6pJS1VLKgATuJ7O1vtiSZKqe0nsw+MUjOeMWtYFPZx/mSv60uAvlYnNZ0jJVoHciYfGC+n5t2zv7syUf8AfR3wueVyf6OQmtZq1diC35oqPKLjyibUilmSBipPAiledfjBlf8Ajl2Yzu6XLR9c4B6kpAs6Mhd+A+UTaf07LsspZmOVzVzLgTXqqWkk1p6oAxzhNaN6xgssipAp1yByRLbjh2RPpv8Aw/u1/Er5xS0PbRNRLmJdlkq4USGOwhsOMW9PzAUoU+RH8w+cSZvnRftx/arIMerOX/tpD98c11+mk2kDZKDc1Ljo01b22S6cLNNVnmQMd7Ry/XdR89m1JFG3C6C3JzG3pLSmMWqSXlIBxKcRsfB9pz2B9sFpsxhOL+xalf0pQ8D3wI1VtQ6JBJYANU9vD9I10/ppEmWqUp1TVpU5SWZKpvSY7SGyNDDafkAy6PmC7/2w/wDogZ8YJinsQt6tW7ppKlsAb+AL0SkJDthgYYpcwMKnCIeMTGRdkEx1SyDuwIr9YRzzykaFVIMq2SgUqSoJWUin2VFtvq73ENdlmo6QkC6rDqrULxNSRXBoj0hpyzziqxT1JAVimaog0NGUSC5occqOIlYxq0E9HabkGRKBUwmC8FMGqkGoGGz+GLadGEWqQsOodFNSVhLghXR3esMKgngIC2CRIs0ooQhKks7KdVCVJBDmgpiMiOMXLCEywUodIBCQla1GrkkJTew2Vzo+aE19C15TrH0c+yTk0mEqljYUjrB97qI5x0DRFvlGQgeoopF4s2IwNXp8IXdavSplBaJc1IWlMt7wUCQxKSFPjTZhGtutqbMtMtUsXbqShSSXZxfCqukg1q4UxzgckV4+SQxaX0KJgKVy0zUnAKAI5bIRrGpWjtJolC8LPOSFJQ5ISSCCznJSexUOFmtiZl26qpNLqlPtqAaEPhuiG02izzrUkTBLNolgkOCFpDPStQaHthXQlaxh4zUTQqYg3m6xADqpUgAYn4wN0JIuWWSPdQzM2ZIBfNj2gxHMMoTOlAurrVKyAcqpFCXfKCKdLpTRRx94h8HOWAhkfiEDQc8StLWgIBudK5DAAEhJUDWge92R1SaUrLpIc5bcu3KFKy6uSROXaE3wub1lC+6STizhxVwQDllBWSoBlVS1aGgxGze4h2Ofudoq676L6Swz0nFKekSd6S/zgd5ONNpFnVLWS4VyLtn9YQyJnAghRJQpwQou4KTSuUDNHaDs8kKQhBZYLhSnIdwwJrmd8Tq1Bdx8WX9OoBTJAI60+WQcjdN6uygiPXDR4nWS0JIfqLauYdQPaAYj0dJuXgmZMId2UUku5zZ8uUXptscFCwVAsHJxChuAeHZOpoTvJVPF2a5IBAbBnIBLADEvnDhaUKSKBxgG+vpoBaL0HJswUEBTE4lbtgn3asG3wYkz2cBRzJJunAtUcaQfjKk/c2hR100VK83NpKAJyCgBaQQS6kghTY0OOIYVg/qhpVU+zqStTkEXFHNJCVJxxzHKJNM2ZM+QqQtzfzSACG6ySBgah/7wL0PoyXKk3ELUbqqKADOaEBIVjhnlSFY+Y6FNKyrpkBRAefLIc4gOTAzXTrWG0VZpKn5EGvMNBaVPISy1BRBcOkEgs1AVGrPnmYo6esqbTZ5si+ETJgIvFJAb1iDXYKkbYEJcgLyV2YLlzDMCcTcc0q5/M8Muk7AFX0LDhYIKS+YZt1MGhc0BoRdnkpT0ybzAgi9dN4KKQ7dUXXq2yGKxacSpN2YUqI2KDio28cDuhuhu/K0c10xoJWimtNnnOhS7plrS+SiHILKYDFgY6JqhptVssq1Fne7Q4kEFxUnkawv686GNrkASFJdC76rykhxdKXSXIDPm2MSauaEXZ7KQhSUzSQbr0cEe1m4wh3llPY/pNrEhXRENVU2UlI2npkqPgewwreWJH/pgTW/MpuKU15YcjDvayLQZfToQ6FJmAhSsQ5qEhj1WzgJ5Q9BC2GSUqulF4ks+JqGcUfPfwhRlTCPKsk8mtjRNsImXXUAEgGrM4J39lHizpnRCJ4CZ0oLSC1QxH3SKp7Yh1d0abLZrnSF2vOEkZnaaVMEZulV3esU0e8bp2jeNoxyDwpPbQLk5rpFKtHW6WiSuYJS0hV0qBdyoEVDFi2NY6RIPnNkkzE1vBRIdzjXvBgLrboBFrMtZWZS5d4JKQCCPWY9ZwoCtDvjebZbkqUhC1IWlRVeS1ScQQ9BXvim7Q3pF5sTbkBJBMqzK6QOHF5bgM+wPHNvKHYOjth+2gKI2UKfBIMdNRbAiYqcpisoJvXUhRAN1ibwvOWAp7WMAtZdDSLZM6VXSIVdSnqqS2BHqqwFDnnDhKmJqzfyZ2GWuyTHSgqSaO5rQuAqmESay6somk9LLBPvCigN5GXGkeaNsiJEu4mYpzirqgMCEVD4Fxtxxi+rS61dUr9U5oD5N7W94HflaCjmOlrKqwzwJSljqJUCTtxBZnEN1m1idCSc0g+tuiXT+iZdrAVMUoTEJuugJAKXPrIJoQb2Byi5J1fkJSBUsAHcZDjGqmmtFR2wWKWMEJ/CPlGkzRcpRdUqWTvQk+Ii1GR59nIQCxS3e4h8HujDZhGeZS/cT+EfKJ4yCwITY0FuommHVHyj02VBxQnZgOPjEsZAFkSLKgYJSOAEeGyovXrib226H7YmjIAsi82TjdS/ARirMks6UlsKCnDZEsZABoJKdg7BGdENg7I3jIANOiGwdgjOiGwdkbxkAGvRjYOyPOjGwdkbxkAAvTiJgljoE9crQKBL3SoXi6kKApmUmBdnt9qe4qRLcKuqVcmXSAmaSqgYhZQkhiW6RiCRVnjyKUqAVU6btISg+bFyUAjoVhPrTAtmdSeqlDKU4wcJeLaLRPMicTLTLWEhSCJSz6wci6yipQOYBxBulmJ+Mg8vwBVRpG0lKUiSpyPWVLdXrLdd4ISlmSkBJQlRCwpgxjROlrV11dA+xJkrAQ/m4INL027fmVSWVcLUFG2Mh+S+gF2RpG0Xpd6QlKVrCCEy5hKUsirm6Al1GpZgn1TW6e8zQ73Evtuj5RJG0S3YEQs6Wa6lsGYRt0Kdg7BG8ZCsCPoE+6OwRnm6fdHYIkjILAj83T7qewR55sn3U9giWMgAi82T7qewRnmqPcT2CJYyACDzJHuJ/CPlHvmaPcT+EfKJoyCwIPMZfuI/CPlGeZS/cR+EfKJ4yCwIPMZfuI/CPlHvmiPcT+EfKJoyCwP/Z"/>
          <p:cNvSpPr>
            <a:spLocks noChangeAspect="1" noChangeArrowheads="1"/>
          </p:cNvSpPr>
          <p:nvPr/>
        </p:nvSpPr>
        <p:spPr bwMode="auto">
          <a:xfrm>
            <a:off x="101600" y="-633413"/>
            <a:ext cx="2305050" cy="13049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4040" name="Picture 8" descr="http://realhistoryww.com/world_history/ancient/Misc/Elam/persepolis_images/persian_soldier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3429000"/>
            <a:ext cx="4835235" cy="274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Cambyses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077200" cy="1981200"/>
          </a:xfrm>
        </p:spPr>
        <p:txBody>
          <a:bodyPr/>
          <a:lstStyle/>
          <a:p>
            <a:r>
              <a:rPr lang="en-US" dirty="0" smtClean="0"/>
              <a:t>Son of Cyrus </a:t>
            </a:r>
          </a:p>
          <a:p>
            <a:r>
              <a:rPr lang="en-US" dirty="0"/>
              <a:t> </a:t>
            </a:r>
            <a:r>
              <a:rPr lang="en-US" dirty="0" smtClean="0"/>
              <a:t>530-522 BCE</a:t>
            </a:r>
          </a:p>
          <a:p>
            <a:r>
              <a:rPr lang="en-US" dirty="0" smtClean="0"/>
              <a:t>Successfully invaded Egypt  </a:t>
            </a:r>
            <a:endParaRPr lang="en-US" dirty="0"/>
          </a:p>
        </p:txBody>
      </p:sp>
      <p:pic>
        <p:nvPicPr>
          <p:cNvPr id="28674" name="Picture 2" descr="http://globaltwilight.edublogs.org/files/2011/03/persian_empire-1jwwel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3276600"/>
            <a:ext cx="4419600" cy="3197592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3886200" y="4572000"/>
            <a:ext cx="1524000" cy="1828800"/>
          </a:xfrm>
          <a:prstGeom prst="rect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Darius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Darius (duh-RY-</a:t>
            </a:r>
            <a:r>
              <a:rPr lang="en-US" dirty="0" err="1" smtClean="0">
                <a:solidFill>
                  <a:srgbClr val="FF0000"/>
                </a:solidFill>
              </a:rPr>
              <a:t>uhs</a:t>
            </a:r>
            <a:r>
              <a:rPr lang="en-US" dirty="0">
                <a:solidFill>
                  <a:srgbClr val="FF0000"/>
                </a:solidFill>
              </a:rPr>
              <a:t>)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521-486 BCE</a:t>
            </a:r>
          </a:p>
          <a:p>
            <a:r>
              <a:rPr lang="en-US" dirty="0" smtClean="0"/>
              <a:t>Added new Persian providence in western India </a:t>
            </a:r>
          </a:p>
          <a:p>
            <a:r>
              <a:rPr lang="en-US" dirty="0" smtClean="0"/>
              <a:t>Extended empire to Thrace and reached to the Aegean Sea </a:t>
            </a:r>
            <a:endParaRPr lang="en-US" dirty="0"/>
          </a:p>
        </p:txBody>
      </p:sp>
      <p:pic>
        <p:nvPicPr>
          <p:cNvPr id="6" name="Picture 4" descr="http://www.iranchamber.com/history/darius/images/darius_relie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1219200"/>
            <a:ext cx="2667000" cy="4762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Persian Empire </a:t>
            </a:r>
            <a:endParaRPr lang="en-US" dirty="0"/>
          </a:p>
        </p:txBody>
      </p:sp>
      <p:sp>
        <p:nvSpPr>
          <p:cNvPr id="32770" name="AutoShape 2" descr="http://thumbp12-bf1.thumb.mail.yahoo.com/tn?sid=14636698814182042&amp;mid=AIIPw0MAABTTTnguYwUruCxxI14&amp;midoffset=1_139172&amp;partid=2&amp;f=1112&amp;fid=Sent&amp;w=422&amp;h=480&amp;httperr=1"/>
          <p:cNvSpPr>
            <a:spLocks noChangeAspect="1" noChangeArrowheads="1"/>
          </p:cNvSpPr>
          <p:nvPr/>
        </p:nvSpPr>
        <p:spPr bwMode="auto">
          <a:xfrm>
            <a:off x="155575" y="-2193925"/>
            <a:ext cx="4010025" cy="4572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2" name="AutoShape 4" descr="http://thumbp12-bf1.thumb.mail.yahoo.com/tn?sid=14636698814182042&amp;mid=AIIPw0MAABTTTnguYwUruCxxI14&amp;midoffset=1_139172&amp;partid=2&amp;f=1112&amp;fid=Sent&amp;w=422&amp;h=480&amp;httperr=1"/>
          <p:cNvSpPr>
            <a:spLocks noChangeAspect="1" noChangeArrowheads="1"/>
          </p:cNvSpPr>
          <p:nvPr/>
        </p:nvSpPr>
        <p:spPr bwMode="auto">
          <a:xfrm>
            <a:off x="155575" y="-2193925"/>
            <a:ext cx="4010025" cy="4572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 descr="persian empi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2220558" y="751242"/>
            <a:ext cx="4550483" cy="71628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381000"/>
            <a:ext cx="8610600" cy="4038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Moves the capital to Persepolis </a:t>
            </a:r>
          </a:p>
          <a:p>
            <a:r>
              <a:rPr lang="en-US" dirty="0" smtClean="0"/>
              <a:t>Divided empire into 20 providences  called 		   </a:t>
            </a:r>
            <a:r>
              <a:rPr lang="en-US" dirty="0" smtClean="0">
                <a:solidFill>
                  <a:srgbClr val="FF0000"/>
                </a:solidFill>
              </a:rPr>
              <a:t>satrapies  (SAY-</a:t>
            </a:r>
            <a:r>
              <a:rPr lang="en-US" dirty="0" err="1" smtClean="0">
                <a:solidFill>
                  <a:srgbClr val="FF0000"/>
                </a:solidFill>
              </a:rPr>
              <a:t>truh</a:t>
            </a:r>
            <a:r>
              <a:rPr lang="en-US" dirty="0" smtClean="0">
                <a:solidFill>
                  <a:srgbClr val="FF0000"/>
                </a:solidFill>
              </a:rPr>
              <a:t>-</a:t>
            </a:r>
            <a:r>
              <a:rPr lang="en-US" dirty="0" err="1" smtClean="0">
                <a:solidFill>
                  <a:srgbClr val="FF0000"/>
                </a:solidFill>
              </a:rPr>
              <a:t>peez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</a:p>
          <a:p>
            <a:r>
              <a:rPr lang="en-US" dirty="0" smtClean="0"/>
              <a:t>The providences were ruled by a </a:t>
            </a:r>
            <a:r>
              <a:rPr lang="en-US" dirty="0" smtClean="0">
                <a:solidFill>
                  <a:srgbClr val="FF0000"/>
                </a:solidFill>
              </a:rPr>
              <a:t>satrap (SAY-</a:t>
            </a:r>
            <a:r>
              <a:rPr lang="en-US" sz="2000" dirty="0" smtClean="0">
                <a:solidFill>
                  <a:srgbClr val="FF0000"/>
                </a:solidFill>
              </a:rPr>
              <a:t>TRAP)</a:t>
            </a:r>
            <a:r>
              <a:rPr lang="en-US" dirty="0" smtClean="0">
                <a:solidFill>
                  <a:srgbClr val="FF0000"/>
                </a:solidFill>
              </a:rPr>
              <a:t>  : </a:t>
            </a:r>
            <a:r>
              <a:rPr lang="en-US" dirty="0" smtClean="0"/>
              <a:t>“protector of the kingdom”  </a:t>
            </a:r>
          </a:p>
          <a:p>
            <a:r>
              <a:rPr lang="en-US" dirty="0"/>
              <a:t> </a:t>
            </a:r>
            <a:r>
              <a:rPr lang="en-US" dirty="0" smtClean="0"/>
              <a:t>They all answered to the king 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   Ruins of Persepolis   </a:t>
            </a:r>
            <a:endParaRPr lang="en-US" sz="2000" dirty="0"/>
          </a:p>
        </p:txBody>
      </p:sp>
      <p:pic>
        <p:nvPicPr>
          <p:cNvPr id="30726" name="Picture 6" descr="File:Persepolis001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2819400"/>
            <a:ext cx="2946400" cy="2209800"/>
          </a:xfrm>
          <a:prstGeom prst="rect">
            <a:avLst/>
          </a:prstGeom>
          <a:noFill/>
        </p:spPr>
      </p:pic>
      <p:pic>
        <p:nvPicPr>
          <p:cNvPr id="30728" name="Picture 8" descr="File:Tachar-Persepolis-Iran.tif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05000" y="4191000"/>
            <a:ext cx="2590800" cy="20589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Royal Road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305800" cy="3352799"/>
          </a:xfrm>
        </p:spPr>
        <p:txBody>
          <a:bodyPr>
            <a:normAutofit/>
          </a:bodyPr>
          <a:lstStyle/>
          <a:p>
            <a:r>
              <a:rPr lang="en-US" dirty="0" smtClean="0"/>
              <a:t>Built by command of King Darius </a:t>
            </a:r>
          </a:p>
          <a:p>
            <a:r>
              <a:rPr lang="en-US" dirty="0" smtClean="0"/>
              <a:t>From Sardis to Susa </a:t>
            </a:r>
          </a:p>
          <a:p>
            <a:r>
              <a:rPr lang="en-US" dirty="0" smtClean="0"/>
              <a:t>Had stations with fresh horses for the kings messengers  </a:t>
            </a:r>
          </a:p>
          <a:p>
            <a:r>
              <a:rPr lang="en-US" dirty="0" smtClean="0"/>
              <a:t>Was 1,400-1,500 miles long 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Xerxes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(ZURHK-</a:t>
            </a:r>
            <a:r>
              <a:rPr lang="en-US" dirty="0" err="1" smtClean="0">
                <a:solidFill>
                  <a:srgbClr val="FF0000"/>
                </a:solidFill>
              </a:rPr>
              <a:t>seez</a:t>
            </a:r>
            <a:r>
              <a:rPr lang="en-US" dirty="0" smtClean="0">
                <a:solidFill>
                  <a:srgbClr val="FF0000"/>
                </a:solidFill>
              </a:rPr>
              <a:t>)  </a:t>
            </a:r>
          </a:p>
          <a:p>
            <a:r>
              <a:rPr lang="en-US" dirty="0" smtClean="0"/>
              <a:t>486-465 BCE </a:t>
            </a:r>
          </a:p>
          <a:p>
            <a:r>
              <a:rPr lang="en-US" dirty="0" smtClean="0"/>
              <a:t>Son of Darius</a:t>
            </a:r>
          </a:p>
          <a:p>
            <a:r>
              <a:rPr lang="en-US" dirty="0" smtClean="0"/>
              <a:t> Led soldiers in battle of Thermopylae </a:t>
            </a:r>
          </a:p>
          <a:p>
            <a:r>
              <a:rPr lang="en-US" dirty="0"/>
              <a:t> </a:t>
            </a:r>
            <a:r>
              <a:rPr lang="en-US" dirty="0" smtClean="0"/>
              <a:t>Captures Athens </a:t>
            </a:r>
            <a:endParaRPr lang="en-US" dirty="0"/>
          </a:p>
        </p:txBody>
      </p:sp>
      <p:pic>
        <p:nvPicPr>
          <p:cNvPr id="52226" name="Picture 2" descr="File:Xerxes I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1676400"/>
            <a:ext cx="3771900" cy="37719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46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B0F0"/>
                </a:solidFill>
                <a:latin typeface="Bodoni MT Black" pitchFamily="18" charset="0"/>
              </a:rPr>
              <a:t>Greeks and Persians clash!  </a:t>
            </a:r>
            <a:endParaRPr lang="en-US" dirty="0">
              <a:solidFill>
                <a:srgbClr val="00B0F0"/>
              </a:solidFill>
              <a:latin typeface="Bodoni MT Black" pitchFamily="18" charset="0"/>
            </a:endParaRPr>
          </a:p>
        </p:txBody>
      </p:sp>
      <p:sp>
        <p:nvSpPr>
          <p:cNvPr id="5" name="Explosion 2 4"/>
          <p:cNvSpPr/>
          <p:nvPr/>
        </p:nvSpPr>
        <p:spPr>
          <a:xfrm>
            <a:off x="914400" y="914400"/>
            <a:ext cx="2971800" cy="1600200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Explosion 2 5"/>
          <p:cNvSpPr/>
          <p:nvPr/>
        </p:nvSpPr>
        <p:spPr>
          <a:xfrm rot="9778428">
            <a:off x="4885039" y="4378606"/>
            <a:ext cx="2971800" cy="1600200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en-US" u="sng" dirty="0" smtClean="0"/>
              <a:t>California Standard 6.4.5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Outline the founding, expansion and political organization of the Persian Empire.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Battle of Marathon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7924800" cy="4724399"/>
          </a:xfrm>
        </p:spPr>
        <p:txBody>
          <a:bodyPr/>
          <a:lstStyle/>
          <a:p>
            <a:r>
              <a:rPr lang="en-US" dirty="0" smtClean="0"/>
              <a:t>490 BCE </a:t>
            </a:r>
          </a:p>
          <a:p>
            <a:r>
              <a:rPr lang="en-US" dirty="0" smtClean="0"/>
              <a:t>Persians land 20,000 men in Marathon </a:t>
            </a:r>
          </a:p>
          <a:p>
            <a:pPr>
              <a:buNone/>
            </a:pPr>
            <a:r>
              <a:rPr lang="en-US" dirty="0" smtClean="0"/>
              <a:t>				( a few miles from Athens) </a:t>
            </a:r>
          </a:p>
          <a:p>
            <a:pPr>
              <a:buNone/>
            </a:pPr>
            <a:r>
              <a:rPr lang="en-US" dirty="0" smtClean="0"/>
              <a:t>The Athenians had 10,000</a:t>
            </a:r>
          </a:p>
          <a:p>
            <a:pPr>
              <a:buNone/>
            </a:pPr>
            <a:r>
              <a:rPr lang="en-US" dirty="0" smtClean="0"/>
              <a:t>•After a long wait the Persian</a:t>
            </a:r>
          </a:p>
          <a:p>
            <a:pPr>
              <a:buNone/>
            </a:pPr>
            <a:r>
              <a:rPr lang="en-US" dirty="0" smtClean="0"/>
              <a:t>s board the ships with the </a:t>
            </a:r>
          </a:p>
          <a:p>
            <a:pPr>
              <a:buNone/>
            </a:pPr>
            <a:r>
              <a:rPr lang="en-US" dirty="0" smtClean="0"/>
              <a:t>strongest cavalry 1</a:t>
            </a:r>
            <a:r>
              <a:rPr lang="en-US" baseline="30000" dirty="0" smtClean="0"/>
              <a:t>st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</a:t>
            </a:r>
          </a:p>
        </p:txBody>
      </p:sp>
      <p:pic>
        <p:nvPicPr>
          <p:cNvPr id="36866" name="Picture 2" descr="http://espliego.files.wordpress.com/2009/05/marathon-to-athen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3429000"/>
            <a:ext cx="2790825" cy="27908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609601"/>
            <a:ext cx="8305800" cy="2133600"/>
          </a:xfrm>
        </p:spPr>
        <p:txBody>
          <a:bodyPr/>
          <a:lstStyle/>
          <a:p>
            <a:r>
              <a:rPr lang="en-US" dirty="0" smtClean="0"/>
              <a:t>That was when the Athenians attacked</a:t>
            </a:r>
          </a:p>
          <a:p>
            <a:r>
              <a:rPr lang="en-US" dirty="0" smtClean="0"/>
              <a:t>Caught foot solders waiting to get on the ships </a:t>
            </a:r>
          </a:p>
          <a:p>
            <a:r>
              <a:rPr lang="en-US" dirty="0" smtClean="0"/>
              <a:t>Persians were defeated!  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533400" y="4267200"/>
            <a:ext cx="8305800" cy="2133600"/>
          </a:xfrm>
        </p:spPr>
        <p:txBody>
          <a:bodyPr/>
          <a:lstStyle/>
          <a:p>
            <a:r>
              <a:rPr lang="en-US" dirty="0" smtClean="0"/>
              <a:t>Athenians send </a:t>
            </a:r>
            <a:r>
              <a:rPr lang="en-US" dirty="0" err="1" smtClean="0"/>
              <a:t>Pheidippides</a:t>
            </a:r>
            <a:r>
              <a:rPr lang="en-US" dirty="0" smtClean="0"/>
              <a:t> running home with the news (about 25 miles) </a:t>
            </a:r>
          </a:p>
          <a:p>
            <a:pPr>
              <a:buNone/>
            </a:pPr>
            <a:r>
              <a:rPr lang="en-US" dirty="0" smtClean="0"/>
              <a:t>   modern marathons are named after this famous run 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7106" name="Picture 2" descr="http://www.robertneralich.com/wp-content/uploads/2011/09/MarathonMa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1752600"/>
            <a:ext cx="2181225" cy="23431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Battle of </a:t>
            </a:r>
            <a:r>
              <a:rPr lang="en-US" dirty="0" err="1" smtClean="0"/>
              <a:t>Themopylae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480BCE </a:t>
            </a:r>
          </a:p>
          <a:p>
            <a:r>
              <a:rPr lang="en-US" dirty="0" smtClean="0"/>
              <a:t>Persians led by Xerxes</a:t>
            </a:r>
          </a:p>
          <a:p>
            <a:r>
              <a:rPr lang="en-US" dirty="0" smtClean="0"/>
              <a:t>Spartans lead by King </a:t>
            </a:r>
            <a:r>
              <a:rPr lang="en-US" dirty="0" err="1" smtClean="0"/>
              <a:t>Leonidas</a:t>
            </a:r>
            <a:r>
              <a:rPr lang="en-US" dirty="0" smtClean="0"/>
              <a:t> </a:t>
            </a:r>
          </a:p>
          <a:p>
            <a:r>
              <a:rPr lang="en-US" dirty="0"/>
              <a:t> </a:t>
            </a:r>
            <a:r>
              <a:rPr lang="en-US" dirty="0" smtClean="0"/>
              <a:t>lasted 3 days then the Persians advanced </a:t>
            </a:r>
          </a:p>
        </p:txBody>
      </p:sp>
      <p:graphicFrame>
        <p:nvGraphicFramePr>
          <p:cNvPr id="35843" name="Object 3"/>
          <p:cNvGraphicFramePr>
            <a:graphicFrameLocks noChangeAspect="1"/>
          </p:cNvGraphicFramePr>
          <p:nvPr/>
        </p:nvGraphicFramePr>
        <p:xfrm>
          <a:off x="4876800" y="4953000"/>
          <a:ext cx="3731022" cy="485775"/>
        </p:xfrm>
        <a:graphic>
          <a:graphicData uri="http://schemas.openxmlformats.org/presentationml/2006/ole">
            <p:oleObj spid="_x0000_s35843" name="Package" showAsIcon="1" r:id="rId4" imgW="5267880" imgH="685800" progId="Package">
              <p:embed/>
            </p:oleObj>
          </a:graphicData>
        </a:graphic>
      </p:graphicFrame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4800600" y="1524000"/>
            <a:ext cx="4038600" cy="3048000"/>
          </a:xfrm>
        </p:spPr>
        <p:txBody>
          <a:bodyPr>
            <a:normAutofit/>
          </a:bodyPr>
          <a:lstStyle/>
          <a:p>
            <a:r>
              <a:rPr lang="en-US" dirty="0"/>
              <a:t> </a:t>
            </a:r>
            <a:r>
              <a:rPr lang="en-US" dirty="0" smtClean="0"/>
              <a:t>A narrow pass through mountains </a:t>
            </a:r>
          </a:p>
          <a:p>
            <a:r>
              <a:rPr lang="en-US" dirty="0"/>
              <a:t> </a:t>
            </a:r>
            <a:r>
              <a:rPr lang="en-US" dirty="0" smtClean="0"/>
              <a:t>Greeks lost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Battle of Salamis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2057400"/>
            <a:ext cx="4038600" cy="3429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Salamis (SA-</a:t>
            </a:r>
            <a:r>
              <a:rPr lang="en-US" dirty="0" err="1" smtClean="0">
                <a:solidFill>
                  <a:srgbClr val="FF0000"/>
                </a:solidFill>
              </a:rPr>
              <a:t>luh</a:t>
            </a:r>
            <a:r>
              <a:rPr lang="en-US" dirty="0" smtClean="0">
                <a:solidFill>
                  <a:srgbClr val="FF0000"/>
                </a:solidFill>
              </a:rPr>
              <a:t>-mush) </a:t>
            </a:r>
          </a:p>
          <a:p>
            <a:r>
              <a:rPr lang="en-US" dirty="0" smtClean="0"/>
              <a:t>480BCE </a:t>
            </a:r>
          </a:p>
          <a:p>
            <a:r>
              <a:rPr lang="en-US" dirty="0" smtClean="0"/>
              <a:t>Greeks attack Persians in the straight </a:t>
            </a:r>
          </a:p>
          <a:p>
            <a:r>
              <a:rPr lang="en-US" dirty="0" smtClean="0"/>
              <a:t>Had smaller , faster ships </a:t>
            </a:r>
            <a:endParaRPr lang="en-US" dirty="0"/>
          </a:p>
        </p:txBody>
      </p:sp>
      <p:pic>
        <p:nvPicPr>
          <p:cNvPr id="51204" name="Picture 4" descr="http://www.emersonkent.com/images/battle_salami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958417"/>
            <a:ext cx="4267200" cy="33038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3505199"/>
          </a:xfrm>
        </p:spPr>
        <p:txBody>
          <a:bodyPr/>
          <a:lstStyle/>
          <a:p>
            <a:r>
              <a:rPr lang="en-US" dirty="0" smtClean="0"/>
              <a:t>Greeks destroy most of the Persian fleet </a:t>
            </a:r>
          </a:p>
          <a:p>
            <a:endParaRPr lang="en-US" dirty="0" smtClean="0"/>
          </a:p>
          <a:p>
            <a:r>
              <a:rPr lang="en-US" dirty="0" smtClean="0"/>
              <a:t>But Persians reach Athens and burn the city </a:t>
            </a:r>
            <a:endParaRPr lang="en-US" dirty="0"/>
          </a:p>
        </p:txBody>
      </p:sp>
      <p:pic>
        <p:nvPicPr>
          <p:cNvPr id="54274" name="Picture 2" descr="http://www.mainlesson.com/books/macgregor/greece/zpage17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1524000"/>
            <a:ext cx="2819400" cy="39293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Battle of Plataea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Plataea (</a:t>
            </a:r>
            <a:r>
              <a:rPr lang="en-US" dirty="0" err="1" smtClean="0">
                <a:solidFill>
                  <a:srgbClr val="FF0000"/>
                </a:solidFill>
              </a:rPr>
              <a:t>pluh</a:t>
            </a:r>
            <a:r>
              <a:rPr lang="en-US" dirty="0" smtClean="0">
                <a:solidFill>
                  <a:srgbClr val="FF0000"/>
                </a:solidFill>
              </a:rPr>
              <a:t>-tee-uh) </a:t>
            </a:r>
          </a:p>
          <a:p>
            <a:r>
              <a:rPr lang="en-US" dirty="0" smtClean="0"/>
              <a:t>479BCE </a:t>
            </a:r>
          </a:p>
          <a:p>
            <a:r>
              <a:rPr lang="en-US" dirty="0"/>
              <a:t> </a:t>
            </a:r>
            <a:r>
              <a:rPr lang="en-US" dirty="0" smtClean="0"/>
              <a:t>Greeks unite to fight and defeat Persians </a:t>
            </a:r>
          </a:p>
          <a:p>
            <a:r>
              <a:rPr lang="en-US" dirty="0" smtClean="0"/>
              <a:t>Persians retreat and </a:t>
            </a:r>
          </a:p>
          <a:p>
            <a:pPr>
              <a:buNone/>
            </a:pPr>
            <a:r>
              <a:rPr lang="en-US" dirty="0" smtClean="0"/>
              <a:t>   Greeks are saved from invasion </a:t>
            </a:r>
            <a:endParaRPr lang="en-US" dirty="0"/>
          </a:p>
        </p:txBody>
      </p:sp>
      <p:pic>
        <p:nvPicPr>
          <p:cNvPr id="55298" name="Picture 2" descr="http://historyday.crf-usa.org/2819/map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1905000"/>
            <a:ext cx="4482352" cy="3657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battles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 rot="5400000">
            <a:off x="1862186" y="-261986"/>
            <a:ext cx="5343425" cy="7239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Burial site of Darius and Xerxes</a:t>
            </a:r>
            <a:endParaRPr lang="en-US" sz="3200" dirty="0"/>
          </a:p>
        </p:txBody>
      </p:sp>
      <p:pic>
        <p:nvPicPr>
          <p:cNvPr id="56322" name="Picture 2" descr="http://upload.wikimedia.org/wikipedia/commons/thumb/f/fa/Naghshe_Rostam_ZPan.jpg/600px-Naghshe_Rostam_ZPan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209800"/>
            <a:ext cx="8458200" cy="25233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happened to the Persians?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077200" cy="2895600"/>
          </a:xfrm>
        </p:spPr>
        <p:txBody>
          <a:bodyPr>
            <a:normAutofit/>
          </a:bodyPr>
          <a:lstStyle/>
          <a:p>
            <a:r>
              <a:rPr lang="en-US" dirty="0" smtClean="0"/>
              <a:t>In the end Persian rulers </a:t>
            </a:r>
            <a:r>
              <a:rPr lang="en-US" smtClean="0"/>
              <a:t>went corrupt, charged </a:t>
            </a:r>
            <a:r>
              <a:rPr lang="en-US" dirty="0" smtClean="0"/>
              <a:t>to much </a:t>
            </a:r>
            <a:r>
              <a:rPr lang="en-US" smtClean="0"/>
              <a:t>taxes &amp; cause </a:t>
            </a:r>
            <a:r>
              <a:rPr lang="en-US" dirty="0" smtClean="0"/>
              <a:t>rebellions </a:t>
            </a:r>
          </a:p>
          <a:p>
            <a:r>
              <a:rPr lang="en-US" dirty="0" smtClean="0"/>
              <a:t>Internal struggle for power </a:t>
            </a:r>
          </a:p>
          <a:p>
            <a:r>
              <a:rPr lang="en-US" dirty="0" smtClean="0">
                <a:solidFill>
                  <a:srgbClr val="00B0F0"/>
                </a:solidFill>
              </a:rPr>
              <a:t>Alexander the Great </a:t>
            </a:r>
            <a:r>
              <a:rPr lang="en-US" dirty="0" smtClean="0"/>
              <a:t>invades in 334 BCE and rules over all the Persian land </a:t>
            </a:r>
            <a:r>
              <a:rPr lang="en-US" dirty="0" smtClean="0">
                <a:sym typeface="Wingdings" pitchFamily="2" charset="2"/>
              </a:rPr>
              <a:t> 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How did it begin…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Assyrian Empire was small Israelite state by Tigris River </a:t>
            </a:r>
          </a:p>
          <a:p>
            <a:r>
              <a:rPr lang="en-US" dirty="0" smtClean="0"/>
              <a:t>In 700 BCE it included Mesopotamia, some of Asia Minor, Egypt and Palestine </a:t>
            </a:r>
          </a:p>
          <a:p>
            <a:r>
              <a:rPr lang="en-US" dirty="0" smtClean="0"/>
              <a:t>They had a large and strong army and were known for committing atrocities against enemies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The Assyrians were conquered by the Chaldeans and King Nebuchadnezzar </a:t>
            </a:r>
          </a:p>
          <a:p>
            <a:r>
              <a:rPr lang="en-US" dirty="0" smtClean="0"/>
              <a:t>He rebuilt Babylon </a:t>
            </a:r>
          </a:p>
          <a:p>
            <a:pPr>
              <a:buNone/>
            </a:pPr>
            <a:r>
              <a:rPr lang="en-US" dirty="0" smtClean="0"/>
              <a:t>         one of the greatest cities of the 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		ancient world </a:t>
            </a:r>
            <a:endParaRPr lang="en-US" dirty="0"/>
          </a:p>
        </p:txBody>
      </p:sp>
      <p:pic>
        <p:nvPicPr>
          <p:cNvPr id="23554" name="Picture 2" descr="http://www.homeownernut.com/uploadedfiles/2010/10/hanging-gardens-of-babylon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4343400"/>
            <a:ext cx="3001818" cy="1981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525963"/>
          </a:xfrm>
        </p:spPr>
        <p:txBody>
          <a:bodyPr/>
          <a:lstStyle/>
          <a:p>
            <a:r>
              <a:rPr lang="en-US" dirty="0" smtClean="0"/>
              <a:t>King Nebuchadnezzar of Babylonia fell to the Persians in 539 BCE</a:t>
            </a:r>
          </a:p>
          <a:p>
            <a:endParaRPr lang="en-US" dirty="0" smtClean="0"/>
          </a:p>
          <a:p>
            <a:r>
              <a:rPr lang="en-US" dirty="0" smtClean="0"/>
              <a:t>Persia gained all of the kings territory  </a:t>
            </a:r>
          </a:p>
          <a:p>
            <a:endParaRPr lang="en-US" dirty="0" smtClean="0"/>
          </a:p>
          <a:p>
            <a:r>
              <a:rPr lang="en-US" dirty="0" smtClean="0"/>
              <a:t>The leader of the Persians was Cyrus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AutoShape 2" descr="http://thumbp12-bf1.thumb.mail.yahoo.com/tn?sid=14636698814182042&amp;mid=AIIPw0MAABTTTnguYwUruCxxI14&amp;midoffset=1_139172&amp;partid=3&amp;f=1112&amp;fid=Sent&amp;w=304&amp;h=480&amp;httperr=1"/>
          <p:cNvSpPr>
            <a:spLocks noChangeAspect="1" noChangeArrowheads="1"/>
          </p:cNvSpPr>
          <p:nvPr/>
        </p:nvSpPr>
        <p:spPr bwMode="auto">
          <a:xfrm>
            <a:off x="155575" y="-2193925"/>
            <a:ext cx="2895600" cy="4572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2" name="AutoShape 4" descr="http://thumbp12-bf1.thumb.mail.yahoo.com/tn?sid=14636698814182042&amp;mid=AIIPw0MAABTTTnguYwUruCxxI14&amp;midoffset=1_139172&amp;partid=3&amp;f=1112&amp;fid=Sent&amp;w=304&amp;h=480&amp;httperr=1"/>
          <p:cNvSpPr>
            <a:spLocks noChangeAspect="1" noChangeArrowheads="1"/>
          </p:cNvSpPr>
          <p:nvPr/>
        </p:nvSpPr>
        <p:spPr bwMode="auto">
          <a:xfrm>
            <a:off x="155575" y="-2193925"/>
            <a:ext cx="2895600" cy="4572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33400" y="5715000"/>
            <a:ext cx="8153400" cy="6096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Map of the combined Persia Empire </a:t>
            </a:r>
            <a:endParaRPr lang="en-US" sz="2800" dirty="0"/>
          </a:p>
        </p:txBody>
      </p:sp>
      <p:pic>
        <p:nvPicPr>
          <p:cNvPr id="8" name="Content Placeholder 7" descr="map book 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16200000">
            <a:off x="2428241" y="-294640"/>
            <a:ext cx="4439921" cy="701040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were the Persians…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Lived in southwestern Iran</a:t>
            </a:r>
            <a:endParaRPr lang="en-US" dirty="0"/>
          </a:p>
          <a:p>
            <a:r>
              <a:rPr lang="en-US" dirty="0" smtClean="0"/>
              <a:t>Mostly nomadic and organized into tribes </a:t>
            </a:r>
          </a:p>
          <a:p>
            <a:r>
              <a:rPr lang="en-US" dirty="0" smtClean="0"/>
              <a:t>The Persians were lead by Cyrus </a:t>
            </a:r>
            <a:endParaRPr lang="en-US" dirty="0"/>
          </a:p>
        </p:txBody>
      </p:sp>
      <p:pic>
        <p:nvPicPr>
          <p:cNvPr id="19458" name="Picture 2" descr="http://www.sahandasa.com/images/iran-ma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3886200"/>
            <a:ext cx="3429000" cy="2286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was Cyrus the Great?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Cyrus (</a:t>
            </a:r>
            <a:r>
              <a:rPr lang="en-US" dirty="0" err="1" smtClean="0">
                <a:solidFill>
                  <a:srgbClr val="FF0000"/>
                </a:solidFill>
              </a:rPr>
              <a:t>Sy-ruhs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</a:p>
          <a:p>
            <a:r>
              <a:rPr lang="en-US" dirty="0" smtClean="0"/>
              <a:t> 559-530 BCE </a:t>
            </a:r>
          </a:p>
          <a:p>
            <a:r>
              <a:rPr lang="en-US" dirty="0" smtClean="0"/>
              <a:t>He captured Babylon in 539 BCE by uniting Persians </a:t>
            </a:r>
          </a:p>
          <a:p>
            <a:r>
              <a:rPr lang="en-US" dirty="0" smtClean="0"/>
              <a:t> Turned Babylonia into a Persian providence and allowed many original officials to keep their positions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81000"/>
            <a:ext cx="8305800" cy="6477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Created a postal system </a:t>
            </a:r>
          </a:p>
          <a:p>
            <a:r>
              <a:rPr lang="en-US" dirty="0" smtClean="0"/>
              <a:t>Allowed Jews to return to Jerusalem </a:t>
            </a:r>
          </a:p>
          <a:p>
            <a:r>
              <a:rPr lang="en-US" dirty="0" smtClean="0"/>
              <a:t>His compassion made others accept him as a ruler </a:t>
            </a:r>
          </a:p>
          <a:p>
            <a:r>
              <a:rPr lang="en-US" dirty="0" smtClean="0"/>
              <a:t>Organized the capital in </a:t>
            </a:r>
            <a:r>
              <a:rPr lang="en-US" dirty="0" err="1" smtClean="0"/>
              <a:t>Pasargades</a:t>
            </a:r>
            <a:r>
              <a:rPr lang="en-US" dirty="0" smtClean="0"/>
              <a:t>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algn="ctr">
              <a:buNone/>
            </a:pPr>
            <a:r>
              <a:rPr lang="en-US" dirty="0"/>
              <a:t> </a:t>
            </a:r>
            <a:r>
              <a:rPr lang="en-US" dirty="0" smtClean="0"/>
              <a:t> Tomb of Cyrus the Great in </a:t>
            </a:r>
            <a:r>
              <a:rPr lang="en-US" dirty="0" err="1" smtClean="0"/>
              <a:t>Pasargades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2050" name="Picture 2" descr="File:Cyrus tomb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67000" y="2971800"/>
            <a:ext cx="3657600" cy="23591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3379</TotalTime>
  <Words>806</Words>
  <Application>Microsoft Office PowerPoint</Application>
  <PresentationFormat>On-screen Show (4:3)</PresentationFormat>
  <Paragraphs>161</Paragraphs>
  <Slides>28</Slides>
  <Notes>15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0" baseType="lpstr">
      <vt:lpstr>Office Theme</vt:lpstr>
      <vt:lpstr>Package</vt:lpstr>
      <vt:lpstr>The Persian Empire </vt:lpstr>
      <vt:lpstr>Slide 2</vt:lpstr>
      <vt:lpstr>How did it begin…</vt:lpstr>
      <vt:lpstr>Slide 4</vt:lpstr>
      <vt:lpstr>Slide 5</vt:lpstr>
      <vt:lpstr>Map of the combined Persia Empire </vt:lpstr>
      <vt:lpstr>Who were the Persians…</vt:lpstr>
      <vt:lpstr>Who was Cyrus the Great? </vt:lpstr>
      <vt:lpstr>Slide 9</vt:lpstr>
      <vt:lpstr>Slide 10</vt:lpstr>
      <vt:lpstr>The Immortals </vt:lpstr>
      <vt:lpstr>Soldiers in Persia </vt:lpstr>
      <vt:lpstr>Cambyses </vt:lpstr>
      <vt:lpstr>Darius</vt:lpstr>
      <vt:lpstr>Persian Empire </vt:lpstr>
      <vt:lpstr>Slide 16</vt:lpstr>
      <vt:lpstr>The Royal Road </vt:lpstr>
      <vt:lpstr>Xerxes </vt:lpstr>
      <vt:lpstr>Greeks and Persians clash!  </vt:lpstr>
      <vt:lpstr>Battle of Marathon</vt:lpstr>
      <vt:lpstr>Slide 21</vt:lpstr>
      <vt:lpstr>Battle of Themopylae</vt:lpstr>
      <vt:lpstr>Battle of Salamis </vt:lpstr>
      <vt:lpstr>Slide 24</vt:lpstr>
      <vt:lpstr>Battle of Plataea</vt:lpstr>
      <vt:lpstr>Slide 26</vt:lpstr>
      <vt:lpstr>Burial site of Darius and Xerxes</vt:lpstr>
      <vt:lpstr>What happened to the Persians?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Persian Empire</dc:title>
  <dc:creator>Familia Ruiz</dc:creator>
  <cp:lastModifiedBy>Familia Ruiz</cp:lastModifiedBy>
  <cp:revision>265</cp:revision>
  <dcterms:created xsi:type="dcterms:W3CDTF">2011-09-18T02:12:42Z</dcterms:created>
  <dcterms:modified xsi:type="dcterms:W3CDTF">2011-09-20T10:32:23Z</dcterms:modified>
</cp:coreProperties>
</file>