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257" r:id="rId25"/>
    <p:sldId id="258" r:id="rId26"/>
    <p:sldId id="259" r:id="rId27"/>
    <p:sldId id="263" r:id="rId28"/>
    <p:sldId id="260" r:id="rId29"/>
    <p:sldId id="261" r:id="rId30"/>
    <p:sldId id="262" r:id="rId31"/>
    <p:sldId id="264" r:id="rId32"/>
    <p:sldId id="265" r:id="rId33"/>
    <p:sldId id="266" r:id="rId34"/>
    <p:sldId id="267" r:id="rId35"/>
    <p:sldId id="268" r:id="rId36"/>
    <p:sldId id="269" r:id="rId37"/>
    <p:sldId id="270" r:id="rId38"/>
    <p:sldId id="279" r:id="rId39"/>
    <p:sldId id="280" r:id="rId40"/>
    <p:sldId id="271" r:id="rId41"/>
    <p:sldId id="272" r:id="rId42"/>
    <p:sldId id="273" r:id="rId43"/>
    <p:sldId id="274" r:id="rId44"/>
    <p:sldId id="275" r:id="rId45"/>
    <p:sldId id="276" r:id="rId46"/>
    <p:sldId id="277" r:id="rId47"/>
    <p:sldId id="27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24" autoAdjust="0"/>
  </p:normalViewPr>
  <p:slideViewPr>
    <p:cSldViewPr>
      <p:cViewPr varScale="1">
        <p:scale>
          <a:sx n="69" d="100"/>
          <a:sy n="69" d="100"/>
        </p:scale>
        <p:origin x="-8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C42B7-BFC3-48E8-B8A1-11A9FF33E306}" type="datetimeFigureOut">
              <a:rPr lang="en-US" smtClean="0"/>
              <a:pPr/>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E497A-14F7-4969-AE03-3C9AE9DAB4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5E497A-14F7-4969-AE03-3C9AE9DAB4E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Herculean strength list 12 labors </a:t>
            </a:r>
            <a:endParaRPr lang="en-US" dirty="0"/>
          </a:p>
        </p:txBody>
      </p:sp>
      <p:sp>
        <p:nvSpPr>
          <p:cNvPr id="4" name="Slide Number Placeholder 3"/>
          <p:cNvSpPr>
            <a:spLocks noGrp="1"/>
          </p:cNvSpPr>
          <p:nvPr>
            <p:ph type="sldNum" sz="quarter" idx="10"/>
          </p:nvPr>
        </p:nvSpPr>
        <p:spPr/>
        <p:txBody>
          <a:bodyPr/>
          <a:lstStyle/>
          <a:p>
            <a:fld id="{D75E497A-14F7-4969-AE03-3C9AE9DAB4EC}"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story</a:t>
            </a:r>
            <a:r>
              <a:rPr lang="en-US" baseline="0" dirty="0" smtClean="0"/>
              <a:t> where animals talk and display human characteristics. There is usually a moral at the end of the story : such as, Slow and steady wins the race, and </a:t>
            </a:r>
            <a:r>
              <a:rPr lang="en-US" sz="1200" b="1" i="1" kern="1200" dirty="0" smtClean="0">
                <a:solidFill>
                  <a:schemeClr val="tx1"/>
                </a:solidFill>
                <a:latin typeface="+mn-lt"/>
                <a:ea typeface="+mn-ea"/>
                <a:cs typeface="+mn-cs"/>
              </a:rPr>
              <a:t>"There are many who pretend to despise and belittle that which is beyond their reach."</a:t>
            </a:r>
            <a:r>
              <a:rPr lang="en-US" sz="1200" b="0"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75E497A-14F7-4969-AE03-3C9AE9DAB4EC}"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not quite what the</a:t>
            </a:r>
            <a:r>
              <a:rPr lang="en-US" baseline="0" dirty="0" smtClean="0"/>
              <a:t> fable, but still </a:t>
            </a:r>
            <a:r>
              <a:rPr lang="en-US" baseline="0" dirty="0" err="1" smtClean="0"/>
              <a:t>relevent</a:t>
            </a:r>
            <a:r>
              <a:rPr lang="en-US" baseline="0" dirty="0" smtClean="0"/>
              <a:t> today </a:t>
            </a:r>
            <a:endParaRPr lang="en-US" dirty="0"/>
          </a:p>
        </p:txBody>
      </p:sp>
      <p:sp>
        <p:nvSpPr>
          <p:cNvPr id="4" name="Slide Number Placeholder 3"/>
          <p:cNvSpPr>
            <a:spLocks noGrp="1"/>
          </p:cNvSpPr>
          <p:nvPr>
            <p:ph type="sldNum" sz="quarter" idx="10"/>
          </p:nvPr>
        </p:nvSpPr>
        <p:spPr/>
        <p:txBody>
          <a:bodyPr/>
          <a:lstStyle/>
          <a:p>
            <a:fld id="{D75E497A-14F7-4969-AE03-3C9AE9DAB4EC}"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Homer -</a:t>
            </a:r>
            <a:r>
              <a:rPr lang="en-US" baseline="0" dirty="0" smtClean="0"/>
              <a:t>850 BCE </a:t>
            </a:r>
            <a:endParaRPr lang="en-US" dirty="0"/>
          </a:p>
        </p:txBody>
      </p:sp>
      <p:sp>
        <p:nvSpPr>
          <p:cNvPr id="4" name="Slide Number Placeholder 3"/>
          <p:cNvSpPr>
            <a:spLocks noGrp="1"/>
          </p:cNvSpPr>
          <p:nvPr>
            <p:ph type="sldNum" sz="quarter" idx="10"/>
          </p:nvPr>
        </p:nvSpPr>
        <p:spPr/>
        <p:txBody>
          <a:bodyPr/>
          <a:lstStyle/>
          <a:p>
            <a:fld id="{D75E497A-14F7-4969-AE03-3C9AE9DAB4EC}"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9A575A-AC55-414F-8B17-7BD83F2585C2}"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982E-5EB9-4B5C-8887-0A817489F2F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9A575A-AC55-414F-8B17-7BD83F2585C2}"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9A575A-AC55-414F-8B17-7BD83F2585C2}" type="datetimeFigureOut">
              <a:rPr lang="en-US" smtClean="0"/>
              <a:pPr/>
              <a:t>9/22/2011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9A575A-AC55-414F-8B17-7BD83F2585C2}"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9A575A-AC55-414F-8B17-7BD83F2585C2}"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982E-5EB9-4B5C-8887-0A817489F2F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9A575A-AC55-414F-8B17-7BD83F2585C2}"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9A575A-AC55-414F-8B17-7BD83F2585C2}" type="datetimeFigureOut">
              <a:rPr lang="en-US" smtClean="0"/>
              <a:pPr/>
              <a:t>9/22/2011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9A575A-AC55-414F-8B17-7BD83F2585C2}" type="datetimeFigureOut">
              <a:rPr lang="en-US" smtClean="0"/>
              <a:pPr/>
              <a:t>9/22/2011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A575A-AC55-414F-8B17-7BD83F2585C2}" type="datetimeFigureOut">
              <a:rPr lang="en-US" smtClean="0"/>
              <a:pPr/>
              <a:t>9/22/2011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3982E-5EB9-4B5C-8887-0A817489F2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9A575A-AC55-414F-8B17-7BD83F2585C2}"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3982E-5EB9-4B5C-8887-0A817489F2F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9A575A-AC55-414F-8B17-7BD83F2585C2}" type="datetimeFigureOut">
              <a:rPr lang="en-US" smtClean="0"/>
              <a:pPr/>
              <a:t>9/22/2011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1A3982E-5EB9-4B5C-8887-0A817489F2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9A575A-AC55-414F-8B17-7BD83F2585C2}" type="datetimeFigureOut">
              <a:rPr lang="en-US" smtClean="0"/>
              <a:pPr/>
              <a:t>9/22/2011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1A3982E-5EB9-4B5C-8887-0A817489F2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esus%20Rojas\Desktop\Gallery%20of%20the%20Gods_%20Zeus.mp4" TargetMode="External"/><Relationship Id="rId1" Type="http://schemas.openxmlformats.org/officeDocument/2006/relationships/video" Target="file:///C:\Users\Jesus%20Rojas\Desktop\Clash%20of%20the%20titans(2010)%20movie%20clip_%20release%20the%20kraken.mp4" TargetMode="Externa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C:\Users\Jesus%20Rojas\Desktop\Gallery%20of%20the%20Gods_%20Hera.mp4"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Jesus%20Rojas\Desktop\Gallery%20of%20the%20Gods_%20Poseidon.mp4" TargetMode="External"/><Relationship Id="rId5" Type="http://schemas.openxmlformats.org/officeDocument/2006/relationships/image" Target="../media/image21.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C:\Users\Jesus%20Rojas\Desktop\Gallery%20of%20the%20Gods_%20Apollo.mp4" TargetMode="Externa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Jesus%20Rojas\Desktop\Gallery%20of%20the%20Gods_%20Dionysus.mp4" TargetMode="Externa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C:\Users\Jesus%20Rojas\Desktop\Gallery%20of%20the%20Gods_%20Artemis.mp4" TargetMode="Externa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ideo" Target="file:///C:\Users\Jesus%20Rojas\Desktop\Gallery%20of%20the%20Gods_%20Hermes.mp4" TargetMode="Externa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video" Target="file:///C:\Users\Jesus%20Rojas\Desktop\Gallery%20of%20the%20Gods_%20Athena.mp4" TargetMode="Externa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video" Target="file:///C:\Users\Jesus%20Rojas\Desktop\Gallery%20of%20the%20Gods_%20Ares.mp4" TargetMode="Externa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video" Target="file:///C:\Users\Jesus%20Rojas\Desktop\Gallery%20of%20the%20Gods_%20Aphrodite.mp4" TargetMode="Externa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ideo" Target="file:///C:\Users\Jesus%20Rojas\Desktop\Gallery%20of%20the%20Gods_%20Hephaestus.mp4" TargetMode="Externa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video" Target="file:///C:\Users\Jesus%20Rojas\Desktop\Gallery%20of%20the%20Gods_%20Demeter.mp4"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video" Target="file:///C:\Users\Jesus%20Rojas\Desktop\(%236)%20UPDATED%20_%20Top%2010%20Great%20Fight%20Scenes%20_%20Troy_%20Achilles%20VS.mp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file:///C:\Users\Jesus%20Rojas\Desktop\Bugs%20Bunny%20Tortoise%20Beats%20Hare.mp4" TargetMode="Externa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4.xml"/><Relationship Id="rId1" Type="http://schemas.openxmlformats.org/officeDocument/2006/relationships/video" Target="file:///C:\Users\Jesus%20Rojas\Desktop\Simpsons%20odyssey.mp4"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Greek figures</a:t>
            </a:r>
            <a:endParaRPr lang="en-US" dirty="0"/>
          </a:p>
        </p:txBody>
      </p:sp>
      <p:sp>
        <p:nvSpPr>
          <p:cNvPr id="3" name="Subtitle 2"/>
          <p:cNvSpPr>
            <a:spLocks noGrp="1"/>
          </p:cNvSpPr>
          <p:nvPr>
            <p:ph type="subTitle" idx="1"/>
          </p:nvPr>
        </p:nvSpPr>
        <p:spPr/>
        <p:txBody>
          <a:bodyPr/>
          <a:lstStyle/>
          <a:p>
            <a:r>
              <a:rPr lang="en-US" dirty="0" smtClean="0"/>
              <a:t>Arts &amp; sciences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Thucydides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Dubbed the “Father of Scientific History”</a:t>
            </a:r>
          </a:p>
          <a:p>
            <a:r>
              <a:rPr lang="en-US" dirty="0" smtClean="0"/>
              <a:t>He saw himself as recording an event, not a period, and excluded frivolous or extraneous information</a:t>
            </a:r>
          </a:p>
          <a:p>
            <a:r>
              <a:rPr lang="en-US" dirty="0" smtClean="0"/>
              <a:t>Used epic poetry and tragedy to construct his history, which is also constructed as a narrative</a:t>
            </a:r>
          </a:p>
          <a:p>
            <a:r>
              <a:rPr lang="en-US" dirty="0" smtClean="0"/>
              <a:t>Also the father of the school of political realism</a:t>
            </a:r>
          </a:p>
          <a:p>
            <a:r>
              <a:rPr lang="en-US" dirty="0" smtClean="0"/>
              <a:t>Showed an interest in developing an understanding of human nature to explain behavior in such crises as plague, massacres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Philosophers</a:t>
            </a:r>
            <a:endParaRPr lang="en-US" dirty="0"/>
          </a:p>
        </p:txBody>
      </p:sp>
      <p:sp>
        <p:nvSpPr>
          <p:cNvPr id="3" name="Content Placeholder 2"/>
          <p:cNvSpPr>
            <a:spLocks noGrp="1"/>
          </p:cNvSpPr>
          <p:nvPr>
            <p:ph idx="1"/>
          </p:nvPr>
        </p:nvSpPr>
        <p:spPr/>
        <p:txBody>
          <a:bodyPr>
            <a:normAutofit/>
          </a:bodyPr>
          <a:lstStyle/>
          <a:p>
            <a:r>
              <a:rPr lang="en-US" dirty="0" smtClean="0"/>
              <a:t>The ancient Greeks worshipped gods and goddesses whose actions explained many of the mysteries of the world. </a:t>
            </a:r>
          </a:p>
          <a:p>
            <a:r>
              <a:rPr lang="en-US" dirty="0" smtClean="0"/>
              <a:t>500 BC people began to think about other explanations. </a:t>
            </a:r>
          </a:p>
          <a:p>
            <a:r>
              <a:rPr lang="en-US" dirty="0" smtClean="0"/>
              <a:t>We call these people philosophers. </a:t>
            </a:r>
          </a:p>
          <a:p>
            <a:r>
              <a:rPr lang="en-US" dirty="0" smtClean="0"/>
              <a:t>Philosophers believe in the power of the human mind to think, explain, and understand life.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Socrates</a:t>
            </a:r>
            <a:endParaRPr lang="en-US" dirty="0"/>
          </a:p>
        </p:txBody>
      </p:sp>
      <p:sp>
        <p:nvSpPr>
          <p:cNvPr id="3" name="Content Placeholder 2"/>
          <p:cNvSpPr>
            <a:spLocks noGrp="1"/>
          </p:cNvSpPr>
          <p:nvPr>
            <p:ph idx="1"/>
          </p:nvPr>
        </p:nvSpPr>
        <p:spPr>
          <a:xfrm>
            <a:off x="498475" y="1981200"/>
            <a:ext cx="5009294" cy="4144963"/>
          </a:xfrm>
        </p:spPr>
        <p:txBody>
          <a:bodyPr>
            <a:normAutofit fontScale="85000" lnSpcReduction="20000"/>
          </a:bodyPr>
          <a:lstStyle/>
          <a:p>
            <a:r>
              <a:rPr lang="en-US" dirty="0" smtClean="0"/>
              <a:t>Son of a sculptor and followed his father’s footsteps, working as both a stonemason and a sculptor.</a:t>
            </a:r>
          </a:p>
          <a:p>
            <a:r>
              <a:rPr lang="en-US" dirty="0" smtClean="0"/>
              <a:t>He believed that everyone with a competent mind already knows the basic truths of life deep inside of one’s being.</a:t>
            </a:r>
          </a:p>
          <a:p>
            <a:r>
              <a:rPr lang="en-US" dirty="0" smtClean="0"/>
              <a:t>Socrates would educe knowledge through conversations guided by an unfolding series of questions.</a:t>
            </a:r>
            <a:endParaRPr lang="en-US" dirty="0"/>
          </a:p>
        </p:txBody>
      </p:sp>
      <p:pic>
        <p:nvPicPr>
          <p:cNvPr id="4" name="Picture 3"/>
          <p:cNvPicPr>
            <a:picLocks noChangeAspect="1"/>
          </p:cNvPicPr>
          <p:nvPr/>
        </p:nvPicPr>
        <p:blipFill>
          <a:blip r:embed="rId2" cstate="print"/>
          <a:stretch>
            <a:fillRect/>
          </a:stretch>
        </p:blipFill>
        <p:spPr>
          <a:xfrm>
            <a:off x="5507768" y="1981200"/>
            <a:ext cx="2997200" cy="3860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a:t>
            </a:r>
            <a:endParaRPr lang="en-US" dirty="0"/>
          </a:p>
        </p:txBody>
      </p:sp>
      <p:sp>
        <p:nvSpPr>
          <p:cNvPr id="3" name="Content Placeholder 2"/>
          <p:cNvSpPr>
            <a:spLocks noGrp="1"/>
          </p:cNvSpPr>
          <p:nvPr>
            <p:ph idx="1"/>
          </p:nvPr>
        </p:nvSpPr>
        <p:spPr>
          <a:xfrm>
            <a:off x="498475" y="1981200"/>
            <a:ext cx="5731976" cy="4144963"/>
          </a:xfrm>
        </p:spPr>
        <p:txBody>
          <a:bodyPr>
            <a:normAutofit fontScale="92500" lnSpcReduction="20000"/>
          </a:bodyPr>
          <a:lstStyle/>
          <a:p>
            <a:endParaRPr lang="en-US" dirty="0" smtClean="0"/>
          </a:p>
          <a:p>
            <a:r>
              <a:rPr lang="en-US" dirty="0" smtClean="0"/>
              <a:t>Wrote about philosophy as the guide to life</a:t>
            </a:r>
          </a:p>
          <a:p>
            <a:r>
              <a:rPr lang="en-US" dirty="0" smtClean="0"/>
              <a:t>He established a school called the Academy to in Athens around 386 BCE</a:t>
            </a:r>
          </a:p>
          <a:p>
            <a:r>
              <a:rPr lang="en-US" dirty="0" smtClean="0"/>
              <a:t>Plato’s ideas about the nature of reality, ethics, and politics have remained central to philosophy and political science to this day</a:t>
            </a:r>
            <a:endParaRPr lang="en-US" dirty="0"/>
          </a:p>
        </p:txBody>
      </p:sp>
      <p:pic>
        <p:nvPicPr>
          <p:cNvPr id="4" name="Picture 3"/>
          <p:cNvPicPr>
            <a:picLocks noChangeAspect="1"/>
          </p:cNvPicPr>
          <p:nvPr/>
        </p:nvPicPr>
        <p:blipFill>
          <a:blip r:embed="rId2" cstate="print"/>
          <a:stretch>
            <a:fillRect/>
          </a:stretch>
        </p:blipFill>
        <p:spPr>
          <a:xfrm>
            <a:off x="6230451" y="1981200"/>
            <a:ext cx="2540000" cy="381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a:t>
            </a:r>
            <a:endParaRPr lang="en-US" dirty="0"/>
          </a:p>
        </p:txBody>
      </p:sp>
      <p:sp>
        <p:nvSpPr>
          <p:cNvPr id="3" name="Content Placeholder 2"/>
          <p:cNvSpPr>
            <a:spLocks noGrp="1"/>
          </p:cNvSpPr>
          <p:nvPr>
            <p:ph idx="1"/>
          </p:nvPr>
        </p:nvSpPr>
        <p:spPr>
          <a:xfrm>
            <a:off x="498474" y="1981200"/>
            <a:ext cx="5491683" cy="4144963"/>
          </a:xfrm>
        </p:spPr>
        <p:txBody>
          <a:bodyPr>
            <a:normAutofit fontScale="85000" lnSpcReduction="10000"/>
          </a:bodyPr>
          <a:lstStyle/>
          <a:p>
            <a:r>
              <a:rPr lang="en-US" dirty="0" smtClean="0"/>
              <a:t>Influence on science is largely through Aristotle, who accepted with modifications Plato’s view that the world can be explained in terms of form and matter and teleology</a:t>
            </a:r>
          </a:p>
          <a:p>
            <a:r>
              <a:rPr lang="en-US" dirty="0" smtClean="0"/>
              <a:t>Dominated and stifled scientific thinking until the scientific revolution of the 1600s</a:t>
            </a:r>
          </a:p>
          <a:p>
            <a:r>
              <a:rPr lang="en-US" dirty="0" smtClean="0"/>
              <a:t>Influence continued after</a:t>
            </a:r>
            <a:endParaRPr lang="en-US" dirty="0"/>
          </a:p>
        </p:txBody>
      </p:sp>
      <p:pic>
        <p:nvPicPr>
          <p:cNvPr id="5" name="Picture 4"/>
          <p:cNvPicPr>
            <a:picLocks noChangeAspect="1"/>
          </p:cNvPicPr>
          <p:nvPr/>
        </p:nvPicPr>
        <p:blipFill>
          <a:blip r:embed="rId2" cstate="print"/>
          <a:stretch>
            <a:fillRect/>
          </a:stretch>
        </p:blipFill>
        <p:spPr>
          <a:xfrm>
            <a:off x="5969000" y="1981200"/>
            <a:ext cx="2794000" cy="4457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a:xfrm>
            <a:off x="498474" y="1981200"/>
            <a:ext cx="5485193" cy="4144963"/>
          </a:xfrm>
        </p:spPr>
        <p:txBody>
          <a:bodyPr>
            <a:normAutofit fontScale="92500" lnSpcReduction="20000"/>
          </a:bodyPr>
          <a:lstStyle/>
          <a:p>
            <a:r>
              <a:rPr lang="en-US" dirty="0" smtClean="0"/>
              <a:t>Taught that people should live lives of moderation, or balance. He believed that moderation was based on reason. </a:t>
            </a:r>
          </a:p>
          <a:p>
            <a:r>
              <a:rPr lang="en-US" dirty="0" smtClean="0"/>
              <a:t>He founded a school in Athens at the Lyceum</a:t>
            </a:r>
          </a:p>
          <a:p>
            <a:r>
              <a:rPr lang="en-US" dirty="0" smtClean="0"/>
              <a:t>His lectures followed a pattern that formed the basis of the scientific method.</a:t>
            </a:r>
          </a:p>
        </p:txBody>
      </p:sp>
      <p:pic>
        <p:nvPicPr>
          <p:cNvPr id="4" name="Picture 3"/>
          <p:cNvPicPr>
            <a:picLocks noChangeAspect="1"/>
          </p:cNvPicPr>
          <p:nvPr/>
        </p:nvPicPr>
        <p:blipFill>
          <a:blip r:embed="rId2" cstate="print"/>
          <a:stretch>
            <a:fillRect/>
          </a:stretch>
        </p:blipFill>
        <p:spPr>
          <a:xfrm>
            <a:off x="5983667" y="1981200"/>
            <a:ext cx="2804203" cy="41449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Physics</a:t>
            </a:r>
          </a:p>
          <a:p>
            <a:pPr lvl="1"/>
            <a:r>
              <a:rPr lang="en-US" dirty="0" smtClean="0"/>
              <a:t>Examined the nature of matter, space, time and motion</a:t>
            </a:r>
          </a:p>
          <a:p>
            <a:pPr lvl="1"/>
            <a:r>
              <a:rPr lang="en-US" dirty="0" smtClean="0"/>
              <a:t>Proved that infinite linear motion and voids could not exist on Earth.</a:t>
            </a:r>
          </a:p>
          <a:p>
            <a:pPr lvl="1"/>
            <a:r>
              <a:rPr lang="en-US" dirty="0" smtClean="0"/>
              <a:t>Laid the groundwork for Galileo, Newton and Einstein.</a:t>
            </a:r>
          </a:p>
          <a:p>
            <a:pPr lvl="1"/>
            <a:r>
              <a:rPr lang="en-US" dirty="0" smtClean="0"/>
              <a:t>Reasoned that infinite velocities could not exist, that time and movement are continuous and inseparable, and that time was even flowing, infinite, and the same everywhere at once</a:t>
            </a:r>
          </a:p>
          <a:p>
            <a:pPr lvl="2"/>
            <a:r>
              <a:rPr lang="en-US" dirty="0" smtClean="0"/>
              <a:t>All true and apart of Einstein’s Theory of Relativity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a:xfrm>
            <a:off x="498474" y="1981200"/>
            <a:ext cx="4393201" cy="4144963"/>
          </a:xfrm>
        </p:spPr>
        <p:txBody>
          <a:bodyPr>
            <a:normAutofit/>
          </a:bodyPr>
          <a:lstStyle/>
          <a:p>
            <a:r>
              <a:rPr lang="en-US" sz="1800" dirty="0" smtClean="0"/>
              <a:t>Discovered force is a push or pull</a:t>
            </a:r>
          </a:p>
          <a:p>
            <a:r>
              <a:rPr lang="en-US" sz="1800" dirty="0" smtClean="0"/>
              <a:t>Rest is the natural state of matter and the mover is acted on by that which it moves</a:t>
            </a:r>
          </a:p>
          <a:p>
            <a:r>
              <a:rPr lang="en-US" sz="1800" dirty="0" smtClean="0"/>
              <a:t>He observed that there was both static and kinetic friction that opposed motion by studying shiphaulers</a:t>
            </a:r>
          </a:p>
          <a:p>
            <a:r>
              <a:rPr lang="en-US" sz="1800" dirty="0" smtClean="0"/>
              <a:t>Furthermore, he observed that the power needed to keep the ship moving depended on the force required and the speed</a:t>
            </a:r>
          </a:p>
        </p:txBody>
      </p:sp>
      <p:pic>
        <p:nvPicPr>
          <p:cNvPr id="4" name="Picture 3"/>
          <p:cNvPicPr>
            <a:picLocks noChangeAspect="1"/>
          </p:cNvPicPr>
          <p:nvPr/>
        </p:nvPicPr>
        <p:blipFill>
          <a:blip r:embed="rId2" cstate="print"/>
          <a:stretch>
            <a:fillRect/>
          </a:stretch>
        </p:blipFill>
        <p:spPr>
          <a:xfrm>
            <a:off x="4891675" y="1981200"/>
            <a:ext cx="3581400" cy="3708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a:xfrm>
            <a:off x="498474" y="1981200"/>
            <a:ext cx="5165571" cy="4144963"/>
          </a:xfrm>
        </p:spPr>
        <p:txBody>
          <a:bodyPr>
            <a:normAutofit fontScale="85000" lnSpcReduction="10000"/>
          </a:bodyPr>
          <a:lstStyle/>
          <a:p>
            <a:r>
              <a:rPr lang="en-US" dirty="0" smtClean="0"/>
              <a:t>Examined objects falling in fluids and realized friction existed there also</a:t>
            </a:r>
          </a:p>
          <a:p>
            <a:r>
              <a:rPr lang="en-US" dirty="0" smtClean="0"/>
              <a:t>He found that the speed of objects increased as the weight of the object and decreased with the thickness of the fluid</a:t>
            </a:r>
          </a:p>
          <a:p>
            <a:r>
              <a:rPr lang="en-US" dirty="0" smtClean="0"/>
              <a:t>This is now a part of Stoke’s Law for an object falling at its terminal velocity</a:t>
            </a:r>
          </a:p>
          <a:p>
            <a:endParaRPr lang="en-US" dirty="0"/>
          </a:p>
        </p:txBody>
      </p:sp>
      <p:pic>
        <p:nvPicPr>
          <p:cNvPr id="5" name="Picture 4"/>
          <p:cNvPicPr>
            <a:picLocks noChangeAspect="1"/>
          </p:cNvPicPr>
          <p:nvPr/>
        </p:nvPicPr>
        <p:blipFill>
          <a:blip r:embed="rId2" cstate="print"/>
          <a:stretch>
            <a:fillRect/>
          </a:stretch>
        </p:blipFill>
        <p:spPr>
          <a:xfrm>
            <a:off x="5981700" y="1981200"/>
            <a:ext cx="2819400" cy="3352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a:xfrm>
            <a:off x="498475" y="1981200"/>
            <a:ext cx="5234226" cy="4144963"/>
          </a:xfrm>
        </p:spPr>
        <p:txBody>
          <a:bodyPr>
            <a:normAutofit fontScale="85000" lnSpcReduction="10000"/>
          </a:bodyPr>
          <a:lstStyle/>
          <a:p>
            <a:r>
              <a:rPr lang="en-US" dirty="0" smtClean="0"/>
              <a:t>Cosmology</a:t>
            </a:r>
          </a:p>
          <a:p>
            <a:pPr lvl="1"/>
            <a:r>
              <a:rPr lang="en-US" dirty="0" smtClean="0"/>
              <a:t>Proved the world is a sphere</a:t>
            </a:r>
          </a:p>
          <a:p>
            <a:pPr lvl="1"/>
            <a:r>
              <a:rPr lang="en-US" dirty="0" smtClean="0"/>
              <a:t>A sphere is the shape that allows this as it is the shape with the smallest surface for a given volume</a:t>
            </a:r>
          </a:p>
          <a:p>
            <a:pPr lvl="1"/>
            <a:r>
              <a:rPr lang="en-US" dirty="0" smtClean="0"/>
              <a:t>Argument is used today to explain the erosion of mountains, surface tension, the shape of droplets, and why the moons, planets, and stars are spheres</a:t>
            </a:r>
            <a:endParaRPr lang="en-US" dirty="0"/>
          </a:p>
        </p:txBody>
      </p:sp>
      <p:pic>
        <p:nvPicPr>
          <p:cNvPr id="4" name="Picture 3"/>
          <p:cNvPicPr>
            <a:picLocks noChangeAspect="1"/>
          </p:cNvPicPr>
          <p:nvPr/>
        </p:nvPicPr>
        <p:blipFill>
          <a:blip r:embed="rId2" cstate="print"/>
          <a:stretch>
            <a:fillRect/>
          </a:stretch>
        </p:blipFill>
        <p:spPr>
          <a:xfrm>
            <a:off x="5852848" y="1981201"/>
            <a:ext cx="2969333" cy="2969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Who would be the deity for math, science, and video games? Most students know that Athena is the goddess of war and wisdom. But many do not know that Athena was also the goddess of the useful arts. According to mythology, her gifts to mankind included letters and numbers and sequential order. As goddess of the useful arts, Athena taught the skills of weaving, making pottery, and fashioning utensils, each of which requires performing a series of steps that must be carried out in a precise sequence – skills also required in working a math problem, conducting a scientific experiment, or playing a video game.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a:t>
            </a:r>
            <a:endParaRPr lang="en-US" dirty="0"/>
          </a:p>
        </p:txBody>
      </p:sp>
      <p:sp>
        <p:nvSpPr>
          <p:cNvPr id="3" name="Content Placeholder 2"/>
          <p:cNvSpPr>
            <a:spLocks noGrp="1"/>
          </p:cNvSpPr>
          <p:nvPr>
            <p:ph idx="1"/>
          </p:nvPr>
        </p:nvSpPr>
        <p:spPr>
          <a:xfrm>
            <a:off x="498475" y="1981200"/>
            <a:ext cx="5062588" cy="4144963"/>
          </a:xfrm>
        </p:spPr>
        <p:txBody>
          <a:bodyPr>
            <a:normAutofit fontScale="77500" lnSpcReduction="20000"/>
          </a:bodyPr>
          <a:lstStyle/>
          <a:p>
            <a:r>
              <a:rPr lang="en-US" dirty="0" smtClean="0"/>
              <a:t>Often referred to as the “Father of Geometry”</a:t>
            </a:r>
          </a:p>
          <a:p>
            <a:r>
              <a:rPr lang="en-US" dirty="0" smtClean="0"/>
              <a:t>Euclid is considered one of the world’s greatest mathematicians.</a:t>
            </a:r>
          </a:p>
          <a:p>
            <a:r>
              <a:rPr lang="en-US" dirty="0" smtClean="0"/>
              <a:t>Euclid wrote about the relationship between mathematics and other fields, including astronomy and music</a:t>
            </a:r>
          </a:p>
          <a:p>
            <a:r>
              <a:rPr lang="en-US" dirty="0" smtClean="0"/>
              <a:t>Geometry learned in school—the study of flat shapes and lines—is called Euclidean geometry.</a:t>
            </a:r>
            <a:endParaRPr lang="en-US" dirty="0"/>
          </a:p>
        </p:txBody>
      </p:sp>
      <p:pic>
        <p:nvPicPr>
          <p:cNvPr id="4" name="Picture 3"/>
          <p:cNvPicPr>
            <a:picLocks noChangeAspect="1"/>
          </p:cNvPicPr>
          <p:nvPr/>
        </p:nvPicPr>
        <p:blipFill>
          <a:blip r:embed="rId2" cstate="print"/>
          <a:stretch>
            <a:fillRect/>
          </a:stretch>
        </p:blipFill>
        <p:spPr>
          <a:xfrm>
            <a:off x="5561063" y="1981199"/>
            <a:ext cx="3163837" cy="38459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a:t>
            </a:r>
            <a:endParaRPr lang="en-US" dirty="0"/>
          </a:p>
        </p:txBody>
      </p:sp>
      <p:sp>
        <p:nvSpPr>
          <p:cNvPr id="3" name="Content Placeholder 2"/>
          <p:cNvSpPr>
            <a:spLocks noGrp="1"/>
          </p:cNvSpPr>
          <p:nvPr>
            <p:ph idx="1"/>
          </p:nvPr>
        </p:nvSpPr>
        <p:spPr>
          <a:xfrm>
            <a:off x="498474" y="1981200"/>
            <a:ext cx="4702149" cy="4144963"/>
          </a:xfrm>
        </p:spPr>
        <p:txBody>
          <a:bodyPr>
            <a:normAutofit fontScale="85000" lnSpcReduction="20000"/>
          </a:bodyPr>
          <a:lstStyle/>
          <a:p>
            <a:r>
              <a:rPr lang="en-US" dirty="0" smtClean="0"/>
              <a:t>Wrote “The Elements”</a:t>
            </a:r>
          </a:p>
          <a:p>
            <a:pPr lvl="1"/>
            <a:r>
              <a:rPr lang="en-US" dirty="0" smtClean="0"/>
              <a:t>Covered plane geometry, arithmetic and number theory, irrational numbers, and solid geometry</a:t>
            </a:r>
          </a:p>
          <a:p>
            <a:pPr lvl="1"/>
            <a:r>
              <a:rPr lang="en-US" dirty="0" smtClean="0"/>
              <a:t>Organized the known geometrical ideas starting with simple definitions, axioms, formed statements called theorems, and set forth methods of logical proofs.</a:t>
            </a:r>
          </a:p>
          <a:p>
            <a:pPr lvl="1"/>
            <a:r>
              <a:rPr lang="en-US" dirty="0" smtClean="0"/>
              <a:t>Pythagorean theorem</a:t>
            </a:r>
          </a:p>
        </p:txBody>
      </p:sp>
      <p:pic>
        <p:nvPicPr>
          <p:cNvPr id="4" name="Picture 3"/>
          <p:cNvPicPr>
            <a:picLocks noChangeAspect="1"/>
          </p:cNvPicPr>
          <p:nvPr/>
        </p:nvPicPr>
        <p:blipFill>
          <a:blip r:embed="rId2" cstate="print"/>
          <a:stretch>
            <a:fillRect/>
          </a:stretch>
        </p:blipFill>
        <p:spPr>
          <a:xfrm>
            <a:off x="5200623" y="1981200"/>
            <a:ext cx="3543300" cy="3657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Many of the rules we still use today to measure and calculate were first developed by Greek mathematicians like Euclid. </a:t>
            </a:r>
          </a:p>
          <a:p>
            <a:r>
              <a:rPr lang="en-US" dirty="0" smtClean="0"/>
              <a:t>Greek inventors also made many discoveries that are still in use, from practical devices like water screws (which bring water up from a lower level to a higher one) to playful mechanical toys.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The Culture of Ancient Greece </a:t>
            </a:r>
            <a:endParaRPr lang="en-US" dirty="0"/>
          </a:p>
        </p:txBody>
      </p:sp>
      <p:sp>
        <p:nvSpPr>
          <p:cNvPr id="4" name="TextBox 3"/>
          <p:cNvSpPr txBox="1"/>
          <p:nvPr/>
        </p:nvSpPr>
        <p:spPr>
          <a:xfrm>
            <a:off x="685800" y="2895600"/>
            <a:ext cx="8153400" cy="3108543"/>
          </a:xfrm>
          <a:prstGeom prst="rect">
            <a:avLst/>
          </a:prstGeom>
          <a:noFill/>
        </p:spPr>
        <p:txBody>
          <a:bodyPr wrap="square" rtlCol="0">
            <a:spAutoFit/>
          </a:bodyPr>
          <a:lstStyle/>
          <a:p>
            <a:r>
              <a:rPr lang="en-US" sz="2800" dirty="0" smtClean="0"/>
              <a:t>6.4.4</a:t>
            </a:r>
          </a:p>
          <a:p>
            <a:r>
              <a:rPr lang="en-US" sz="2800" dirty="0" smtClean="0">
                <a:solidFill>
                  <a:srgbClr val="FF0000"/>
                </a:solidFill>
              </a:rPr>
              <a:t>Explain</a:t>
            </a:r>
            <a:r>
              <a:rPr lang="en-US" sz="2800" dirty="0" smtClean="0"/>
              <a:t> </a:t>
            </a:r>
            <a:r>
              <a:rPr lang="en-US" sz="2800" dirty="0">
                <a:solidFill>
                  <a:srgbClr val="FF0000"/>
                </a:solidFill>
              </a:rPr>
              <a:t>the significance of Greek mythology </a:t>
            </a:r>
            <a:r>
              <a:rPr lang="en-US" sz="2800" dirty="0"/>
              <a:t>to the </a:t>
            </a:r>
            <a:r>
              <a:rPr lang="en-US" sz="2800" dirty="0">
                <a:solidFill>
                  <a:srgbClr val="FF0000"/>
                </a:solidFill>
              </a:rPr>
              <a:t>everyday life of people </a:t>
            </a:r>
            <a:r>
              <a:rPr lang="en-US" sz="2800" dirty="0"/>
              <a:t>in the region and how </a:t>
            </a:r>
            <a:r>
              <a:rPr lang="en-US" sz="2800" dirty="0">
                <a:solidFill>
                  <a:srgbClr val="FF0000"/>
                </a:solidFill>
              </a:rPr>
              <a:t>Greek literature continues </a:t>
            </a:r>
            <a:r>
              <a:rPr lang="en-US" sz="2800" dirty="0"/>
              <a:t>to </a:t>
            </a:r>
            <a:r>
              <a:rPr lang="en-US" sz="2800" dirty="0">
                <a:solidFill>
                  <a:srgbClr val="FF0000"/>
                </a:solidFill>
              </a:rPr>
              <a:t>permeate our literature </a:t>
            </a:r>
            <a:r>
              <a:rPr lang="en-US" sz="2800" dirty="0"/>
              <a:t>and </a:t>
            </a:r>
            <a:r>
              <a:rPr lang="en-US" sz="2800" dirty="0">
                <a:solidFill>
                  <a:srgbClr val="FF0000"/>
                </a:solidFill>
              </a:rPr>
              <a:t>language today</a:t>
            </a:r>
            <a:r>
              <a:rPr lang="en-US" sz="2800" dirty="0"/>
              <a:t>, drawing from Greek mythology and epics, such as Homer's Iliad and Odyssey, and from Aesop's Fables.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aspects of Ancient Greek Culture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4000" dirty="0" smtClean="0"/>
              <a:t>Mythology</a:t>
            </a:r>
          </a:p>
          <a:p>
            <a:pPr lvl="1"/>
            <a:r>
              <a:rPr lang="en-US" sz="3600" dirty="0" smtClean="0"/>
              <a:t>Greek Gods/Goddesses </a:t>
            </a:r>
          </a:p>
          <a:p>
            <a:pPr lvl="1"/>
            <a:r>
              <a:rPr lang="en-US" sz="3600" dirty="0" smtClean="0"/>
              <a:t>Myths </a:t>
            </a:r>
          </a:p>
          <a:p>
            <a:r>
              <a:rPr lang="en-US" sz="4000" dirty="0" smtClean="0"/>
              <a:t>Literature</a:t>
            </a:r>
          </a:p>
          <a:p>
            <a:pPr lvl="1"/>
            <a:r>
              <a:rPr lang="en-US" sz="3600" dirty="0" smtClean="0"/>
              <a:t>Fables</a:t>
            </a:r>
          </a:p>
          <a:p>
            <a:pPr lvl="1"/>
            <a:r>
              <a:rPr lang="en-US" sz="3600" smtClean="0"/>
              <a:t>Epics</a:t>
            </a:r>
            <a:endParaRPr 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Mythology</a:t>
            </a:r>
            <a:endParaRPr lang="en-US" dirty="0"/>
          </a:p>
        </p:txBody>
      </p:sp>
      <p:sp>
        <p:nvSpPr>
          <p:cNvPr id="3" name="Content Placeholder 2"/>
          <p:cNvSpPr>
            <a:spLocks noGrp="1"/>
          </p:cNvSpPr>
          <p:nvPr>
            <p:ph idx="1"/>
          </p:nvPr>
        </p:nvSpPr>
        <p:spPr>
          <a:xfrm>
            <a:off x="0" y="1524000"/>
            <a:ext cx="3886200" cy="4525963"/>
          </a:xfrm>
        </p:spPr>
        <p:txBody>
          <a:bodyPr>
            <a:normAutofit fontScale="85000" lnSpcReduction="10000"/>
          </a:bodyPr>
          <a:lstStyle/>
          <a:p>
            <a:r>
              <a:rPr lang="en-US" dirty="0" smtClean="0"/>
              <a:t>The ancient Greeks worshiped many gods</a:t>
            </a:r>
          </a:p>
          <a:p>
            <a:r>
              <a:rPr lang="en-US" dirty="0" smtClean="0"/>
              <a:t>Created along with myths to explain how the world works, there are dozens of them. </a:t>
            </a:r>
          </a:p>
          <a:p>
            <a:r>
              <a:rPr lang="en-US" dirty="0" smtClean="0"/>
              <a:t>The most significant ones are the twelve Olympian Gods.</a:t>
            </a:r>
          </a:p>
          <a:p>
            <a:r>
              <a:rPr lang="en-US" dirty="0" smtClean="0"/>
              <a:t>Their stories are still popular today</a:t>
            </a:r>
          </a:p>
        </p:txBody>
      </p:sp>
      <p:pic>
        <p:nvPicPr>
          <p:cNvPr id="4" name="Picture 3" descr="1411784507.jpg"/>
          <p:cNvPicPr>
            <a:picLocks noChangeAspect="1"/>
          </p:cNvPicPr>
          <p:nvPr/>
        </p:nvPicPr>
        <p:blipFill>
          <a:blip r:embed="rId2" cstate="print"/>
          <a:stretch>
            <a:fillRect/>
          </a:stretch>
        </p:blipFill>
        <p:spPr>
          <a:xfrm>
            <a:off x="3810000" y="1447800"/>
            <a:ext cx="5105400" cy="5029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Zeus </a:t>
            </a:r>
            <a:endParaRPr lang="en-US" dirty="0"/>
          </a:p>
        </p:txBody>
      </p:sp>
      <p:sp>
        <p:nvSpPr>
          <p:cNvPr id="3" name="Content Placeholder 2"/>
          <p:cNvSpPr>
            <a:spLocks noGrp="1"/>
          </p:cNvSpPr>
          <p:nvPr>
            <p:ph idx="1"/>
          </p:nvPr>
        </p:nvSpPr>
        <p:spPr>
          <a:xfrm>
            <a:off x="152400" y="1600200"/>
            <a:ext cx="3505200" cy="4525963"/>
          </a:xfrm>
        </p:spPr>
        <p:txBody>
          <a:bodyPr>
            <a:normAutofit/>
          </a:bodyPr>
          <a:lstStyle/>
          <a:p>
            <a:r>
              <a:rPr lang="en-US" sz="2800" dirty="0" smtClean="0"/>
              <a:t>The lord of the gods, most powerful and ruler of Mount Olympus and the sky</a:t>
            </a:r>
            <a:endParaRPr lang="en-US" sz="2800" dirty="0"/>
          </a:p>
        </p:txBody>
      </p:sp>
      <p:pic>
        <p:nvPicPr>
          <p:cNvPr id="6" name="Clash of the titans(2010) movie clip_ release the kraken.mp4">
            <a:hlinkClick r:id="" action="ppaction://media"/>
          </p:cNvPr>
          <p:cNvPicPr>
            <a:picLocks noRot="1" noChangeAspect="1"/>
          </p:cNvPicPr>
          <p:nvPr>
            <a:videoFile r:link="rId1"/>
          </p:nvPr>
        </p:nvPicPr>
        <p:blipFill>
          <a:blip r:embed="rId4" cstate="print"/>
          <a:stretch>
            <a:fillRect/>
          </a:stretch>
        </p:blipFill>
        <p:spPr>
          <a:xfrm>
            <a:off x="228600" y="4114800"/>
            <a:ext cx="2126848" cy="1600200"/>
          </a:xfrm>
          <a:prstGeom prst="rect">
            <a:avLst/>
          </a:prstGeom>
        </p:spPr>
      </p:pic>
      <p:sp>
        <p:nvSpPr>
          <p:cNvPr id="16386" name="AutoShape 2" descr="data:image/jpg;base64,/9j/4AAQSkZJRgABAQAAAQABAAD/2wCEAAkGBhQSERUUExQUFBUUFx0XGBgYFxcYGhwYFxgXGhcZGhUXHCYeFxokGRcVIC8gJCcpLCwsFR4xNTAqNSYrLCkBCQoKDgwOGA8PGCkcHBwsLCkpKSkpKSkpKSkpLCkpKSkpKSwsKSkpKSwpKSkpKSkpLCksLCwsLCkpLCksKSkpKf/AABEIAPwAyAMBIgACEQEDEQH/xAAcAAACAgMBAQAAAAAAAAAAAAAEBQMGAAIHAQj/xABCEAABAwIDBAgDBQYGAQUAAAABAAIRAyEEEjEFQVFhBhMicYGRobEywdEjQnLh8AcUUmKC8RUzkqKywtIWJFNzs//EABkBAAMBAQEAAAAAAAAAAAAAAAECAwAEBf/EACMRAAICAgICAwADAAAAAAAAAAABAhEhMQMSMkETIlFCYYH/2gAMAwEAAhEDEQA/AJ9Ct9Roh3VVgqlcB0mtWmF4KYI3LZ4B8VC1yKYDH4YRuny9ljA8Xa947nO9ls1oN58Cp6I1TWajantfEN+Gs/xg/JG4fpRihq9ru9qV5UQxL3YaHFPplV+9SYe4wjKHTNp1pPHcZ+ZSJmFc6wGqkfs14i0zwghOpzN1LFT6X0DqXs/E35wiqe38O/SszzIPoqhWwbm68t/H2Qb6E6wfJH5pLYOp0aniGu0c09zgfdTsHf5D5LlzcJGlu6R7Ihlao0Syo9v9R9jKZcwOp0Vxj87XHetfAH+/JUan0gxQ0qz3tB9kTS6W1fvMY7wj5JvlRqLo023/AKPNV3pcwH93bxq8BPZB4d68odLh96kf6XfVCbY2w2vUoABwyucTmHJsXi+hS8k04saHkWptAQByG/uG8FePwo7/AAn5qH/FaNh1jRIkScsg7wdCES2s12jmnucDvB5KyYrBnYIch4x7hQVcDO6fAO+qaX5+XPx4rQeHnyI08k1mErsJl0OXuLmrzr6zdHu8YcPVNyO/TmRp9UPUoid3kN3MQUMMKYB/jFUahjvAj6hYpK2G4b+f1BWLUglObTn9SvXUFvUw4tujVbMp2GpEcSuHCMQmgvDhoCIcwzYkd9+C0a5wsSEE0AHYL7ls4kC0a/r9clK6+4LQ07aac0XkJpmR2Aoz2yAQ0gQTFzvvwCC6u+9O24hlOkxpG4OJLd7p+flZaKyMjTFbRa28gwYyg7+c9/qo8M15l1OkSDvBgTut+SiNXPVbpkiTby+XjKs2zsQ0ktAIyi9osujAMlfp4h7qpY9gaSO02SZG8i0WJ3KDH4fqzy/XmjOldFlRnWB12kZXNNwSQCJ7j6KHEVi6kJBkQJPdN51KXkijC8O8FmaNbranR9Fu7DzCgqMRFwOiidIN0fRp8gI5clpVpX5ISRkRUXcFp+/NNdp7DQ0GcxLQTB38d6IptASPbW020SXCk2oDAIdcSQQT46JUPEtjG06jA3IwtBsWuzAE62dds/Jb0NjUibAjuJHsULhqLHN62mMjndlzNwIi7eAMCyIpY0thWbaYG0EVsA+kJZVqjh2pHlHzULNr4oGA9rvxD53Rv+KMc2HSEmxNcj4UO79AaQa7pPVZ8dJjvwmD8l5/62pn46dRvgHfVJKhcTc6oHEl27TRMpyEpFtHSrDvH+YBPER7FYqLUiIPssR+Z/hixVjJgeP91Iban9dyHew3J4Wjj3Lybc1J6CSh99Rp81rUiYlQMfLj3KKvUIDjf4T7JTE4dvBkclG6vdVyjjKhZQp0xM5g7tEARFyW3gSbdycU2ZWAFxcWgDMbEnisv0agl2LAhOQQQHENtYbyYvYXjyVZwGFNaqGTAuT3Nub89PFPsdj2sY4kggdkQP8AaL6mypx5ZqwH7CwQkvIkTH533RCYVsaynUy5XdoQCBIv4yo8PXy0wA09kCBEeuh5qHHbNpvzOkh7xIIJ7OkXG76q7dmWCDpFhctAgXBtHGSNfVQNnqokRAsIhMdp5alEtJvpwM/P+6SYJzDSDm7wDY2nf3RwRl4im9Mf25KZrTyUDDdT54XHdBPS3l6rTNx9lI160qmyzZiOyT7UwAeKuvwhw/F2Y8E4EwhQJc/nA/4fQpfaHiS7Haepk2OceoO7duRbihKbLWmZ9pRFOkXWV5LJM3e+Rlta/moHgok4Rw5Sh6j4QqjAGIeZtoo207TIMd3vxU1R4mFE/KTuCxhdi9brF5i3AOkaaLErAOalWeK0N+K0pvi5U4cmaARUDBJsvaozCOIv3FbmotS6dy3VBTKjsfEZcU5p3NIHfMJjgtrmtYtA1zCbgiwBPfKT7ec+li81Ob9rkRF/WU22XtJjXMc1oBMWIsR3HddI1grssOwMC4B9QBtzl7U6ak+ceSD6U9Y2lA6tpLhlyiC64JzDumfzVxxGzn1G5XPIbwaPmeS0fsVpc1xbmLLSReO9Xh1SoDti/Z2OflAI7MA6fDm1GTeP1dEh7ScuZobEmc2sxZ3DWyJ2js/O3suyuGnC24jhqEjODrteZ0Ii8jdBv3nffvTKwMP2jtFjGgmzAQIMkngAN5skmyas03Esh1wTFjOhB7jY84U2Owd25jmbZsG8WPrzQuLosoAQ5xzOy5QZHGQJkCSJjSdyeXixFsMZUW5qpLS2wwhrpIDo3aTa/C4I70Y7GNkCYLhI5jkdCuNxY4f1q8fXQZqlbyI/XBIEJp1JE2UFOpLn9/8A5fRe0H+3ktcM2TPEn0J+qdeSClUWGsZACIwtfI4OIDoMwdChsTbRQ9YbSqvdkrLBtTbnWtiwjkBMJBXOi0biNWnjK2rPEfr9aLSyawDNDiAtSQLE3KnqNmCg8QIMpAWCVRcwQeXusW0TJIWLAGvXAohhBG7v3oRvd3Lcm3srUAmFSwCHqVYMH9cFCXkRCjodqo2d7gPVK8DLJB0mpUoptc1vWCHl5MZWuIAbGjideUJY+o0ww6ghwiOO7nyUv7RMM5mIDnHsODSyItlhpDpvrPmgdpVusAmSSGxffOoPFTaZdP0dh2HtIV6LHjuPeP1PijXtSTorheqZUbADOslmWSMpa3Qm+s23aKwNunQrwB1mjfPghqkHUzFkxrUuCEbRN53JwWLq2CadFWukmz4yVMxBY61gbuGWDvyk5dOSuVSneEn6RYT7Ig3mI75EesJW2kEolWgASN2eCOTwf+zfVb0vhaDq3Qni0282m/eidqAEVH2B6tjo/mFRnznzKjwFKH1QSI6xrmg8HszADj9//SudzbVlutFg2C9lVhzAZhe8gwdJvqDI8EbV2cyN/n9UhwFTI1t4O+38zka3abPvOkjwC6eNRlGznm6lRLUaGEx6qPBVJLeJBPmQfmgsVtYOdDWufyaCY8tETs8druYB5x9Ek6jJUG7TGwoW1UD8K7dF/wBWXranupWGbTZNsmBVcMQZ5rWtoNZlHYhsCVANZWaFBXmAgpJKYYlri4b2xy3IRwEZvJLVGsDquIWLTFeOq8QNY0OFdMr19M70Qypm+G/evHGZlWQaAqjLKHZjM2IY3gc3gBKIxFQgXU3RbAl9U1HWaAW8ybG3d80kh4LJWv2kVy/EZAD2GtGp3jMbaEdoIbYFHPXpBwDm5C6/EAkTxgxqrr046Mue04ihdzGdpmjnBs3G4kN3HXKFWtg0HMc15LRAgBpzC9wc3cdI5bkqvA7R0PAtflBZpNwNddYTSliXjVjh4FBbDrAtMHf7pp1pm3mqqkwMz96P8DvIqGpioBkeCLLv5kLW3lNaEoFq4sGCkXSnaI6p0G4aT9E/FME3APhPqqP+0Cm0UnltjI0O5TmrGWBbt9s4Z77BwJaY3htUm/8ApSja+L6t5GsU6Dz/AEVS3zhxH90b0hef3V4bMda+d8jK+895n+lLv3XrHUi63Wio3jYPZUb6SocaSRaTd0MMHj+umjUiaL8sgxmbctNtDGseQumDMCwGzR4390k2dTjG1xH8Nu4EKysaD5eqan6JyYYx0MIEAAG27TgoMC657hu71mIYQwnkV5hmzm7xbTcfql/kLf1YS6pp37lPhyZIA81EBEomlG7X271VEzdwzD9blCwRPkp6Uwo6tiCN6c1AuIaSREIPEYe0tiwuPc96ZVBxUFUCVOzUIa9QE23LETitngHM0wOHNYlyChoXBpUbsYJMJnU6PVNM7DuvI+RSfF0DSeQ4eIMjwO9ehLjaEU0yCu7s+CcbDrxQGUdoAxzJJSLEvsg8Ptt1Ls6iZXHPyOjjdDHa/SjE0XBjj1eYm4sSOIdeyUjaLWHM2L3sNeM81L0gx9PFiG0nOq5YpkOLcpkSXAnKW7uPBK8H0Yr9YBWy02WIJcCHCdGubIBjit19jWdT6PTkzBtnQR5fmm7SZEAwvMBDabWjSBbhbSf1oiaAOqW8hPRRncta9KGqV1KdCRzC2p4cx2zPhCexBQ0kGyov7Qh9g48T81fsdSDXcjZUL9pFBwoFsWd8zb3QvJhTXM0cQJ/+X/8AOfaUurUjTGHcDLesD2idBUEEDgJ3cipqdbNQe5t+sbm43yFjhy4RyQxDDhTUDgXZKcjeMgsOO4qMcL/Sr2MsPQH+IVOBYCe+ys9OkCIVZ2ac2Mcd3UMPmVa6bI/Xgrw8SE3khxwik88r+JAWbH+F1h8X/Vqzaj4ou8B/uC82UTkP4z6W+QS19jX9Q40xwWr6e9SytqSp1EB5LRab8UPWrutAFt6Y1RKFxFPslAwO/EWQhxV0TUbPyUBohSMB4mtIt5dyxSlsbv1zWLUg0XatIJF0g280u01hWKublV7bToNl7HK8HLBZKtjsYMoaQJEyQLmb3O+NEvwsXcdApNovvCCrYvs5V5PZXbOxLAJjtsua+WQ3np6DVeYXbFeR9o0wQYOaJHcCEqq0STYySSB+uQvKNwDiwxJn9eiZKw+zoeyumlZjmmpRDxoSxwJ8BafJXjZ222VLsOv3XCCOUFctwNR0fVGuxjmCQRzmYUnaeC2zqrayI6yVzXB9LagGkxxM/rwKNb0+Lvhplx5OH1lFTQjiW/abZbbVKOkmCp1aBa8hvZiToD48/ZV3HftBqNECgcx5ZvmAEgxG16tcl1choG7NuPGLNQcrColY2WXUCWVH0wA8kfaNnXgDoVqajmkDLqwS3jl7TgD+E90hWBlMu0hjOLmybfwttl7zfklu0BS+5V7Q/idIB5SOyeYPomTtmaoddF8LmDqoJhwDWzqGsLvqPJWylScbCSY0104eSH6NYCgcO0UagcGtEwWyHHUEDRNtnYctqty3vEd9j7q8InNNiTa7D1MwYLmiYtrOvgptls+z73O/5FNNuPy4LqzqMSweTah/6q3dGtlU3YGgHNBlgM7+0SZnxWUfuzN/VFH3a9xW1IkWKJxezndbUDATlcQPM7vBQfuVX+Bx5wfoqULZh5oeoNRxUwLpIcI4LWo2yRxDYvrTAhDOBNkU8oas+ApUEhq1JWKJ71im0GzoOJ1M8VWdsm5VlxkxMKpbXeRO+V6vJo54lRx3xHkUmxWJi5Bjl9VYHta5xzd6ruOoudmy/DoCbeq85wrLOpSE1HGHMJ4EDlJTPC40N7USSYA4ncEnxDMlreCkY85mR92/ldPRky47C2oXuIfAnhaL+JKbbXHUtsZtoYhU01clUluhOYdzrj3TLHY3MBuXO0yqZo3FNqm0hwPw5sjh+F/yNu5E5Gm3W1ByqmqT6EN9UgxLQ7tNkEbxqI3Eb1vS2lUaAC7MPxOYfl80/R+gdv0s2GwvViTlA4yI9APK/MgLUVg4i3MA/wDI/rfbilNLFfebSlw+895eBzvrxspXkimZJc+obniSYAHDUCOEpOr9jdl6DzXz3NxeBoDEdp3K+nhBOjDC9F69Vst6prOD2ntes+NkuwdHrK7KbbhsTztJ/wBo83roOAee6P7KsYit2c4xeyquEqgsHV1RcAE5XN5bnM3HeO5dV6C7TbiHUqgF80Ob/C4TIPuqr+0Or9nTc3VtSxGvwutPOwQ/7O9siltFrSfs8WGuadB1m/z1/qVIOpUSmrVj7p9tPqmgxINYuP8AS13/AJFL8P8AtkqU6LKTGNAaAwPAJIAETEwT4Lb9oVHM0cCapB5jKrZi/wBk2z30Q4U30X5AS6m9zZOUXLHS035IyTcnToyklFWhBsnprUBc6GVRUcC6RBnkW6eRV36P7do4hpDey8CSw6xxB3jmuB7Twb8BicnWZ2OAcDpYkg2nsukHSyc7F6VOoYilWEw0jMDvY74hoJ7JPkFJOUXTYzSawjr23dlMILog8fqqnUpZddNyt22saHABgLs8QYItEzztCA2pgmtom7S5oGkn1iF00QKiHTaIIUGJpSeSmcYM8eC0fPIWUXGhkwGrR5wsU1Rtl6kox0TbD2iRlIEKkbbd2bRImfSFfekdS/xWO6OHNQ18PSbSlzW/DJJjhf5r0WrRGzi2PpnNluCbeaXY0gvIFmsIaPxXLj4D1CuPTbb9Gp1QpiepzEkjcBoOIn1VGdTPV31InvdUIE+UnxXBNJSOmLwQ4/BB7GiBmLvi7xpPAAAeCU4emcx/lt7/AEKcY2oQ3sahzY8W290HRoltKTq50n1j5oJ0sjtZDsFRD2gGAQey7dxLXcBqQdynxmDc0XB79R5iy92Ryjx08kZjapaNC38JMKDeRkV+rh4vJB4iy9p42vuDXDiWN91LWxZn4h/UB8wg8RUcfiqE8hr6K8f7ElgOweaoHF50LWgCAMzjvjWEzcPtaTdQL/6W5/d8eCD2fRysoMAu5xef6rN8YlEsM4q25jo/qc6PQhLJ5MtFg6EUwatR28adxP0bCurmuF7EFUfoZgyatR4NrN8QFe6BJbdVi6RqK70zpu6kW3zPMAkeqq2ySDA306gLOI+/TI8Mw8F0DpKwGgSBoAfJc2kZwGm7muE8H0nnL6D1UZ+VhR0DpdXY+lgyyO2ys7dNzTEGOEwul7X6RYfDsy1ajGHJZpPaIA3MHaNxGi+csK5zcTWE/C3MN47UOsDbemuPrOxL6lWpUL6pdDjIaTECLQA0DQaKj5etsVQ7UgHa+JOKxBqR2TLWgt0aA42Gub4jbiAh8SxolrYJE3AjMJtHI29eCb1MN2RmBaZ1BzZSbA2Eb/VeHBtdlcGkCYBkgjfrMmDpPvK5nPs7K1R1rYpFVtMi7KdJjWz+BspjtHDzSeP5T7LnGxul9bD0gxj2ZG/xNHvYzO6fRR7U/aViH08rXsa49k5WQd+jiTHeF0rnRH43Yn6Q9JhRe2m2+9xG7l371vg9ssqAdqSd3E6RO5VPE0cxkwSTB43O4b7oF9J9F83HKed1K2/Y/WjoNWvexgX3aHmsS3Y+MD6ZngCP14heJlkm8Fxxe3nPdLt3l5JVtzpA80y0758kJXqgHgkm0MRrfSy7JcjoikL8U+Q4cS1vuf8AqvcYIaG8TPg1v1IWtNsup8M5ce5oaF7WdmfPl/U76NXGzoQI2oHAxvA827vT1Wr+0wt3gecX9vYoFtXJHDf3yUTO/j6EaX3fmi0PYVsnEwbmOevonGMiJEERqDISLBgHiOMXg82i/iLI3FCGyD4tP69QoyWTIXYymxxucvr+alo4mmxvVsu55DeyN5tqdEDicXHxMa4d11mzKrDVZrElxsGiGgndqbLojHBNvI5o1B14P3W5iByYw5fdQYPGEOfUiCGCBzkAecStsO0uaCBBqFwHGHtMDyhHYjBBlNnOoG+DYPs0WSDFt6D0IoeJHiDH1VlYYcearX7P6mbCMPHMT4ucrE0docICoEm2pRz0nN4sI9FxfCYgkucRenVzEcnTPsV297Oz4Li9OGY2qx3w1Jaf6hY+6EgG9F8OxRk/5YHrb2QezNq5HAgkwTr3eqNrUS0Vs1jkYDu3mTPhM80iwNTI7NAdEkg7xIHzCVJNAumX/FbYDm0yJcLSA0wSPu8Ta6hxW0WkOaM1I/wGDrcHkbjQ+yWYas0MaAbh0g6wLkAcBB17kHtDGy4yO1xnT6qKiPYWyvY9omTyPP66qR1LO34THORcRu4yEFsoSwzEDdvnXy7uCNr4p32YkC404kH5+6zCCGgSHgCC2/gL6+Y8lBjm5gJInJ7H01TTJ9pp8TQTJ7huS7aLW5ZAETEoXkIV0ftbUGbrFmx5a2dBPvdYrRiQm8jyvWSLaDxdGVX7krxoCpIRGtN9uYYfVzifYLZrO1HNo8m/mi9l4FzqUg3/AF+fmh3NOeBucfOw+RU8eipXhBqPYd5Md6yliHMsbjQjiEPjiRVd3pjWoktaSLkeBA+fLyVmhU7JsE4Egg902cO531R2LZafW3uNUnw7YMt0GvEd/JPBTzt4930XNPDKrKENbFETInnAkei8wz2nORMhjrnnAA9URiGCSF5hmtDSNM3qGuB9/ZdCeCTWSw4ekGMpu3tqtHhlA9yiNvPgUm//AGu8mEBD5/8A27jwrE/6S36KDblX7RkaCm4+LmvUF5DPQ9/Z5jow+WbtJB9/mrvQcJHcuSdF8SaeKLQbPkR5wutYWmJB5BWWw+g+s/syuL7Vo5cWx259/U+0rsWMdDD3Ermm1MNno0agF6TyHfhOvfBEoT2BCrGVZp1zO9onW0n6quhhAPK3gZTqn2qFSfvVAPISo8ds8NpZwZM34QYQjhAIRjIggCxm2htHtHkpcJhnV6oaBc3J4AalDbOxDczQWgwRO+b6eSuzqDRFRmVu45YFjYacDHkkdJjehJjKTcLUhmlSXBp1bB3HhfeoKsuEk3mx5j80V0lBzUt/xSf9KXUq1hOk/wDG5+SEs5DFhRrOkmbiGjw8UFiCQRGgMcf1+akbUmxjifH5yt8Lh872gbzPn/ZDQz0PMNR+zaOU+JWIoi0bliqjmbsTVqsDmlddxMo3FO380trV1tjItWxnRSHOf16IDAQXune8x4neitmn7AHkfWUmp7RbSEu1JJA370iRSxJtWjFYj+b5q04fBB1BsjUT43VcxDuscHRBdf1KvuzcHmwtM8j7ldnGrVEinVsOGOuS0jR4vPJwHuj8JiARB6s82kt/2kWPdCPxeHg8wrBsjZFCpBNJpJ8PZS5OMeLKbjabBcybcI9Skz6wdUAEACwA8Fb+nGwWsAfTZlAMOiYv38/dU/BU/tWzxnwFz7JVGkCx6K//ALSp+J//AC/JDVnlxJM6Ny88zA0+V1NTYRgCd7nEDvLyT7HyW+tGi3eZ9BbuuUlpB2L9mVcuLYf5x6kj5rs2FdJHcPZcPe/LVDuBB8nA/JdrwDrjuHsm92NHRNt6rloPPBjj6Fcjx2JeGZXEtbdxb3RGbmdAF1PpViTTw73t1YAR4OC5d0rfnZTqG5Mh0WBdmN/VCXkjaQPh2H91HF1TdxtvR2NLW0203A2nMeVtfFe7KZ9gw8C5/EWjWxstNr4gViS2ws2BvJud19ClbyBFdwtPtcBr+XyVswb3uoZbREHiOPloqzhWzndoW6C2pkNgd+/krDgA4Uie0bExMiwJ8NCSea3IGIZtpubDhwuRBnWxIzKuM4efufp4qzYR3WYYiPuuaBvNiBp5KnNcRYyCNR7iEI5Agqi/fx9v17p30cp/E89w+aQUAXQ0au3K6YfDhjQ0aAR+aNAlLFG+krF6WQJWLMnRW8aEoqlN8W0pVWEXTJBQ4O1m06LRq4tgNGtxryCrApEkkorDCSST+ipTTtKOgt2SU6Q7Oo7HrDfqV03o5SBwrRyXOXtlzfwz/taPddK6NtjDs7vqujg2xZaE+2cKGmU82PhSxgA33Qe0qWd4A4+ydYcQtyvI8FgQdLKp6twI+Ky500mnUa9uod7yPmun9L2g0g4QYN+665pXpzm5XHml2gNUxlT2iGtDKrHN6uYETLuLvMnfqhziWuDCNGmPAmfUKfEVZc12oe0TwktjXvBQmYCoZHZdoOY0XJRW0AVKUvg7rLsGxqhLQRYFov4BcjxLpqm0WMDhbT0XV+joy0KUn7jY33gKho6JOltUtwr5M2H9vILl3SZ5HYb8GYujgXE6Ebrac107pjJwzjlJDRccoIPvK5ltd01CCRYcb23ctUP5AegymIwrIJByuPmRr4IGhTIYDoC3P3nKBPqj218lOhcDs3nvKPbgxVE5cx0hrf0VqAin0Hw60fF7R87qyDHOa6g0RAkEAzJLe643IHanRt1M58rmtP8AECLzYAxfVF7KYQz4O3JknSBNo4aIyjYExjhsU2mMgmGnWON/FV7blCKziILXdoEc9ysFbYOIrZerEDNcmwjiLSi6nRh5bNWMtPddwOkQeGiyg1kDYl6NbNg9a8W+4Pn8vEqxHjChiDB0i3ct2uMESlsmevCxD1HEnU6LxFRbNYlrMLjA1NltieieILZa2f6m+l1Jhz9q3vV1wAJa3WN/yVIKx0sHPqfRXEgf5Znfdv1W/wD6ZxM/5fqF0+mwAaKb94P8I9U/VG6nMKuxa8j7M9m1o5fIeiuOy8RkoNa6QQINjxVgrYd8GWNtlnj2gSLdwQD8PecojeALfkmi1HQetimljyKuYNLhpoR6kKxNoX32gedyoaNEOHwhE9Q5rjBGu64MW+iR52OsAeLphzKwO7M0eGlu/wBwuVVGODj2XXPAwuu/4eJd2bvMutcnf7BY3Z7dzfILJ0K1ZyenVDRleDGjTEiDf0XmKYHNkGSLyN34rd35rrTtltP3Vp/gYOnlAS0jUcWY0uf3wPEkBdUwFSAG/wAOny9Exd0fB4eQQuI2FUZ2qbpP8JjKfLTvSOL9DrGxzg3ioyDE8FVekOx6FCm85GAnMQTrJBNj8k1wGLMiZaZuDqjq+Sq0h0ObO+9/FMmkZqysdCRSDftMlmMAzAHXMTE+CuVLG0RYFo7hHsEtpbMawEtAAPAZT4xyUn7t3qkZJITqMH4ynvIg2uhqdDDh2YCne+76IepgSR9VsyhCPY3UZsxdPiEu2ztKj1T6Zd2i2QINzu3cl4aXJQ19msf8TQY38FnI3Upzn38FsDZMdrbDdTOdt2eo7+XNKy9czRJ2tmGoQIWLWd6xGzHnRPazWuIeYdTcK1EQTNQMcwjgPiY6/wD8SvVLbNFvZa77Nn2lMwb1AXOiI/nif5AuSbN/zx4+yulEdlvcVZFIrBfhtGmTE9gjrN/+Zmzx5dlD4/Eh4GU3Mvdr8ZiRprb11SjYnaEHcE3yDgnoOievjTBLXmT1cQXTDWkOH+r3RTcYyTBaO24mS8SCbHK34hFoKXGy8poMF2HMIy/F2ery5L/FGsaa9qVLLeuc/MLl0G9iQcrtNJPogqOniVIAikAN3R1gzW7V9AXdnNqdQVKMS0OEGBncTqNQBMd40Swm69WMTYioC1l5IBB4/EY9EK1wuvHVSomOv4fNZmCMqiqkRuU5CiLQsYqu2mva/M1B4LaVQCC3erjiMO1wuEMcAwGwSSjkZTBtn1nkS8DX+1uKa0ae5QMpCdEawIpAcmRFkLSiJ1C3e6y3Yi0ZMzqRwWtSiEQSoa5usawDaJDaVQncx3/ErnwuVedvf5DudvCVUW0gDClPZuvYD38li0pv+0I3LEplx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g;base64,/9j/4AAQSkZJRgABAQAAAQABAAD/2wCEAAkGBhQSERUUExQUFBUUFx0XGBgYFxcYGhwYFxgXGhcZGhUXHCYeFxokGRcVIC8gJCcpLCwsFR4xNTAqNSYrLCkBCQoKDgwOGA8PGCkcHBwsLCkpKSkpKSkpKSkpLCkpKSkpKSwsKSkpKSwpKSkpKSkpLCksLCwsLCkpLCksKSkpKf/AABEIAPwAyAMBIgACEQEDEQH/xAAcAAACAgMBAQAAAAAAAAAAAAAEBQMGAAIHAQj/xABCEAABAwIDBAgDBQYGAQUAAAABAAIRAyEEEjEFQVFhBhMicYGRobEywdEjQnLh8AcUUmKC8RUzkqKywtIWJFNzs//EABkBAAMBAQEAAAAAAAAAAAAAAAECAwAEBf/EACMRAAICAgICAwADAAAAAAAAAAABAhEhMQMSMkETIlFCYYH/2gAMAwEAAhEDEQA/AJ9Ct9Roh3VVgqlcB0mtWmF4KYI3LZ4B8VC1yKYDH4YRuny9ljA8Xa947nO9ls1oN58Cp6I1TWajantfEN+Gs/xg/JG4fpRihq9ru9qV5UQxL3YaHFPplV+9SYe4wjKHTNp1pPHcZ+ZSJmFc6wGqkfs14i0zwghOpzN1LFT6X0DqXs/E35wiqe38O/SszzIPoqhWwbm68t/H2Qb6E6wfJH5pLYOp0aniGu0c09zgfdTsHf5D5LlzcJGlu6R7Ihlao0Syo9v9R9jKZcwOp0Vxj87XHetfAH+/JUan0gxQ0qz3tB9kTS6W1fvMY7wj5JvlRqLo023/AKPNV3pcwH93bxq8BPZB4d68odLh96kf6XfVCbY2w2vUoABwyucTmHJsXi+hS8k04saHkWptAQByG/uG8FePwo7/AAn5qH/FaNh1jRIkScsg7wdCES2s12jmnucDvB5KyYrBnYIch4x7hQVcDO6fAO+qaX5+XPx4rQeHnyI08k1mErsJl0OXuLmrzr6zdHu8YcPVNyO/TmRp9UPUoid3kN3MQUMMKYB/jFUahjvAj6hYpK2G4b+f1BWLUglObTn9SvXUFvUw4tujVbMp2GpEcSuHCMQmgvDhoCIcwzYkd9+C0a5wsSEE0AHYL7ls4kC0a/r9clK6+4LQ07aac0XkJpmR2Aoz2yAQ0gQTFzvvwCC6u+9O24hlOkxpG4OJLd7p+flZaKyMjTFbRa28gwYyg7+c9/qo8M15l1OkSDvBgTut+SiNXPVbpkiTby+XjKs2zsQ0ktAIyi9osujAMlfp4h7qpY9gaSO02SZG8i0WJ3KDH4fqzy/XmjOldFlRnWB12kZXNNwSQCJ7j6KHEVi6kJBkQJPdN51KXkijC8O8FmaNbranR9Fu7DzCgqMRFwOiidIN0fRp8gI5clpVpX5ISRkRUXcFp+/NNdp7DQ0GcxLQTB38d6IptASPbW020SXCk2oDAIdcSQQT46JUPEtjG06jA3IwtBsWuzAE62dds/Jb0NjUibAjuJHsULhqLHN62mMjndlzNwIi7eAMCyIpY0thWbaYG0EVsA+kJZVqjh2pHlHzULNr4oGA9rvxD53Rv+KMc2HSEmxNcj4UO79AaQa7pPVZ8dJjvwmD8l5/62pn46dRvgHfVJKhcTc6oHEl27TRMpyEpFtHSrDvH+YBPER7FYqLUiIPssR+Z/hixVjJgeP91Iban9dyHew3J4Wjj3Lybc1J6CSh99Rp81rUiYlQMfLj3KKvUIDjf4T7JTE4dvBkclG6vdVyjjKhZQp0xM5g7tEARFyW3gSbdycU2ZWAFxcWgDMbEnisv0agl2LAhOQQQHENtYbyYvYXjyVZwGFNaqGTAuT3Nub89PFPsdj2sY4kggdkQP8AaL6mypx5ZqwH7CwQkvIkTH533RCYVsaynUy5XdoQCBIv4yo8PXy0wA09kCBEeuh5qHHbNpvzOkh7xIIJ7OkXG76q7dmWCDpFhctAgXBtHGSNfVQNnqokRAsIhMdp5alEtJvpwM/P+6SYJzDSDm7wDY2nf3RwRl4im9Mf25KZrTyUDDdT54XHdBPS3l6rTNx9lI160qmyzZiOyT7UwAeKuvwhw/F2Y8E4EwhQJc/nA/4fQpfaHiS7Haepk2OceoO7duRbihKbLWmZ9pRFOkXWV5LJM3e+Rlta/moHgok4Rw5Sh6j4QqjAGIeZtoo207TIMd3vxU1R4mFE/KTuCxhdi9brF5i3AOkaaLErAOalWeK0N+K0pvi5U4cmaARUDBJsvaozCOIv3FbmotS6dy3VBTKjsfEZcU5p3NIHfMJjgtrmtYtA1zCbgiwBPfKT7ec+li81Ob9rkRF/WU22XtJjXMc1oBMWIsR3HddI1grssOwMC4B9QBtzl7U6ak+ceSD6U9Y2lA6tpLhlyiC64JzDumfzVxxGzn1G5XPIbwaPmeS0fsVpc1xbmLLSReO9Xh1SoDti/Z2OflAI7MA6fDm1GTeP1dEh7ScuZobEmc2sxZ3DWyJ2js/O3suyuGnC24jhqEjODrteZ0Ii8jdBv3nffvTKwMP2jtFjGgmzAQIMkngAN5skmyas03Esh1wTFjOhB7jY84U2Owd25jmbZsG8WPrzQuLosoAQ5xzOy5QZHGQJkCSJjSdyeXixFsMZUW5qpLS2wwhrpIDo3aTa/C4I70Y7GNkCYLhI5jkdCuNxY4f1q8fXQZqlbyI/XBIEJp1JE2UFOpLn9/8A5fRe0H+3ktcM2TPEn0J+qdeSClUWGsZACIwtfI4OIDoMwdChsTbRQ9YbSqvdkrLBtTbnWtiwjkBMJBXOi0biNWnjK2rPEfr9aLSyawDNDiAtSQLE3KnqNmCg8QIMpAWCVRcwQeXusW0TJIWLAGvXAohhBG7v3oRvd3Lcm3srUAmFSwCHqVYMH9cFCXkRCjodqo2d7gPVK8DLJB0mpUoptc1vWCHl5MZWuIAbGjideUJY+o0ww6ghwiOO7nyUv7RMM5mIDnHsODSyItlhpDpvrPmgdpVusAmSSGxffOoPFTaZdP0dh2HtIV6LHjuPeP1PijXtSTorheqZUbADOslmWSMpa3Qm+s23aKwNunQrwB1mjfPghqkHUzFkxrUuCEbRN53JwWLq2CadFWukmz4yVMxBY61gbuGWDvyk5dOSuVSneEn6RYT7Ig3mI75EesJW2kEolWgASN2eCOTwf+zfVb0vhaDq3Qni0282m/eidqAEVH2B6tjo/mFRnznzKjwFKH1QSI6xrmg8HszADj9//SudzbVlutFg2C9lVhzAZhe8gwdJvqDI8EbV2cyN/n9UhwFTI1t4O+38zka3abPvOkjwC6eNRlGznm6lRLUaGEx6qPBVJLeJBPmQfmgsVtYOdDWufyaCY8tETs8druYB5x9Ek6jJUG7TGwoW1UD8K7dF/wBWXranupWGbTZNsmBVcMQZ5rWtoNZlHYhsCVANZWaFBXmAgpJKYYlri4b2xy3IRwEZvJLVGsDquIWLTFeOq8QNY0OFdMr19M70Qypm+G/evHGZlWQaAqjLKHZjM2IY3gc3gBKIxFQgXU3RbAl9U1HWaAW8ybG3d80kh4LJWv2kVy/EZAD2GtGp3jMbaEdoIbYFHPXpBwDm5C6/EAkTxgxqrr046Mue04ihdzGdpmjnBs3G4kN3HXKFWtg0HMc15LRAgBpzC9wc3cdI5bkqvA7R0PAtflBZpNwNddYTSliXjVjh4FBbDrAtMHf7pp1pm3mqqkwMz96P8DvIqGpioBkeCLLv5kLW3lNaEoFq4sGCkXSnaI6p0G4aT9E/FME3APhPqqP+0Cm0UnltjI0O5TmrGWBbt9s4Z77BwJaY3htUm/8ApSja+L6t5GsU6Dz/AEVS3zhxH90b0hef3V4bMda+d8jK+895n+lLv3XrHUi63Wio3jYPZUb6SocaSRaTd0MMHj+umjUiaL8sgxmbctNtDGseQumDMCwGzR4390k2dTjG1xH8Nu4EKysaD5eqan6JyYYx0MIEAAG27TgoMC657hu71mIYQwnkV5hmzm7xbTcfql/kLf1YS6pp37lPhyZIA81EBEomlG7X271VEzdwzD9blCwRPkp6Uwo6tiCN6c1AuIaSREIPEYe0tiwuPc96ZVBxUFUCVOzUIa9QE23LETitngHM0wOHNYlyChoXBpUbsYJMJnU6PVNM7DuvI+RSfF0DSeQ4eIMjwO9ehLjaEU0yCu7s+CcbDrxQGUdoAxzJJSLEvsg8Ptt1Ls6iZXHPyOjjdDHa/SjE0XBjj1eYm4sSOIdeyUjaLWHM2L3sNeM81L0gx9PFiG0nOq5YpkOLcpkSXAnKW7uPBK8H0Yr9YBWy02WIJcCHCdGubIBjit19jWdT6PTkzBtnQR5fmm7SZEAwvMBDabWjSBbhbSf1oiaAOqW8hPRRncta9KGqV1KdCRzC2p4cx2zPhCexBQ0kGyov7Qh9g48T81fsdSDXcjZUL9pFBwoFsWd8zb3QvJhTXM0cQJ/+X/8AOfaUurUjTGHcDLesD2idBUEEDgJ3cipqdbNQe5t+sbm43yFjhy4RyQxDDhTUDgXZKcjeMgsOO4qMcL/Sr2MsPQH+IVOBYCe+ys9OkCIVZ2ac2Mcd3UMPmVa6bI/Xgrw8SE3khxwik88r+JAWbH+F1h8X/Vqzaj4ou8B/uC82UTkP4z6W+QS19jX9Q40xwWr6e9SytqSp1EB5LRab8UPWrutAFt6Y1RKFxFPslAwO/EWQhxV0TUbPyUBohSMB4mtIt5dyxSlsbv1zWLUg0XatIJF0g280u01hWKublV7bToNl7HK8HLBZKtjsYMoaQJEyQLmb3O+NEvwsXcdApNovvCCrYvs5V5PZXbOxLAJjtsua+WQ3np6DVeYXbFeR9o0wQYOaJHcCEqq0STYySSB+uQvKNwDiwxJn9eiZKw+zoeyumlZjmmpRDxoSxwJ8BafJXjZ222VLsOv3XCCOUFctwNR0fVGuxjmCQRzmYUnaeC2zqrayI6yVzXB9LagGkxxM/rwKNb0+Lvhplx5OH1lFTQjiW/abZbbVKOkmCp1aBa8hvZiToD48/ZV3HftBqNECgcx5ZvmAEgxG16tcl1choG7NuPGLNQcrColY2WXUCWVH0wA8kfaNnXgDoVqajmkDLqwS3jl7TgD+E90hWBlMu0hjOLmybfwttl7zfklu0BS+5V7Q/idIB5SOyeYPomTtmaoddF8LmDqoJhwDWzqGsLvqPJWylScbCSY0104eSH6NYCgcO0UagcGtEwWyHHUEDRNtnYctqty3vEd9j7q8InNNiTa7D1MwYLmiYtrOvgptls+z73O/5FNNuPy4LqzqMSweTah/6q3dGtlU3YGgHNBlgM7+0SZnxWUfuzN/VFH3a9xW1IkWKJxezndbUDATlcQPM7vBQfuVX+Bx5wfoqULZh5oeoNRxUwLpIcI4LWo2yRxDYvrTAhDOBNkU8oas+ApUEhq1JWKJ71im0GzoOJ1M8VWdsm5VlxkxMKpbXeRO+V6vJo54lRx3xHkUmxWJi5Bjl9VYHta5xzd6ruOoudmy/DoCbeq85wrLOpSE1HGHMJ4EDlJTPC40N7USSYA4ncEnxDMlreCkY85mR92/ldPRky47C2oXuIfAnhaL+JKbbXHUtsZtoYhU01clUluhOYdzrj3TLHY3MBuXO0yqZo3FNqm0hwPw5sjh+F/yNu5E5Gm3W1ByqmqT6EN9UgxLQ7tNkEbxqI3Eb1vS2lUaAC7MPxOYfl80/R+gdv0s2GwvViTlA4yI9APK/MgLUVg4i3MA/wDI/rfbilNLFfebSlw+895eBzvrxspXkimZJc+obniSYAHDUCOEpOr9jdl6DzXz3NxeBoDEdp3K+nhBOjDC9F69Vst6prOD2ntes+NkuwdHrK7KbbhsTztJ/wBo83roOAee6P7KsYit2c4xeyquEqgsHV1RcAE5XN5bnM3HeO5dV6C7TbiHUqgF80Ob/C4TIPuqr+0Or9nTc3VtSxGvwutPOwQ/7O9siltFrSfs8WGuadB1m/z1/qVIOpUSmrVj7p9tPqmgxINYuP8AS13/AJFL8P8AtkqU6LKTGNAaAwPAJIAETEwT4Lb9oVHM0cCapB5jKrZi/wBk2z30Q4U30X5AS6m9zZOUXLHS035IyTcnToyklFWhBsnprUBc6GVRUcC6RBnkW6eRV36P7do4hpDey8CSw6xxB3jmuB7Twb8BicnWZ2OAcDpYkg2nsukHSyc7F6VOoYilWEw0jMDvY74hoJ7JPkFJOUXTYzSawjr23dlMILog8fqqnUpZddNyt22saHABgLs8QYItEzztCA2pgmtom7S5oGkn1iF00QKiHTaIIUGJpSeSmcYM8eC0fPIWUXGhkwGrR5wsU1Rtl6kox0TbD2iRlIEKkbbd2bRImfSFfekdS/xWO6OHNQ18PSbSlzW/DJJjhf5r0WrRGzi2PpnNluCbeaXY0gvIFmsIaPxXLj4D1CuPTbb9Gp1QpiepzEkjcBoOIn1VGdTPV31InvdUIE+UnxXBNJSOmLwQ4/BB7GiBmLvi7xpPAAAeCU4emcx/lt7/AEKcY2oQ3sahzY8W290HRoltKTq50n1j5oJ0sjtZDsFRD2gGAQey7dxLXcBqQdynxmDc0XB79R5iy92Ryjx08kZjapaNC38JMKDeRkV+rh4vJB4iy9p42vuDXDiWN91LWxZn4h/UB8wg8RUcfiqE8hr6K8f7ElgOweaoHF50LWgCAMzjvjWEzcPtaTdQL/6W5/d8eCD2fRysoMAu5xef6rN8YlEsM4q25jo/qc6PQhLJ5MtFg6EUwatR28adxP0bCurmuF7EFUfoZgyatR4NrN8QFe6BJbdVi6RqK70zpu6kW3zPMAkeqq2ySDA306gLOI+/TI8Mw8F0DpKwGgSBoAfJc2kZwGm7muE8H0nnL6D1UZ+VhR0DpdXY+lgyyO2ys7dNzTEGOEwul7X6RYfDsy1ajGHJZpPaIA3MHaNxGi+csK5zcTWE/C3MN47UOsDbemuPrOxL6lWpUL6pdDjIaTECLQA0DQaKj5etsVQ7UgHa+JOKxBqR2TLWgt0aA42Gub4jbiAh8SxolrYJE3AjMJtHI29eCb1MN2RmBaZ1BzZSbA2Eb/VeHBtdlcGkCYBkgjfrMmDpPvK5nPs7K1R1rYpFVtMi7KdJjWz+BspjtHDzSeP5T7LnGxul9bD0gxj2ZG/xNHvYzO6fRR7U/aViH08rXsa49k5WQd+jiTHeF0rnRH43Yn6Q9JhRe2m2+9xG7l371vg9ssqAdqSd3E6RO5VPE0cxkwSTB43O4b7oF9J9F83HKed1K2/Y/WjoNWvexgX3aHmsS3Y+MD6ZngCP14heJlkm8Fxxe3nPdLt3l5JVtzpA80y0758kJXqgHgkm0MRrfSy7JcjoikL8U+Q4cS1vuf8AqvcYIaG8TPg1v1IWtNsup8M5ce5oaF7WdmfPl/U76NXGzoQI2oHAxvA827vT1Wr+0wt3gecX9vYoFtXJHDf3yUTO/j6EaX3fmi0PYVsnEwbmOevonGMiJEERqDISLBgHiOMXg82i/iLI3FCGyD4tP69QoyWTIXYymxxucvr+alo4mmxvVsu55DeyN5tqdEDicXHxMa4d11mzKrDVZrElxsGiGgndqbLojHBNvI5o1B14P3W5iByYw5fdQYPGEOfUiCGCBzkAecStsO0uaCBBqFwHGHtMDyhHYjBBlNnOoG+DYPs0WSDFt6D0IoeJHiDH1VlYYcearX7P6mbCMPHMT4ucrE0docICoEm2pRz0nN4sI9FxfCYgkucRenVzEcnTPsV297Oz4Li9OGY2qx3w1Jaf6hY+6EgG9F8OxRk/5YHrb2QezNq5HAgkwTr3eqNrUS0Vs1jkYDu3mTPhM80iwNTI7NAdEkg7xIHzCVJNAumX/FbYDm0yJcLSA0wSPu8Ta6hxW0WkOaM1I/wGDrcHkbjQ+yWYas0MaAbh0g6wLkAcBB17kHtDGy4yO1xnT6qKiPYWyvY9omTyPP66qR1LO34THORcRu4yEFsoSwzEDdvnXy7uCNr4p32YkC404kH5+6zCCGgSHgCC2/gL6+Y8lBjm5gJInJ7H01TTJ9pp8TQTJ7huS7aLW5ZAETEoXkIV0ftbUGbrFmx5a2dBPvdYrRiQm8jyvWSLaDxdGVX7krxoCpIRGtN9uYYfVzifYLZrO1HNo8m/mi9l4FzqUg3/AF+fmh3NOeBucfOw+RU8eipXhBqPYd5Md6yliHMsbjQjiEPjiRVd3pjWoktaSLkeBA+fLyVmhU7JsE4Egg902cO531R2LZafW3uNUnw7YMt0GvEd/JPBTzt4930XNPDKrKENbFETInnAkei8wz2nORMhjrnnAA9URiGCSF5hmtDSNM3qGuB9/ZdCeCTWSw4ekGMpu3tqtHhlA9yiNvPgUm//AGu8mEBD5/8A27jwrE/6S36KDblX7RkaCm4+LmvUF5DPQ9/Z5jow+WbtJB9/mrvQcJHcuSdF8SaeKLQbPkR5wutYWmJB5BWWw+g+s/syuL7Vo5cWx259/U+0rsWMdDD3Ermm1MNno0agF6TyHfhOvfBEoT2BCrGVZp1zO9onW0n6quhhAPK3gZTqn2qFSfvVAPISo8ds8NpZwZM34QYQjhAIRjIggCxm2htHtHkpcJhnV6oaBc3J4AalDbOxDczQWgwRO+b6eSuzqDRFRmVu45YFjYacDHkkdJjehJjKTcLUhmlSXBp1bB3HhfeoKsuEk3mx5j80V0lBzUt/xSf9KXUq1hOk/wDG5+SEs5DFhRrOkmbiGjw8UFiCQRGgMcf1+akbUmxjifH5yt8Lh872gbzPn/ZDQz0PMNR+zaOU+JWIoi0bliqjmbsTVqsDmlddxMo3FO380trV1tjItWxnRSHOf16IDAQXune8x4neitmn7AHkfWUmp7RbSEu1JJA370iRSxJtWjFYj+b5q04fBB1BsjUT43VcxDuscHRBdf1KvuzcHmwtM8j7ldnGrVEinVsOGOuS0jR4vPJwHuj8JiARB6s82kt/2kWPdCPxeHg8wrBsjZFCpBNJpJ8PZS5OMeLKbjabBcybcI9Skz6wdUAEACwA8Fb+nGwWsAfTZlAMOiYv38/dU/BU/tWzxnwFz7JVGkCx6K//ALSp+J//AC/JDVnlxJM6Ny88zA0+V1NTYRgCd7nEDvLyT7HyW+tGi3eZ9BbuuUlpB2L9mVcuLYf5x6kj5rs2FdJHcPZcPe/LVDuBB8nA/JdrwDrjuHsm92NHRNt6rloPPBjj6Fcjx2JeGZXEtbdxb3RGbmdAF1PpViTTw73t1YAR4OC5d0rfnZTqG5Mh0WBdmN/VCXkjaQPh2H91HF1TdxtvR2NLW0203A2nMeVtfFe7KZ9gw8C5/EWjWxstNr4gViS2ws2BvJud19ClbyBFdwtPtcBr+XyVswb3uoZbREHiOPloqzhWzndoW6C2pkNgd+/krDgA4Uie0bExMiwJ8NCSea3IGIZtpubDhwuRBnWxIzKuM4efufp4qzYR3WYYiPuuaBvNiBp5KnNcRYyCNR7iEI5Agqi/fx9v17p30cp/E89w+aQUAXQ0au3K6YfDhjQ0aAR+aNAlLFG+krF6WQJWLMnRW8aEoqlN8W0pVWEXTJBQ4O1m06LRq4tgNGtxryCrApEkkorDCSST+ipTTtKOgt2SU6Q7Oo7HrDfqV03o5SBwrRyXOXtlzfwz/taPddK6NtjDs7vqujg2xZaE+2cKGmU82PhSxgA33Qe0qWd4A4+ydYcQtyvI8FgQdLKp6twI+Ky500mnUa9uod7yPmun9L2g0g4QYN+665pXpzm5XHml2gNUxlT2iGtDKrHN6uYETLuLvMnfqhziWuDCNGmPAmfUKfEVZc12oe0TwktjXvBQmYCoZHZdoOY0XJRW0AVKUvg7rLsGxqhLQRYFov4BcjxLpqm0WMDhbT0XV+joy0KUn7jY33gKho6JOltUtwr5M2H9vILl3SZ5HYb8GYujgXE6Ebrac107pjJwzjlJDRccoIPvK5ltd01CCRYcb23ctUP5AegymIwrIJByuPmRr4IGhTIYDoC3P3nKBPqj218lOhcDs3nvKPbgxVE5cx0hrf0VqAin0Hw60fF7R87qyDHOa6g0RAkEAzJLe643IHanRt1M58rmtP8AECLzYAxfVF7KYQz4O3JknSBNo4aIyjYExjhsU2mMgmGnWON/FV7blCKziILXdoEc9ysFbYOIrZerEDNcmwjiLSi6nRh5bNWMtPddwOkQeGiyg1kDYl6NbNg9a8W+4Pn8vEqxHjChiDB0i3ct2uMESlsmevCxD1HEnU6LxFRbNYlrMLjA1NltieieILZa2f6m+l1Jhz9q3vV1wAJa3WN/yVIKx0sHPqfRXEgf5Znfdv1W/wD6ZxM/5fqF0+mwAaKb94P8I9U/VG6nMKuxa8j7M9m1o5fIeiuOy8RkoNa6QQINjxVgrYd8GWNtlnj2gSLdwQD8PecojeALfkmi1HQetimljyKuYNLhpoR6kKxNoX32gedyoaNEOHwhE9Q5rjBGu64MW+iR52OsAeLphzKwO7M0eGlu/wBwuVVGODj2XXPAwuu/4eJd2bvMutcnf7BY3Z7dzfILJ0K1ZyenVDRleDGjTEiDf0XmKYHNkGSLyN34rd35rrTtltP3Vp/gYOnlAS0jUcWY0uf3wPEkBdUwFSAG/wAOny9Exd0fB4eQQuI2FUZ2qbpP8JjKfLTvSOL9DrGxzg3ioyDE8FVekOx6FCm85GAnMQTrJBNj8k1wGLMiZaZuDqjq+Sq0h0ObO+9/FMmkZqysdCRSDftMlmMAzAHXMTE+CuVLG0RYFo7hHsEtpbMawEtAAPAZT4xyUn7t3qkZJITqMH4ynvIg2uhqdDDh2YCne+76IepgSR9VsyhCPY3UZsxdPiEu2ztKj1T6Zd2i2QINzu3cl4aXJQ19msf8TQY38FnI3Upzn38FsDZMdrbDdTOdt2eo7+XNKy9czRJ2tmGoQIWLWd6xGzHnRPazWuIeYdTcK1EQTNQMcwjgPiY6/wD8SvVLbNFvZa77Nn2lMwb1AXOiI/nif5AuSbN/zx4+yulEdlvcVZFIrBfhtGmTE9gjrN/+Zmzx5dlD4/Eh4GU3Mvdr8ZiRprb11SjYnaEHcE3yDgnoOievjTBLXmT1cQXTDWkOH+r3RTcYyTBaO24mS8SCbHK34hFoKXGy8poMF2HMIy/F2ery5L/FGsaa9qVLLeuc/MLl0G9iQcrtNJPogqOniVIAikAN3R1gzW7V9AXdnNqdQVKMS0OEGBncTqNQBMd40Swm69WMTYioC1l5IBB4/EY9EK1wuvHVSomOv4fNZmCMqiqkRuU5CiLQsYqu2mva/M1B4LaVQCC3erjiMO1wuEMcAwGwSSjkZTBtn1nkS8DX+1uKa0ae5QMpCdEawIpAcmRFkLSiJ1C3e6y3Yi0ZMzqRwWtSiEQSoa5usawDaJDaVQncx3/ErnwuVedvf5DudvCVUW0gDClPZuvYD38li0pv+0I3LEplx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www.theoi.com/image/S1.1Zeus.jpg"/>
          <p:cNvPicPr>
            <a:picLocks noChangeAspect="1" noChangeArrowheads="1"/>
          </p:cNvPicPr>
          <p:nvPr/>
        </p:nvPicPr>
        <p:blipFill>
          <a:blip r:embed="rId5" cstate="print"/>
          <a:srcRect/>
          <a:stretch>
            <a:fillRect/>
          </a:stretch>
        </p:blipFill>
        <p:spPr bwMode="auto">
          <a:xfrm>
            <a:off x="4800600" y="1524000"/>
            <a:ext cx="3643674" cy="4572000"/>
          </a:xfrm>
          <a:prstGeom prst="rect">
            <a:avLst/>
          </a:prstGeom>
          <a:noFill/>
        </p:spPr>
      </p:pic>
      <p:pic>
        <p:nvPicPr>
          <p:cNvPr id="8" name="Gallery of the Gods_ Zeus.mp4">
            <a:hlinkClick r:id="" action="ppaction://media"/>
          </p:cNvPr>
          <p:cNvPicPr>
            <a:picLocks noRot="1" noChangeAspect="1"/>
          </p:cNvPicPr>
          <p:nvPr>
            <a:videoFile r:link="rId2"/>
          </p:nvPr>
        </p:nvPicPr>
        <p:blipFill>
          <a:blip r:embed="rId6" cstate="print"/>
          <a:stretch>
            <a:fillRect/>
          </a:stretch>
        </p:blipFill>
        <p:spPr>
          <a:xfrm>
            <a:off x="2590800" y="5717857"/>
            <a:ext cx="2057400" cy="114014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Hera</a:t>
            </a:r>
            <a:endParaRPr lang="en-US" dirty="0"/>
          </a:p>
        </p:txBody>
      </p:sp>
      <p:sp>
        <p:nvSpPr>
          <p:cNvPr id="3" name="Content Placeholder 2"/>
          <p:cNvSpPr>
            <a:spLocks noGrp="1"/>
          </p:cNvSpPr>
          <p:nvPr>
            <p:ph idx="1"/>
          </p:nvPr>
        </p:nvSpPr>
        <p:spPr>
          <a:xfrm>
            <a:off x="457200" y="1600200"/>
            <a:ext cx="3276600" cy="4525963"/>
          </a:xfrm>
        </p:spPr>
        <p:txBody>
          <a:bodyPr>
            <a:normAutofit fontScale="85000" lnSpcReduction="10000"/>
          </a:bodyPr>
          <a:lstStyle/>
          <a:p>
            <a:r>
              <a:rPr lang="en-US" dirty="0" smtClean="0"/>
              <a:t>the wife and one of three sisters of Zeus</a:t>
            </a:r>
          </a:p>
          <a:p>
            <a:r>
              <a:rPr lang="en-US" dirty="0" smtClean="0"/>
              <a:t>Her chief function was as the goddess of women and marriage</a:t>
            </a:r>
          </a:p>
          <a:p>
            <a:r>
              <a:rPr lang="en-US" dirty="0" smtClean="0"/>
              <a:t>Hera was known for her jealous and vengeful nature</a:t>
            </a:r>
          </a:p>
          <a:p>
            <a:endParaRPr lang="en-US" dirty="0"/>
          </a:p>
        </p:txBody>
      </p:sp>
      <p:pic>
        <p:nvPicPr>
          <p:cNvPr id="3074" name="Picture 2" descr="http://antigonemythology.wikispaces.com/file/view/S4.2Hera.jpg/33295221/S4.2Hera.jpg"/>
          <p:cNvPicPr>
            <a:picLocks noChangeAspect="1" noChangeArrowheads="1"/>
          </p:cNvPicPr>
          <p:nvPr/>
        </p:nvPicPr>
        <p:blipFill>
          <a:blip r:embed="rId3" cstate="print"/>
          <a:srcRect/>
          <a:stretch>
            <a:fillRect/>
          </a:stretch>
        </p:blipFill>
        <p:spPr bwMode="auto">
          <a:xfrm>
            <a:off x="5181600" y="1295400"/>
            <a:ext cx="2939562" cy="5181601"/>
          </a:xfrm>
          <a:prstGeom prst="rect">
            <a:avLst/>
          </a:prstGeom>
          <a:noFill/>
        </p:spPr>
      </p:pic>
      <p:pic>
        <p:nvPicPr>
          <p:cNvPr id="5" name="Gallery of the Gods_ Hera.mp4">
            <a:hlinkClick r:id="" action="ppaction://media"/>
          </p:cNvPr>
          <p:cNvPicPr>
            <a:picLocks noRot="1" noChangeAspect="1"/>
          </p:cNvPicPr>
          <p:nvPr>
            <a:videoFile r:link="rId1"/>
          </p:nvPr>
        </p:nvPicPr>
        <p:blipFill>
          <a:blip r:embed="rId4" cstate="print"/>
          <a:stretch>
            <a:fillRect/>
          </a:stretch>
        </p:blipFill>
        <p:spPr>
          <a:xfrm>
            <a:off x="0" y="5867400"/>
            <a:ext cx="1783080" cy="99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Poseidon </a:t>
            </a:r>
            <a:endParaRPr lang="en-US" dirty="0"/>
          </a:p>
        </p:txBody>
      </p:sp>
      <p:pic>
        <p:nvPicPr>
          <p:cNvPr id="4" name="Content Placeholder 3" descr="Poseidon-greek-mythology-687130_927_933.jpg"/>
          <p:cNvPicPr>
            <a:picLocks noGrp="1" noChangeAspect="1"/>
          </p:cNvPicPr>
          <p:nvPr>
            <p:ph idx="1"/>
          </p:nvPr>
        </p:nvPicPr>
        <p:blipFill>
          <a:blip r:embed="rId3" cstate="print"/>
          <a:stretch>
            <a:fillRect/>
          </a:stretch>
        </p:blipFill>
        <p:spPr>
          <a:xfrm>
            <a:off x="6019800" y="1143000"/>
            <a:ext cx="2876979" cy="2895600"/>
          </a:xfrm>
        </p:spPr>
      </p:pic>
      <p:pic>
        <p:nvPicPr>
          <p:cNvPr id="5" name="Picture 4" descr="images.jpg"/>
          <p:cNvPicPr>
            <a:picLocks noChangeAspect="1"/>
          </p:cNvPicPr>
          <p:nvPr/>
        </p:nvPicPr>
        <p:blipFill>
          <a:blip r:embed="rId4" cstate="print"/>
          <a:stretch>
            <a:fillRect/>
          </a:stretch>
        </p:blipFill>
        <p:spPr>
          <a:xfrm>
            <a:off x="5181600" y="4191000"/>
            <a:ext cx="3560583" cy="2667000"/>
          </a:xfrm>
          <a:prstGeom prst="rect">
            <a:avLst/>
          </a:prstGeom>
        </p:spPr>
      </p:pic>
      <p:sp>
        <p:nvSpPr>
          <p:cNvPr id="6" name="TextBox 5"/>
          <p:cNvSpPr txBox="1"/>
          <p:nvPr/>
        </p:nvSpPr>
        <p:spPr>
          <a:xfrm>
            <a:off x="533400" y="1905000"/>
            <a:ext cx="3124200" cy="4832092"/>
          </a:xfrm>
          <a:prstGeom prst="rect">
            <a:avLst/>
          </a:prstGeom>
          <a:noFill/>
        </p:spPr>
        <p:txBody>
          <a:bodyPr wrap="square" rtlCol="0">
            <a:spAutoFit/>
          </a:bodyPr>
          <a:lstStyle/>
          <a:p>
            <a:pPr>
              <a:buFont typeface="Arial" pitchFamily="34" charset="0"/>
              <a:buChar char="•"/>
            </a:pPr>
            <a:r>
              <a:rPr lang="en-US" sz="2800" dirty="0" smtClean="0"/>
              <a:t>Lord of the seas, earthquakes and horses. Symbols include the horse, bull, dolphin and trident. </a:t>
            </a:r>
          </a:p>
          <a:p>
            <a:pPr>
              <a:buFont typeface="Arial" pitchFamily="34" charset="0"/>
              <a:buChar char="•"/>
            </a:pPr>
            <a:endParaRPr lang="en-US" sz="2800" dirty="0" smtClean="0"/>
          </a:p>
          <a:p>
            <a:pPr>
              <a:buFont typeface="Arial" pitchFamily="34" charset="0"/>
              <a:buChar char="•"/>
            </a:pPr>
            <a:r>
              <a:rPr lang="en-US" sz="2800" dirty="0" smtClean="0"/>
              <a:t>He would watch over settlers and shipmen traveling the sea. </a:t>
            </a:r>
            <a:endParaRPr lang="en-US" sz="2800" dirty="0"/>
          </a:p>
        </p:txBody>
      </p:sp>
      <p:pic>
        <p:nvPicPr>
          <p:cNvPr id="7" name="Gallery of the Gods_ Poseidon.mp4">
            <a:hlinkClick r:id="" action="ppaction://media"/>
          </p:cNvPr>
          <p:cNvPicPr>
            <a:picLocks noRot="1" noChangeAspect="1"/>
          </p:cNvPicPr>
          <p:nvPr>
            <a:videoFile r:link="rId1"/>
          </p:nvPr>
        </p:nvPicPr>
        <p:blipFill>
          <a:blip r:embed="rId5" cstate="print"/>
          <a:stretch>
            <a:fillRect/>
          </a:stretch>
        </p:blipFill>
        <p:spPr>
          <a:xfrm>
            <a:off x="3810000" y="3048000"/>
            <a:ext cx="1905000" cy="10556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a:t>
            </a:r>
            <a:endParaRPr lang="en-US" dirty="0"/>
          </a:p>
        </p:txBody>
      </p:sp>
      <p:sp>
        <p:nvSpPr>
          <p:cNvPr id="3" name="Content Placeholder 2"/>
          <p:cNvSpPr>
            <a:spLocks noGrp="1"/>
          </p:cNvSpPr>
          <p:nvPr>
            <p:ph idx="1"/>
          </p:nvPr>
        </p:nvSpPr>
        <p:spPr>
          <a:xfrm>
            <a:off x="0" y="1447800"/>
            <a:ext cx="6324600" cy="5715001"/>
          </a:xfrm>
        </p:spPr>
        <p:txBody>
          <a:bodyPr>
            <a:normAutofit/>
          </a:bodyPr>
          <a:lstStyle/>
          <a:p>
            <a:r>
              <a:rPr lang="en-US" dirty="0" smtClean="0"/>
              <a:t>Son of Zeus </a:t>
            </a:r>
          </a:p>
          <a:p>
            <a:r>
              <a:rPr lang="en-US" dirty="0" smtClean="0"/>
              <a:t>has been variously recognized as a god of light and the sun, truth and prophecy, medicine, healing, plague, music, poetry, arts, archery and more</a:t>
            </a:r>
          </a:p>
          <a:p>
            <a:r>
              <a:rPr lang="en-US" dirty="0" smtClean="0"/>
              <a:t>Known for bringing the day and then the night with his chariot.</a:t>
            </a:r>
            <a:endParaRPr lang="en-US" dirty="0"/>
          </a:p>
        </p:txBody>
      </p:sp>
      <p:pic>
        <p:nvPicPr>
          <p:cNvPr id="4" name="Gallery of the Gods_ Apollo.mp4">
            <a:hlinkClick r:id="" action="ppaction://media"/>
          </p:cNvPr>
          <p:cNvPicPr>
            <a:picLocks noRot="1" noChangeAspect="1"/>
          </p:cNvPicPr>
          <p:nvPr>
            <a:videoFile r:link="rId1"/>
          </p:nvPr>
        </p:nvPicPr>
        <p:blipFill>
          <a:blip r:embed="rId3" cstate="print"/>
          <a:stretch>
            <a:fillRect/>
          </a:stretch>
        </p:blipFill>
        <p:spPr>
          <a:xfrm>
            <a:off x="6858000" y="5105400"/>
            <a:ext cx="1854525" cy="1524000"/>
          </a:xfrm>
          <a:prstGeom prst="rect">
            <a:avLst/>
          </a:prstGeom>
        </p:spPr>
      </p:pic>
      <p:pic>
        <p:nvPicPr>
          <p:cNvPr id="13314" name="Picture 2" descr="http://www.greekmyths-greekmythology.com/wp-content/uploads/2010/04/apollon-01.gif"/>
          <p:cNvPicPr>
            <a:picLocks noChangeAspect="1" noChangeArrowheads="1"/>
          </p:cNvPicPr>
          <p:nvPr/>
        </p:nvPicPr>
        <p:blipFill>
          <a:blip r:embed="rId4" cstate="print"/>
          <a:srcRect/>
          <a:stretch>
            <a:fillRect/>
          </a:stretch>
        </p:blipFill>
        <p:spPr bwMode="auto">
          <a:xfrm>
            <a:off x="6286500" y="685800"/>
            <a:ext cx="2857500" cy="42672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981200"/>
            <a:ext cx="5783467" cy="4144963"/>
          </a:xfrm>
        </p:spPr>
        <p:txBody>
          <a:bodyPr>
            <a:normAutofit/>
          </a:bodyPr>
          <a:lstStyle/>
          <a:p>
            <a:r>
              <a:rPr lang="en-US" dirty="0" smtClean="0"/>
              <a:t>Greek sculptors studied the human body, especially how it looks when it is moving. </a:t>
            </a:r>
          </a:p>
          <a:p>
            <a:r>
              <a:rPr lang="en-US" dirty="0" smtClean="0"/>
              <a:t>Greek artists painted detailed scenes on vases, pots, and other vessels. </a:t>
            </a:r>
          </a:p>
          <a:p>
            <a:r>
              <a:rPr lang="en-US" dirty="0" smtClean="0"/>
              <a:t>Greek architecture still stands today</a:t>
            </a:r>
          </a:p>
          <a:p>
            <a:pPr lvl="1">
              <a:buNone/>
            </a:pPr>
            <a:endParaRPr lang="en-US" dirty="0" smtClean="0"/>
          </a:p>
        </p:txBody>
      </p:sp>
      <p:pic>
        <p:nvPicPr>
          <p:cNvPr id="4" name="Picture 3"/>
          <p:cNvPicPr>
            <a:picLocks noChangeAspect="1"/>
          </p:cNvPicPr>
          <p:nvPr/>
        </p:nvPicPr>
        <p:blipFill>
          <a:blip r:embed="rId2" cstate="print"/>
          <a:stretch>
            <a:fillRect/>
          </a:stretch>
        </p:blipFill>
        <p:spPr>
          <a:xfrm>
            <a:off x="6480790" y="2187133"/>
            <a:ext cx="2433465" cy="42666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
            </a:r>
            <a:br>
              <a:rPr lang="en-US" dirty="0" smtClean="0"/>
            </a:br>
            <a:r>
              <a:rPr lang="en-US" dirty="0" smtClean="0"/>
              <a:t>Dionysus</a:t>
            </a:r>
            <a:br>
              <a:rPr lang="en-US" dirty="0" smtClean="0"/>
            </a:br>
            <a:endParaRPr lang="en-US" dirty="0"/>
          </a:p>
        </p:txBody>
      </p:sp>
      <p:sp>
        <p:nvSpPr>
          <p:cNvPr id="3" name="Content Placeholder 2"/>
          <p:cNvSpPr>
            <a:spLocks noGrp="1"/>
          </p:cNvSpPr>
          <p:nvPr>
            <p:ph idx="1"/>
          </p:nvPr>
        </p:nvSpPr>
        <p:spPr>
          <a:xfrm>
            <a:off x="762000" y="1523999"/>
            <a:ext cx="4038600" cy="5334001"/>
          </a:xfrm>
        </p:spPr>
        <p:txBody>
          <a:bodyPr>
            <a:normAutofit/>
          </a:bodyPr>
          <a:lstStyle/>
          <a:p>
            <a:r>
              <a:rPr lang="en-US" dirty="0" smtClean="0"/>
              <a:t> god of the grape harvest, winemaking, wine, and theater </a:t>
            </a:r>
          </a:p>
          <a:p>
            <a:r>
              <a:rPr lang="en-US" dirty="0" smtClean="0"/>
              <a:t>His festivals were the driving force behind the development of Greek theater.</a:t>
            </a:r>
            <a:endParaRPr lang="en-US" dirty="0"/>
          </a:p>
        </p:txBody>
      </p:sp>
      <p:pic>
        <p:nvPicPr>
          <p:cNvPr id="4" name="Gallery of the Gods_ Dionysus.mp4">
            <a:hlinkClick r:id="" action="ppaction://media"/>
          </p:cNvPr>
          <p:cNvPicPr>
            <a:picLocks noRot="1" noChangeAspect="1"/>
          </p:cNvPicPr>
          <p:nvPr>
            <a:videoFile r:link="rId1"/>
          </p:nvPr>
        </p:nvPicPr>
        <p:blipFill>
          <a:blip r:embed="rId3" cstate="print"/>
          <a:stretch>
            <a:fillRect/>
          </a:stretch>
        </p:blipFill>
        <p:spPr>
          <a:xfrm>
            <a:off x="5715000" y="5105400"/>
            <a:ext cx="2590800" cy="1444428"/>
          </a:xfrm>
          <a:prstGeom prst="rect">
            <a:avLst/>
          </a:prstGeom>
        </p:spPr>
      </p:pic>
      <p:pic>
        <p:nvPicPr>
          <p:cNvPr id="12290" name="Picture 2" descr="http://www.maicar.com/GML/000Images/dim/dionysus2-0135.jpg"/>
          <p:cNvPicPr>
            <a:picLocks noChangeAspect="1" noChangeArrowheads="1"/>
          </p:cNvPicPr>
          <p:nvPr/>
        </p:nvPicPr>
        <p:blipFill>
          <a:blip r:embed="rId4" cstate="print"/>
          <a:srcRect/>
          <a:stretch>
            <a:fillRect/>
          </a:stretch>
        </p:blipFill>
        <p:spPr bwMode="auto">
          <a:xfrm>
            <a:off x="5638800" y="762000"/>
            <a:ext cx="2957406" cy="42672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rmAutofit fontScale="90000"/>
          </a:bodyPr>
          <a:lstStyle/>
          <a:p>
            <a:r>
              <a:rPr lang="en-US" dirty="0" smtClean="0"/>
              <a:t>Artemis</a:t>
            </a:r>
            <a:br>
              <a:rPr lang="en-US" dirty="0" smtClean="0"/>
            </a:br>
            <a:endParaRPr lang="en-US" dirty="0"/>
          </a:p>
        </p:txBody>
      </p:sp>
      <p:pic>
        <p:nvPicPr>
          <p:cNvPr id="4" name="Gallery of the Gods_ Artemis.mp4">
            <a:hlinkClick r:id="" action="ppaction://media"/>
          </p:cNvPr>
          <p:cNvPicPr>
            <a:picLocks noGrp="1" noRot="1" noChangeAspect="1"/>
          </p:cNvPicPr>
          <p:nvPr>
            <p:ph idx="1"/>
            <a:videoFile r:link="rId1"/>
          </p:nvPr>
        </p:nvPicPr>
        <p:blipFill>
          <a:blip r:embed="rId3" cstate="print"/>
          <a:stretch>
            <a:fillRect/>
          </a:stretch>
        </p:blipFill>
        <p:spPr>
          <a:xfrm>
            <a:off x="3733800" y="5989638"/>
            <a:ext cx="1562100" cy="868362"/>
          </a:xfrm>
          <a:prstGeom prst="rect">
            <a:avLst/>
          </a:prstGeom>
        </p:spPr>
      </p:pic>
      <p:sp>
        <p:nvSpPr>
          <p:cNvPr id="5" name="TextBox 4"/>
          <p:cNvSpPr txBox="1"/>
          <p:nvPr/>
        </p:nvSpPr>
        <p:spPr>
          <a:xfrm>
            <a:off x="0" y="1779687"/>
            <a:ext cx="4419600" cy="5078313"/>
          </a:xfrm>
          <a:prstGeom prst="rect">
            <a:avLst/>
          </a:prstGeom>
          <a:noFill/>
        </p:spPr>
        <p:txBody>
          <a:bodyPr wrap="square" rtlCol="0">
            <a:spAutoFit/>
          </a:bodyPr>
          <a:lstStyle/>
          <a:p>
            <a:pPr>
              <a:buFont typeface="Arial" pitchFamily="34" charset="0"/>
              <a:buChar char="•"/>
            </a:pPr>
            <a:r>
              <a:rPr lang="en-US" sz="3600" dirty="0" smtClean="0"/>
              <a:t> </a:t>
            </a:r>
            <a:r>
              <a:rPr lang="en-US" sz="3200" dirty="0" smtClean="0"/>
              <a:t>goddess of the hunt, wild animals, wilderness, childbirth, virginity and young girls, bringing and relieving disease in women; she often was depicted as a huntress carrying a bow and arrows.</a:t>
            </a:r>
            <a:endParaRPr lang="en-US" sz="3200" dirty="0"/>
          </a:p>
        </p:txBody>
      </p:sp>
      <p:pic>
        <p:nvPicPr>
          <p:cNvPr id="11266" name="Picture 2" descr="http://www.arthistory.sbc.edu/imageswomen/papers/coffeyartemis/artwstag.jpg"/>
          <p:cNvPicPr>
            <a:picLocks noChangeAspect="1" noChangeArrowheads="1"/>
          </p:cNvPicPr>
          <p:nvPr/>
        </p:nvPicPr>
        <p:blipFill>
          <a:blip r:embed="rId4" cstate="print"/>
          <a:srcRect/>
          <a:stretch>
            <a:fillRect/>
          </a:stretch>
        </p:blipFill>
        <p:spPr bwMode="auto">
          <a:xfrm>
            <a:off x="5562600" y="990600"/>
            <a:ext cx="3048000" cy="5334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a:t>
            </a:r>
            <a:endParaRPr lang="en-US" dirty="0"/>
          </a:p>
        </p:txBody>
      </p:sp>
      <p:sp>
        <p:nvSpPr>
          <p:cNvPr id="3" name="Content Placeholder 2"/>
          <p:cNvSpPr>
            <a:spLocks noGrp="1"/>
          </p:cNvSpPr>
          <p:nvPr>
            <p:ph sz="half" idx="1"/>
          </p:nvPr>
        </p:nvSpPr>
        <p:spPr>
          <a:xfrm>
            <a:off x="381000" y="1524000"/>
            <a:ext cx="3962400" cy="3886200"/>
          </a:xfrm>
        </p:spPr>
        <p:txBody>
          <a:bodyPr>
            <a:normAutofit/>
          </a:bodyPr>
          <a:lstStyle/>
          <a:p>
            <a:r>
              <a:rPr lang="en-US" dirty="0" smtClean="0"/>
              <a:t>The messenger of the gods</a:t>
            </a:r>
          </a:p>
          <a:p>
            <a:r>
              <a:rPr lang="en-US" dirty="0" smtClean="0"/>
              <a:t>Patron god of travelers</a:t>
            </a:r>
          </a:p>
          <a:p>
            <a:r>
              <a:rPr lang="en-US" dirty="0" smtClean="0"/>
              <a:t>Known for his winged shoes  </a:t>
            </a:r>
          </a:p>
        </p:txBody>
      </p:sp>
      <p:pic>
        <p:nvPicPr>
          <p:cNvPr id="5" name="Gallery of the Gods_ Hermes.mp4">
            <a:hlinkClick r:id="" action="ppaction://media"/>
          </p:cNvPr>
          <p:cNvPicPr>
            <a:picLocks noGrp="1" noRot="1" noChangeAspect="1"/>
          </p:cNvPicPr>
          <p:nvPr>
            <p:ph sz="half" idx="2"/>
            <a:videoFile r:link="rId1"/>
          </p:nvPr>
        </p:nvPicPr>
        <p:blipFill>
          <a:blip r:embed="rId3" cstate="print"/>
          <a:stretch>
            <a:fillRect/>
          </a:stretch>
        </p:blipFill>
        <p:spPr>
          <a:xfrm>
            <a:off x="1524000" y="4953000"/>
            <a:ext cx="2613028" cy="1447800"/>
          </a:xfrm>
          <a:prstGeom prst="rect">
            <a:avLst/>
          </a:prstGeom>
        </p:spPr>
      </p:pic>
      <p:pic>
        <p:nvPicPr>
          <p:cNvPr id="10242" name="Picture 2" descr="http://images.wikia.com/olympians/images/3/3f/Hermes.jpg"/>
          <p:cNvPicPr>
            <a:picLocks noChangeAspect="1" noChangeArrowheads="1"/>
          </p:cNvPicPr>
          <p:nvPr/>
        </p:nvPicPr>
        <p:blipFill>
          <a:blip r:embed="rId4" cstate="print"/>
          <a:srcRect/>
          <a:stretch>
            <a:fillRect/>
          </a:stretch>
        </p:blipFill>
        <p:spPr bwMode="auto">
          <a:xfrm>
            <a:off x="5410200" y="1066800"/>
            <a:ext cx="3324225" cy="401002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Athena </a:t>
            </a:r>
            <a:endParaRPr lang="en-US" dirty="0"/>
          </a:p>
        </p:txBody>
      </p:sp>
      <p:sp>
        <p:nvSpPr>
          <p:cNvPr id="3" name="Content Placeholder 2"/>
          <p:cNvSpPr>
            <a:spLocks noGrp="1"/>
          </p:cNvSpPr>
          <p:nvPr>
            <p:ph sz="half" idx="1"/>
          </p:nvPr>
        </p:nvSpPr>
        <p:spPr>
          <a:xfrm>
            <a:off x="0" y="1752600"/>
            <a:ext cx="4648200" cy="6096000"/>
          </a:xfrm>
        </p:spPr>
        <p:txBody>
          <a:bodyPr/>
          <a:lstStyle/>
          <a:p>
            <a:r>
              <a:rPr lang="en-US" dirty="0" smtClean="0"/>
              <a:t>the goddess of wisdom, courage, inspiration, civilization, warfare, strength, strategy, female arts, crafts, justice and skill</a:t>
            </a:r>
          </a:p>
          <a:p>
            <a:r>
              <a:rPr lang="en-US" dirty="0" smtClean="0"/>
              <a:t>The Athenians built the Parthenon on the Acropolis of her namesake city, Athens</a:t>
            </a:r>
            <a:endParaRPr lang="en-US" dirty="0"/>
          </a:p>
        </p:txBody>
      </p:sp>
      <p:pic>
        <p:nvPicPr>
          <p:cNvPr id="5" name="Gallery of the Gods_ Athena.mp4">
            <a:hlinkClick r:id="" action="ppaction://media"/>
          </p:cNvPr>
          <p:cNvPicPr>
            <a:picLocks noGrp="1" noRot="1" noChangeAspect="1"/>
          </p:cNvPicPr>
          <p:nvPr>
            <p:ph sz="half" idx="2"/>
            <a:videoFile r:link="rId1"/>
          </p:nvPr>
        </p:nvPicPr>
        <p:blipFill>
          <a:blip r:embed="rId3" cstate="print"/>
          <a:stretch>
            <a:fillRect/>
          </a:stretch>
        </p:blipFill>
        <p:spPr>
          <a:xfrm>
            <a:off x="8077200" y="6096000"/>
            <a:ext cx="1066800" cy="592760"/>
          </a:xfrm>
          <a:prstGeom prst="rect">
            <a:avLst/>
          </a:prstGeom>
        </p:spPr>
      </p:pic>
      <p:pic>
        <p:nvPicPr>
          <p:cNvPr id="9218" name="Picture 2" descr="http://www.athenaacademy.net/yahoo_site_admin/assets/images/Athena_from_Napoli.24622205_std.jpg"/>
          <p:cNvPicPr>
            <a:picLocks noChangeAspect="1" noChangeArrowheads="1"/>
          </p:cNvPicPr>
          <p:nvPr/>
        </p:nvPicPr>
        <p:blipFill>
          <a:blip r:embed="rId4" cstate="print"/>
          <a:srcRect/>
          <a:stretch>
            <a:fillRect/>
          </a:stretch>
        </p:blipFill>
        <p:spPr bwMode="auto">
          <a:xfrm>
            <a:off x="4800600" y="685800"/>
            <a:ext cx="3429000" cy="57912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fontScale="90000"/>
          </a:bodyPr>
          <a:lstStyle/>
          <a:p>
            <a:r>
              <a:rPr lang="en-US" dirty="0" smtClean="0"/>
              <a:t>Ares</a:t>
            </a:r>
            <a:endParaRPr lang="en-US" dirty="0"/>
          </a:p>
        </p:txBody>
      </p:sp>
      <p:sp>
        <p:nvSpPr>
          <p:cNvPr id="3" name="Content Placeholder 2"/>
          <p:cNvSpPr>
            <a:spLocks noGrp="1"/>
          </p:cNvSpPr>
          <p:nvPr>
            <p:ph sz="half" idx="1"/>
          </p:nvPr>
        </p:nvSpPr>
        <p:spPr>
          <a:xfrm>
            <a:off x="304800" y="1676400"/>
            <a:ext cx="4495800" cy="5181600"/>
          </a:xfrm>
        </p:spPr>
        <p:txBody>
          <a:bodyPr>
            <a:normAutofit/>
          </a:bodyPr>
          <a:lstStyle/>
          <a:p>
            <a:r>
              <a:rPr lang="en-US" dirty="0" smtClean="0"/>
              <a:t>God of War, Violence, and bloodshed. </a:t>
            </a:r>
          </a:p>
          <a:p>
            <a:r>
              <a:rPr lang="en-US" dirty="0" smtClean="0"/>
              <a:t>Son of Zeus </a:t>
            </a:r>
          </a:p>
          <a:p>
            <a:r>
              <a:rPr lang="en-US" dirty="0" smtClean="0"/>
              <a:t>All the other gods despised him (except Aphrodite) </a:t>
            </a:r>
          </a:p>
          <a:p>
            <a:endParaRPr lang="en-US" dirty="0"/>
          </a:p>
        </p:txBody>
      </p:sp>
      <p:pic>
        <p:nvPicPr>
          <p:cNvPr id="8194" name="Picture 2" descr="http://s2.hubimg.com/u/173237_f260.jpg"/>
          <p:cNvPicPr>
            <a:picLocks noChangeAspect="1" noChangeArrowheads="1"/>
          </p:cNvPicPr>
          <p:nvPr/>
        </p:nvPicPr>
        <p:blipFill>
          <a:blip r:embed="rId3" cstate="print"/>
          <a:srcRect/>
          <a:stretch>
            <a:fillRect/>
          </a:stretch>
        </p:blipFill>
        <p:spPr bwMode="auto">
          <a:xfrm>
            <a:off x="5638800" y="533400"/>
            <a:ext cx="2933700" cy="5867401"/>
          </a:xfrm>
          <a:prstGeom prst="rect">
            <a:avLst/>
          </a:prstGeom>
          <a:noFill/>
        </p:spPr>
      </p:pic>
      <p:pic>
        <p:nvPicPr>
          <p:cNvPr id="6" name="Gallery of the Gods_ Ares.mp4">
            <a:hlinkClick r:id="" action="ppaction://media"/>
          </p:cNvPr>
          <p:cNvPicPr>
            <a:picLocks noRot="1" noChangeAspect="1"/>
          </p:cNvPicPr>
          <p:nvPr>
            <a:videoFile r:link="rId1"/>
          </p:nvPr>
        </p:nvPicPr>
        <p:blipFill>
          <a:blip r:embed="rId4" cstate="print"/>
          <a:stretch>
            <a:fillRect/>
          </a:stretch>
        </p:blipFill>
        <p:spPr>
          <a:xfrm>
            <a:off x="990600" y="4876800"/>
            <a:ext cx="2468880" cy="1371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3276600" cy="838200"/>
          </a:xfrm>
        </p:spPr>
        <p:txBody>
          <a:bodyPr>
            <a:normAutofit/>
          </a:bodyPr>
          <a:lstStyle/>
          <a:p>
            <a:r>
              <a:rPr lang="en-US" dirty="0" smtClean="0"/>
              <a:t>Aphrodite </a:t>
            </a:r>
            <a:endParaRPr lang="en-US" dirty="0"/>
          </a:p>
        </p:txBody>
      </p:sp>
      <p:sp>
        <p:nvSpPr>
          <p:cNvPr id="3" name="Content Placeholder 2"/>
          <p:cNvSpPr>
            <a:spLocks noGrp="1"/>
          </p:cNvSpPr>
          <p:nvPr>
            <p:ph sz="half" idx="1"/>
          </p:nvPr>
        </p:nvSpPr>
        <p:spPr>
          <a:xfrm>
            <a:off x="152400" y="1676400"/>
            <a:ext cx="2971800" cy="3810000"/>
          </a:xfrm>
        </p:spPr>
        <p:txBody>
          <a:bodyPr>
            <a:normAutofit fontScale="92500" lnSpcReduction="10000"/>
          </a:bodyPr>
          <a:lstStyle/>
          <a:p>
            <a:r>
              <a:rPr lang="en-US" dirty="0" smtClean="0"/>
              <a:t>Goddess of Love, beauty and desire.</a:t>
            </a:r>
          </a:p>
          <a:p>
            <a:r>
              <a:rPr lang="en-US" dirty="0" smtClean="0"/>
              <a:t>Daughter of Zeus </a:t>
            </a:r>
          </a:p>
          <a:p>
            <a:r>
              <a:rPr lang="en-US" dirty="0" smtClean="0"/>
              <a:t>Her name gives us the word Aphrodisiac  (wouldn’t tell the kids that)</a:t>
            </a:r>
            <a:endParaRPr lang="en-US" dirty="0"/>
          </a:p>
        </p:txBody>
      </p:sp>
      <p:pic>
        <p:nvPicPr>
          <p:cNvPr id="7170" name="Picture 2" descr="http://upload.wikimedia.org/wikipedia/commons/thumb/4/47/La_nascita_di_Venere_%28Botticelli%29.jpg/400px-La_nascita_di_Venere_%28Botticelli%29.jpg"/>
          <p:cNvPicPr>
            <a:picLocks noChangeAspect="1" noChangeArrowheads="1"/>
          </p:cNvPicPr>
          <p:nvPr/>
        </p:nvPicPr>
        <p:blipFill>
          <a:blip r:embed="rId3" cstate="print"/>
          <a:srcRect/>
          <a:stretch>
            <a:fillRect/>
          </a:stretch>
        </p:blipFill>
        <p:spPr bwMode="auto">
          <a:xfrm>
            <a:off x="3505200" y="1752600"/>
            <a:ext cx="5476875" cy="3505200"/>
          </a:xfrm>
          <a:prstGeom prst="rect">
            <a:avLst/>
          </a:prstGeom>
          <a:noFill/>
        </p:spPr>
      </p:pic>
      <p:pic>
        <p:nvPicPr>
          <p:cNvPr id="6" name="Gallery of the Gods_ Aphrodite.mp4">
            <a:hlinkClick r:id="" action="ppaction://media"/>
          </p:cNvPr>
          <p:cNvPicPr>
            <a:picLocks noRot="1" noChangeAspect="1"/>
          </p:cNvPicPr>
          <p:nvPr>
            <a:videoFile r:link="rId1"/>
          </p:nvPr>
        </p:nvPicPr>
        <p:blipFill>
          <a:blip r:embed="rId4" cstate="print"/>
          <a:stretch>
            <a:fillRect/>
          </a:stretch>
        </p:blipFill>
        <p:spPr>
          <a:xfrm>
            <a:off x="0" y="5791200"/>
            <a:ext cx="1920240" cy="106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Hephaestus </a:t>
            </a:r>
            <a:endParaRPr lang="en-US" dirty="0"/>
          </a:p>
        </p:txBody>
      </p:sp>
      <p:sp>
        <p:nvSpPr>
          <p:cNvPr id="3" name="Content Placeholder 2"/>
          <p:cNvSpPr>
            <a:spLocks noGrp="1"/>
          </p:cNvSpPr>
          <p:nvPr>
            <p:ph sz="half" idx="1"/>
          </p:nvPr>
        </p:nvSpPr>
        <p:spPr>
          <a:xfrm>
            <a:off x="0" y="1752600"/>
            <a:ext cx="4724400" cy="4572000"/>
          </a:xfrm>
        </p:spPr>
        <p:txBody>
          <a:bodyPr>
            <a:noAutofit/>
          </a:bodyPr>
          <a:lstStyle/>
          <a:p>
            <a:r>
              <a:rPr lang="en-US" sz="3200" dirty="0" smtClean="0"/>
              <a:t>Master blacksmith and craftsmen of the gods</a:t>
            </a:r>
          </a:p>
          <a:p>
            <a:r>
              <a:rPr lang="en-US" sz="3200" dirty="0" smtClean="0"/>
              <a:t>God of fire and the forge and technology </a:t>
            </a:r>
          </a:p>
          <a:p>
            <a:r>
              <a:rPr lang="en-US" sz="3200" dirty="0" smtClean="0"/>
              <a:t>Unlike other gods he was Lame (couldn’t walk) </a:t>
            </a:r>
          </a:p>
        </p:txBody>
      </p:sp>
      <p:pic>
        <p:nvPicPr>
          <p:cNvPr id="5" name="Gallery of the Gods_ Hephaestus.mp4">
            <a:hlinkClick r:id="" action="ppaction://media"/>
          </p:cNvPr>
          <p:cNvPicPr>
            <a:picLocks noGrp="1" noRot="1" noChangeAspect="1"/>
          </p:cNvPicPr>
          <p:nvPr>
            <p:ph sz="half" idx="2"/>
            <a:videoFile r:link="rId1"/>
          </p:nvPr>
        </p:nvPicPr>
        <p:blipFill>
          <a:blip r:embed="rId3" cstate="print"/>
          <a:stretch>
            <a:fillRect/>
          </a:stretch>
        </p:blipFill>
        <p:spPr>
          <a:xfrm>
            <a:off x="152400" y="5791200"/>
            <a:ext cx="1143000" cy="633413"/>
          </a:xfrm>
          <a:prstGeom prst="rect">
            <a:avLst/>
          </a:prstGeom>
        </p:spPr>
      </p:pic>
      <p:pic>
        <p:nvPicPr>
          <p:cNvPr id="6146" name="Picture 2" descr="http://upload.wikimedia.org/wikipedia/commons/thumb/5/53/Vulcan_Coustou_Louvre_MR1814.jpg/200px-Vulcan_Coustou_Louvre_MR1814.jpg"/>
          <p:cNvPicPr>
            <a:picLocks noChangeAspect="1" noChangeArrowheads="1"/>
          </p:cNvPicPr>
          <p:nvPr/>
        </p:nvPicPr>
        <p:blipFill>
          <a:blip r:embed="rId4" cstate="print"/>
          <a:srcRect/>
          <a:stretch>
            <a:fillRect/>
          </a:stretch>
        </p:blipFill>
        <p:spPr bwMode="auto">
          <a:xfrm>
            <a:off x="5486400" y="1524000"/>
            <a:ext cx="3048000" cy="458724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r>
              <a:rPr lang="en-US" dirty="0" smtClean="0"/>
              <a:t>Demeter </a:t>
            </a:r>
            <a:endParaRPr lang="en-US" dirty="0"/>
          </a:p>
        </p:txBody>
      </p:sp>
      <p:sp>
        <p:nvSpPr>
          <p:cNvPr id="3" name="Content Placeholder 2"/>
          <p:cNvSpPr>
            <a:spLocks noGrp="1"/>
          </p:cNvSpPr>
          <p:nvPr>
            <p:ph sz="half" idx="1"/>
          </p:nvPr>
        </p:nvSpPr>
        <p:spPr>
          <a:xfrm>
            <a:off x="381000" y="1447800"/>
            <a:ext cx="3962400" cy="3581400"/>
          </a:xfrm>
        </p:spPr>
        <p:txBody>
          <a:bodyPr>
            <a:normAutofit/>
          </a:bodyPr>
          <a:lstStyle/>
          <a:p>
            <a:r>
              <a:rPr lang="en-US" dirty="0" smtClean="0"/>
              <a:t>Goddess of fertility, agriculture, nature and the seasons. </a:t>
            </a:r>
          </a:p>
          <a:p>
            <a:r>
              <a:rPr lang="en-US" dirty="0" smtClean="0"/>
              <a:t>the season of winter happens because of her lost daughter to Hades </a:t>
            </a:r>
            <a:endParaRPr lang="en-US" dirty="0"/>
          </a:p>
        </p:txBody>
      </p:sp>
      <p:pic>
        <p:nvPicPr>
          <p:cNvPr id="5122" name="Picture 2" descr="http://www.historyking.com/images/Demeter-Symbol.jpg"/>
          <p:cNvPicPr>
            <a:picLocks noChangeAspect="1" noChangeArrowheads="1"/>
          </p:cNvPicPr>
          <p:nvPr/>
        </p:nvPicPr>
        <p:blipFill>
          <a:blip r:embed="rId3" cstate="print"/>
          <a:srcRect/>
          <a:stretch>
            <a:fillRect/>
          </a:stretch>
        </p:blipFill>
        <p:spPr bwMode="auto">
          <a:xfrm>
            <a:off x="4953000" y="762000"/>
            <a:ext cx="3810000" cy="5076826"/>
          </a:xfrm>
          <a:prstGeom prst="rect">
            <a:avLst/>
          </a:prstGeom>
          <a:noFill/>
        </p:spPr>
      </p:pic>
      <p:pic>
        <p:nvPicPr>
          <p:cNvPr id="6" name="Gallery of the Gods_ Demeter.mp4">
            <a:hlinkClick r:id="" action="ppaction://media"/>
          </p:cNvPr>
          <p:cNvPicPr>
            <a:picLocks noRot="1" noChangeAspect="1"/>
          </p:cNvPicPr>
          <p:nvPr>
            <a:videoFile r:link="rId1"/>
          </p:nvPr>
        </p:nvPicPr>
        <p:blipFill>
          <a:blip r:embed="rId4" cstate="print"/>
          <a:stretch>
            <a:fillRect/>
          </a:stretch>
        </p:blipFill>
        <p:spPr>
          <a:xfrm>
            <a:off x="533400" y="5029200"/>
            <a:ext cx="2331720" cy="1295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File:Cupido4b.jpg"/>
          <p:cNvPicPr>
            <a:picLocks noChangeAspect="1" noChangeArrowheads="1"/>
          </p:cNvPicPr>
          <p:nvPr/>
        </p:nvPicPr>
        <p:blipFill>
          <a:blip r:embed="rId2" cstate="print"/>
          <a:srcRect/>
          <a:stretch>
            <a:fillRect/>
          </a:stretch>
        </p:blipFill>
        <p:spPr bwMode="auto">
          <a:xfrm>
            <a:off x="6364986" y="3429000"/>
            <a:ext cx="2779014" cy="32004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sz="3200" dirty="0" smtClean="0"/>
              <a:t>Other gods (non-Olympian)</a:t>
            </a:r>
            <a:endParaRPr lang="en-US" sz="3200" dirty="0"/>
          </a:p>
        </p:txBody>
      </p:sp>
      <p:sp>
        <p:nvSpPr>
          <p:cNvPr id="3" name="Content Placeholder 2"/>
          <p:cNvSpPr>
            <a:spLocks noGrp="1"/>
          </p:cNvSpPr>
          <p:nvPr>
            <p:ph sz="half" idx="1"/>
          </p:nvPr>
        </p:nvSpPr>
        <p:spPr/>
        <p:txBody>
          <a:bodyPr>
            <a:normAutofit/>
          </a:bodyPr>
          <a:lstStyle/>
          <a:p>
            <a:r>
              <a:rPr lang="en-US" dirty="0" smtClean="0"/>
              <a:t>Hades</a:t>
            </a:r>
          </a:p>
          <a:p>
            <a:pPr lvl="1"/>
            <a:r>
              <a:rPr lang="en-US" dirty="0" smtClean="0"/>
              <a:t>God of the underworld</a:t>
            </a:r>
          </a:p>
          <a:p>
            <a:r>
              <a:rPr lang="en-US" dirty="0" smtClean="0"/>
              <a:t>Nike</a:t>
            </a:r>
          </a:p>
          <a:p>
            <a:pPr lvl="1"/>
            <a:r>
              <a:rPr lang="en-US" dirty="0" smtClean="0"/>
              <a:t>Goddess of Victory</a:t>
            </a:r>
          </a:p>
          <a:p>
            <a:r>
              <a:rPr lang="en-US" dirty="0" smtClean="0"/>
              <a:t>Eros</a:t>
            </a:r>
          </a:p>
          <a:p>
            <a:pPr lvl="1"/>
            <a:r>
              <a:rPr lang="en-US" dirty="0" smtClean="0"/>
              <a:t>God of sexual love and beauty (cupid)</a:t>
            </a:r>
          </a:p>
          <a:p>
            <a:r>
              <a:rPr lang="en-US" dirty="0" smtClean="0"/>
              <a:t>Pan </a:t>
            </a:r>
          </a:p>
          <a:p>
            <a:pPr lvl="1"/>
            <a:r>
              <a:rPr lang="en-US" dirty="0" smtClean="0"/>
              <a:t>God of the wild, Sheppards and flocks </a:t>
            </a:r>
          </a:p>
          <a:p>
            <a:endParaRPr lang="en-US" dirty="0" smtClean="0"/>
          </a:p>
        </p:txBody>
      </p:sp>
      <p:pic>
        <p:nvPicPr>
          <p:cNvPr id="44034" name="Picture 2" descr="File:Hades-et-Cerberus-III.jpg"/>
          <p:cNvPicPr>
            <a:picLocks noChangeAspect="1" noChangeArrowheads="1"/>
          </p:cNvPicPr>
          <p:nvPr/>
        </p:nvPicPr>
        <p:blipFill>
          <a:blip r:embed="rId3" cstate="print"/>
          <a:srcRect/>
          <a:stretch>
            <a:fillRect/>
          </a:stretch>
        </p:blipFill>
        <p:spPr bwMode="auto">
          <a:xfrm>
            <a:off x="4267200" y="1295400"/>
            <a:ext cx="2110192" cy="3352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gods </a:t>
            </a:r>
            <a:r>
              <a:rPr lang="en-US" sz="3200" dirty="0" smtClean="0"/>
              <a:t>Cont. </a:t>
            </a:r>
            <a:endParaRPr lang="en-US" dirty="0"/>
          </a:p>
        </p:txBody>
      </p:sp>
      <p:sp>
        <p:nvSpPr>
          <p:cNvPr id="5" name="Content Placeholder 3"/>
          <p:cNvSpPr>
            <a:spLocks noGrp="1"/>
          </p:cNvSpPr>
          <p:nvPr>
            <p:ph sz="half" idx="1"/>
          </p:nvPr>
        </p:nvSpPr>
        <p:spPr/>
        <p:txBody>
          <a:bodyPr>
            <a:normAutofit/>
          </a:bodyPr>
          <a:lstStyle/>
          <a:p>
            <a:r>
              <a:rPr lang="en-US" dirty="0" smtClean="0"/>
              <a:t>Morpheus </a:t>
            </a:r>
          </a:p>
          <a:p>
            <a:pPr lvl="1"/>
            <a:r>
              <a:rPr lang="en-US" dirty="0" smtClean="0"/>
              <a:t>God of dreams </a:t>
            </a:r>
          </a:p>
          <a:p>
            <a:r>
              <a:rPr lang="en-US" dirty="0" smtClean="0"/>
              <a:t>Persephone </a:t>
            </a:r>
          </a:p>
          <a:p>
            <a:pPr lvl="1"/>
            <a:r>
              <a:rPr lang="en-US" dirty="0" smtClean="0"/>
              <a:t>Wife of Hades, daughter of Demeter, reason for seasons </a:t>
            </a:r>
          </a:p>
          <a:p>
            <a:r>
              <a:rPr lang="en-US" dirty="0" smtClean="0"/>
              <a:t>Phobose </a:t>
            </a:r>
          </a:p>
          <a:p>
            <a:pPr lvl="1"/>
            <a:r>
              <a:rPr lang="en-US" dirty="0" smtClean="0"/>
              <a:t>God of fear</a:t>
            </a:r>
          </a:p>
          <a:p>
            <a:pPr lvl="1"/>
            <a:r>
              <a:rPr lang="en-US" dirty="0" smtClean="0"/>
              <a:t>Where we get the word Phobia </a:t>
            </a:r>
          </a:p>
          <a:p>
            <a:endParaRPr lang="en-US" dirty="0"/>
          </a:p>
        </p:txBody>
      </p:sp>
      <p:pic>
        <p:nvPicPr>
          <p:cNvPr id="43010" name="Picture 2" descr="File:Throning goddess Antikensammlung Berlin Sk1761.jpg"/>
          <p:cNvPicPr>
            <a:picLocks noChangeAspect="1" noChangeArrowheads="1"/>
          </p:cNvPicPr>
          <p:nvPr/>
        </p:nvPicPr>
        <p:blipFill>
          <a:blip r:embed="rId2" cstate="print"/>
          <a:srcRect/>
          <a:stretch>
            <a:fillRect/>
          </a:stretch>
        </p:blipFill>
        <p:spPr bwMode="auto">
          <a:xfrm>
            <a:off x="5791200" y="1752600"/>
            <a:ext cx="2865120" cy="3581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Coliseum in Rome, Italy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806697" y="1981200"/>
            <a:ext cx="7842890" cy="46076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a:t>
            </a:r>
            <a:endParaRPr lang="en-US" dirty="0"/>
          </a:p>
        </p:txBody>
      </p:sp>
      <p:sp>
        <p:nvSpPr>
          <p:cNvPr id="3" name="Content Placeholder 2"/>
          <p:cNvSpPr>
            <a:spLocks noGrp="1"/>
          </p:cNvSpPr>
          <p:nvPr>
            <p:ph sz="half" idx="1"/>
          </p:nvPr>
        </p:nvSpPr>
        <p:spPr>
          <a:xfrm>
            <a:off x="0" y="1524000"/>
            <a:ext cx="4038600" cy="4525963"/>
          </a:xfrm>
        </p:spPr>
        <p:txBody>
          <a:bodyPr/>
          <a:lstStyle/>
          <a:p>
            <a:r>
              <a:rPr lang="en-US" dirty="0" smtClean="0"/>
              <a:t>There are many famous myths</a:t>
            </a:r>
          </a:p>
          <a:p>
            <a:r>
              <a:rPr lang="en-US" dirty="0" smtClean="0"/>
              <a:t>Heroes </a:t>
            </a:r>
          </a:p>
          <a:p>
            <a:pPr lvl="1"/>
            <a:r>
              <a:rPr lang="en-US" dirty="0" smtClean="0"/>
              <a:t>Hercules and his labors</a:t>
            </a:r>
          </a:p>
          <a:p>
            <a:pPr lvl="1"/>
            <a:r>
              <a:rPr lang="en-US" dirty="0" smtClean="0"/>
              <a:t>Achilles and the Trojan war</a:t>
            </a:r>
          </a:p>
          <a:p>
            <a:pPr lvl="1">
              <a:buNone/>
            </a:pPr>
            <a:endParaRPr lang="en-US" dirty="0"/>
          </a:p>
        </p:txBody>
      </p:sp>
      <p:pic>
        <p:nvPicPr>
          <p:cNvPr id="4098" name="Picture 2" descr="http://www.theoi.com/image/img_hydra.jpg"/>
          <p:cNvPicPr>
            <a:picLocks noChangeAspect="1" noChangeArrowheads="1"/>
          </p:cNvPicPr>
          <p:nvPr/>
        </p:nvPicPr>
        <p:blipFill>
          <a:blip r:embed="rId2" cstate="print"/>
          <a:srcRect/>
          <a:stretch>
            <a:fillRect/>
          </a:stretch>
        </p:blipFill>
        <p:spPr bwMode="auto">
          <a:xfrm>
            <a:off x="3962400" y="1524000"/>
            <a:ext cx="5027040" cy="4724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Heracles</a:t>
            </a:r>
            <a:endParaRPr lang="en-US" dirty="0"/>
          </a:p>
        </p:txBody>
      </p:sp>
      <p:sp>
        <p:nvSpPr>
          <p:cNvPr id="3" name="Content Placeholder 2"/>
          <p:cNvSpPr>
            <a:spLocks noGrp="1"/>
          </p:cNvSpPr>
          <p:nvPr>
            <p:ph sz="half" idx="1"/>
          </p:nvPr>
        </p:nvSpPr>
        <p:spPr/>
        <p:txBody>
          <a:bodyPr/>
          <a:lstStyle/>
          <a:p>
            <a:r>
              <a:rPr lang="en-US" dirty="0" smtClean="0"/>
              <a:t>He was the greatest of the Greek heroes, a paragon of masculinity</a:t>
            </a:r>
          </a:p>
          <a:p>
            <a:r>
              <a:rPr lang="en-US" dirty="0" smtClean="0"/>
              <a:t>Extraordinary strength, courage, ingenuity</a:t>
            </a:r>
          </a:p>
          <a:p>
            <a:r>
              <a:rPr lang="en-US" dirty="0" smtClean="0"/>
              <a:t>Twelve labors to repent for killing children </a:t>
            </a:r>
            <a:endParaRPr lang="en-US" dirty="0"/>
          </a:p>
        </p:txBody>
      </p:sp>
      <p:pic>
        <p:nvPicPr>
          <p:cNvPr id="6" name="Picture 2" descr="http://upload.wikimedia.org/wikipedia/commons/a/a9/Hercules_Farnese_3637104088_9c95d7fe3c_b.jpg"/>
          <p:cNvPicPr>
            <a:picLocks noGrp="1" noChangeAspect="1" noChangeArrowheads="1"/>
          </p:cNvPicPr>
          <p:nvPr>
            <p:ph sz="half" idx="2"/>
          </p:nvPr>
        </p:nvPicPr>
        <p:blipFill>
          <a:blip r:embed="rId3" cstate="print"/>
          <a:srcRect/>
          <a:stretch>
            <a:fillRect/>
          </a:stretch>
        </p:blipFill>
        <p:spPr bwMode="auto">
          <a:xfrm>
            <a:off x="5029200" y="1219200"/>
            <a:ext cx="3352800" cy="50291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Achilles </a:t>
            </a:r>
            <a:endParaRPr lang="en-US" dirty="0"/>
          </a:p>
        </p:txBody>
      </p:sp>
      <p:sp>
        <p:nvSpPr>
          <p:cNvPr id="3" name="Content Placeholder 2"/>
          <p:cNvSpPr>
            <a:spLocks noGrp="1"/>
          </p:cNvSpPr>
          <p:nvPr>
            <p:ph sz="half" idx="1"/>
          </p:nvPr>
        </p:nvSpPr>
        <p:spPr/>
        <p:txBody>
          <a:bodyPr>
            <a:normAutofit/>
          </a:bodyPr>
          <a:lstStyle/>
          <a:p>
            <a:r>
              <a:rPr lang="en-US" dirty="0" smtClean="0"/>
              <a:t> Greek hero of the Trojan War, the central character and the greatest warrior of Homer's </a:t>
            </a:r>
            <a:r>
              <a:rPr lang="en-US" i="1" dirty="0" smtClean="0"/>
              <a:t>Iliad</a:t>
            </a:r>
            <a:r>
              <a:rPr lang="en-US" dirty="0" smtClean="0"/>
              <a:t>.</a:t>
            </a:r>
          </a:p>
          <a:p>
            <a:r>
              <a:rPr lang="en-US" dirty="0" smtClean="0"/>
              <a:t>Still popular today, depicted in movies and television programs. </a:t>
            </a:r>
          </a:p>
          <a:p>
            <a:r>
              <a:rPr lang="en-US" dirty="0" smtClean="0"/>
              <a:t>Achilles heel</a:t>
            </a:r>
            <a:endParaRPr lang="en-US" dirty="0"/>
          </a:p>
        </p:txBody>
      </p:sp>
      <p:pic>
        <p:nvPicPr>
          <p:cNvPr id="5" name="(#6) UPDATED _ Top 10 Great Fight Scenes _ Troy_ Achilles VS.mp4">
            <a:hlinkClick r:id="" action="ppaction://media"/>
          </p:cNvPr>
          <p:cNvPicPr>
            <a:picLocks noGrp="1" noRot="1" noChangeAspect="1"/>
          </p:cNvPicPr>
          <p:nvPr>
            <p:ph sz="half" idx="2"/>
            <a:videoFile r:link="rId1"/>
          </p:nvPr>
        </p:nvPicPr>
        <p:blipFill>
          <a:blip r:embed="rId3" cstate="print"/>
          <a:stretch>
            <a:fillRect/>
          </a:stretch>
        </p:blipFill>
        <p:spPr>
          <a:xfrm>
            <a:off x="4648200" y="2949575"/>
            <a:ext cx="4038600" cy="227171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Fables </a:t>
            </a:r>
            <a:endParaRPr lang="en-US" dirty="0"/>
          </a:p>
        </p:txBody>
      </p:sp>
      <p:sp>
        <p:nvSpPr>
          <p:cNvPr id="3" name="Content Placeholder 2"/>
          <p:cNvSpPr>
            <a:spLocks noGrp="1"/>
          </p:cNvSpPr>
          <p:nvPr>
            <p:ph sz="half" idx="1"/>
          </p:nvPr>
        </p:nvSpPr>
        <p:spPr/>
        <p:txBody>
          <a:bodyPr/>
          <a:lstStyle/>
          <a:p>
            <a:r>
              <a:rPr lang="en-US" dirty="0" smtClean="0"/>
              <a:t> credited to Aesop, a slave and story-teller supposed to have lived in ancient Greece between 620 and 560 BCE</a:t>
            </a:r>
          </a:p>
          <a:p>
            <a:r>
              <a:rPr lang="en-US" dirty="0" smtClean="0"/>
              <a:t>remain a popular choice for moral education of children today.</a:t>
            </a:r>
            <a:endParaRPr lang="en-US" dirty="0"/>
          </a:p>
        </p:txBody>
      </p:sp>
      <p:pic>
        <p:nvPicPr>
          <p:cNvPr id="1026" name="Picture 2" descr="http://aesop.magde.info/images/DDailyIllustr.jpg"/>
          <p:cNvPicPr>
            <a:picLocks noChangeAspect="1" noChangeArrowheads="1"/>
          </p:cNvPicPr>
          <p:nvPr/>
        </p:nvPicPr>
        <p:blipFill>
          <a:blip r:embed="rId3" cstate="print"/>
          <a:srcRect/>
          <a:stretch>
            <a:fillRect/>
          </a:stretch>
        </p:blipFill>
        <p:spPr bwMode="auto">
          <a:xfrm>
            <a:off x="4953000" y="1600200"/>
            <a:ext cx="3448050" cy="45243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Tortoise and the Hare </a:t>
            </a:r>
            <a:endParaRPr lang="en-US" dirty="0"/>
          </a:p>
        </p:txBody>
      </p:sp>
      <p:sp>
        <p:nvSpPr>
          <p:cNvPr id="3" name="Content Placeholder 2"/>
          <p:cNvSpPr>
            <a:spLocks noGrp="1"/>
          </p:cNvSpPr>
          <p:nvPr>
            <p:ph sz="half" idx="1"/>
          </p:nvPr>
        </p:nvSpPr>
        <p:spPr/>
        <p:txBody>
          <a:bodyPr/>
          <a:lstStyle/>
          <a:p>
            <a:r>
              <a:rPr lang="en-US" dirty="0" smtClean="0"/>
              <a:t>One of the most popular fables </a:t>
            </a:r>
          </a:p>
          <a:p>
            <a:r>
              <a:rPr lang="en-US" dirty="0" smtClean="0"/>
              <a:t>Moral of the story is “slow and steady wins the race” </a:t>
            </a:r>
          </a:p>
          <a:p>
            <a:endParaRPr lang="en-US" dirty="0" smtClean="0"/>
          </a:p>
          <a:p>
            <a:endParaRPr lang="en-US" dirty="0"/>
          </a:p>
        </p:txBody>
      </p:sp>
      <p:pic>
        <p:nvPicPr>
          <p:cNvPr id="5" name="Bugs Bunny Tortoise Beats Hare.mp4">
            <a:hlinkClick r:id="" action="ppaction://media"/>
          </p:cNvPr>
          <p:cNvPicPr>
            <a:picLocks noGrp="1" noRot="1" noChangeAspect="1"/>
          </p:cNvPicPr>
          <p:nvPr>
            <p:ph sz="half" idx="2"/>
            <a:videoFile r:link="rId1"/>
          </p:nvPr>
        </p:nvPicPr>
        <p:blipFill>
          <a:blip r:embed="rId4" cstate="print"/>
          <a:stretch>
            <a:fillRect/>
          </a:stretch>
        </p:blipFill>
        <p:spPr>
          <a:xfrm>
            <a:off x="4648200" y="2566988"/>
            <a:ext cx="4037013" cy="30368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a:t>
            </a:r>
            <a:endParaRPr lang="en-US" dirty="0"/>
          </a:p>
        </p:txBody>
      </p:sp>
      <p:sp>
        <p:nvSpPr>
          <p:cNvPr id="3" name="Content Placeholder 2"/>
          <p:cNvSpPr>
            <a:spLocks noGrp="1"/>
          </p:cNvSpPr>
          <p:nvPr>
            <p:ph sz="half" idx="1"/>
          </p:nvPr>
        </p:nvSpPr>
        <p:spPr/>
        <p:txBody>
          <a:bodyPr/>
          <a:lstStyle/>
          <a:p>
            <a:r>
              <a:rPr lang="en-US" dirty="0" smtClean="0"/>
              <a:t>The two most famous epics were the </a:t>
            </a:r>
            <a:r>
              <a:rPr lang="en-US" i="1" dirty="0" smtClean="0"/>
              <a:t>Iliad</a:t>
            </a:r>
            <a:r>
              <a:rPr lang="en-US" dirty="0" smtClean="0"/>
              <a:t> and </a:t>
            </a:r>
            <a:r>
              <a:rPr lang="en-US" i="1" dirty="0" smtClean="0"/>
              <a:t>Odyssey, </a:t>
            </a:r>
            <a:r>
              <a:rPr lang="en-US" dirty="0" smtClean="0"/>
              <a:t>both written by Homer </a:t>
            </a:r>
          </a:p>
          <a:p>
            <a:r>
              <a:rPr lang="en-US" dirty="0" smtClean="0"/>
              <a:t>His works are very influential to western literature.  </a:t>
            </a:r>
            <a:endParaRPr lang="en-US" dirty="0"/>
          </a:p>
        </p:txBody>
      </p:sp>
      <p:pic>
        <p:nvPicPr>
          <p:cNvPr id="39938" name="Picture 2" descr="Homer British Museum.jpg"/>
          <p:cNvPicPr>
            <a:picLocks noChangeAspect="1" noChangeArrowheads="1"/>
          </p:cNvPicPr>
          <p:nvPr/>
        </p:nvPicPr>
        <p:blipFill>
          <a:blip r:embed="rId3" cstate="print"/>
          <a:srcRect/>
          <a:stretch>
            <a:fillRect/>
          </a:stretch>
        </p:blipFill>
        <p:spPr bwMode="auto">
          <a:xfrm>
            <a:off x="4953000" y="1295400"/>
            <a:ext cx="3810000" cy="524394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Odyssey </a:t>
            </a:r>
            <a:endParaRPr lang="en-US" dirty="0"/>
          </a:p>
        </p:txBody>
      </p:sp>
      <p:sp>
        <p:nvSpPr>
          <p:cNvPr id="3" name="Content Placeholder 2"/>
          <p:cNvSpPr>
            <a:spLocks noGrp="1"/>
          </p:cNvSpPr>
          <p:nvPr>
            <p:ph sz="half" idx="1"/>
          </p:nvPr>
        </p:nvSpPr>
        <p:spPr/>
        <p:txBody>
          <a:bodyPr/>
          <a:lstStyle/>
          <a:p>
            <a:r>
              <a:rPr lang="en-US" dirty="0" smtClean="0"/>
              <a:t>Story of Odysseus </a:t>
            </a:r>
          </a:p>
          <a:p>
            <a:r>
              <a:rPr lang="en-US" dirty="0" smtClean="0"/>
              <a:t>Travels home after Trojan war </a:t>
            </a:r>
          </a:p>
          <a:p>
            <a:r>
              <a:rPr lang="en-US" dirty="0" smtClean="0"/>
              <a:t>Angers the gods</a:t>
            </a:r>
          </a:p>
          <a:p>
            <a:r>
              <a:rPr lang="en-US" dirty="0" smtClean="0"/>
              <a:t>The trip home to much longer than anticipated</a:t>
            </a:r>
          </a:p>
          <a:p>
            <a:r>
              <a:rPr lang="en-US" dirty="0" smtClean="0"/>
              <a:t>Odyssey- long voyage/trip </a:t>
            </a:r>
            <a:endParaRPr lang="en-US" dirty="0"/>
          </a:p>
        </p:txBody>
      </p:sp>
      <p:pic>
        <p:nvPicPr>
          <p:cNvPr id="5" name="Simpsons odyssey.mp4">
            <a:hlinkClick r:id="" action="ppaction://media"/>
          </p:cNvPr>
          <p:cNvPicPr>
            <a:picLocks noGrp="1" noRot="1" noChangeAspect="1"/>
          </p:cNvPicPr>
          <p:nvPr>
            <p:ph sz="half" idx="2"/>
            <a:videoFile r:link="rId1"/>
          </p:nvPr>
        </p:nvPicPr>
        <p:blipFill>
          <a:blip r:embed="rId3" cstate="print"/>
          <a:stretch>
            <a:fillRect/>
          </a:stretch>
        </p:blipFill>
        <p:spPr>
          <a:xfrm>
            <a:off x="4381500" y="2371725"/>
            <a:ext cx="4572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Iliad </a:t>
            </a:r>
            <a:endParaRPr lang="en-US" dirty="0"/>
          </a:p>
        </p:txBody>
      </p:sp>
      <p:sp>
        <p:nvSpPr>
          <p:cNvPr id="3" name="Content Placeholder 2"/>
          <p:cNvSpPr>
            <a:spLocks noGrp="1"/>
          </p:cNvSpPr>
          <p:nvPr>
            <p:ph sz="half" idx="1"/>
          </p:nvPr>
        </p:nvSpPr>
        <p:spPr/>
        <p:txBody>
          <a:bodyPr>
            <a:normAutofit fontScale="92500"/>
          </a:bodyPr>
          <a:lstStyle/>
          <a:p>
            <a:r>
              <a:rPr lang="en-US" dirty="0" smtClean="0"/>
              <a:t>tells of the battles and events during the weeks of a quarrel between King Agamemnon and the warrior Achilles.</a:t>
            </a:r>
          </a:p>
          <a:p>
            <a:r>
              <a:rPr lang="en-US" dirty="0" smtClean="0"/>
              <a:t>One of the oldest pieces of western literature</a:t>
            </a:r>
          </a:p>
          <a:p>
            <a:r>
              <a:rPr lang="en-US" dirty="0" smtClean="0"/>
              <a:t>Has influenced many great authors including Shakespeare. </a:t>
            </a:r>
            <a:endParaRPr lang="en-US" dirty="0"/>
          </a:p>
        </p:txBody>
      </p:sp>
      <p:pic>
        <p:nvPicPr>
          <p:cNvPr id="40962" name="Picture 2" descr="http://falcon.arts.cornell.edu/prh3/151/heel.jpg"/>
          <p:cNvPicPr>
            <a:picLocks noChangeAspect="1" noChangeArrowheads="1"/>
          </p:cNvPicPr>
          <p:nvPr/>
        </p:nvPicPr>
        <p:blipFill>
          <a:blip r:embed="rId2" cstate="print"/>
          <a:srcRect/>
          <a:stretch>
            <a:fillRect/>
          </a:stretch>
        </p:blipFill>
        <p:spPr bwMode="auto">
          <a:xfrm>
            <a:off x="4572000" y="1524000"/>
            <a:ext cx="4191000" cy="4953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Aqueduct of Segovia, Spain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1240855" y="1981200"/>
            <a:ext cx="5985093" cy="45398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Pont du Gard, southern France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926842" y="2004051"/>
            <a:ext cx="6883081" cy="45686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Parthenon</a:t>
            </a:r>
            <a:endParaRPr lang="en-US" dirty="0"/>
          </a:p>
        </p:txBody>
      </p:sp>
      <p:pic>
        <p:nvPicPr>
          <p:cNvPr id="4" name="Content Placeholder 3" descr="Picture 1.png.jpg"/>
          <p:cNvPicPr>
            <a:picLocks noGrp="1" noChangeAspect="1"/>
          </p:cNvPicPr>
          <p:nvPr>
            <p:ph idx="1"/>
          </p:nvPr>
        </p:nvPicPr>
        <p:blipFill>
          <a:blip r:embed="rId2" cstate="print"/>
          <a:srcRect t="-9909" b="-9909"/>
          <a:stretch>
            <a:fillRect/>
          </a:stretch>
        </p:blipFill>
        <p:spPr>
          <a:xfrm>
            <a:off x="591402" y="1600200"/>
            <a:ext cx="8248056" cy="4524414"/>
          </a:xfrm>
        </p:spPr>
      </p:pic>
      <p:sp>
        <p:nvSpPr>
          <p:cNvPr id="6" name="TextBox 5"/>
          <p:cNvSpPr txBox="1"/>
          <p:nvPr/>
        </p:nvSpPr>
        <p:spPr>
          <a:xfrm>
            <a:off x="617896" y="6195153"/>
            <a:ext cx="184666" cy="369332"/>
          </a:xfrm>
          <a:prstGeom prst="rect">
            <a:avLst/>
          </a:prstGeom>
          <a:noFill/>
        </p:spPr>
        <p:txBody>
          <a:bodyPr wrap="none" rtlCol="0">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Hypatia</a:t>
            </a:r>
            <a:endParaRPr lang="en-US" dirty="0"/>
          </a:p>
        </p:txBody>
      </p:sp>
      <p:sp>
        <p:nvSpPr>
          <p:cNvPr id="3" name="Content Placeholder 2"/>
          <p:cNvSpPr>
            <a:spLocks noGrp="1"/>
          </p:cNvSpPr>
          <p:nvPr>
            <p:ph idx="1"/>
          </p:nvPr>
        </p:nvSpPr>
        <p:spPr>
          <a:xfrm>
            <a:off x="498475" y="1981200"/>
            <a:ext cx="5824349" cy="4144963"/>
          </a:xfrm>
        </p:spPr>
        <p:txBody>
          <a:bodyPr>
            <a:normAutofit fontScale="85000" lnSpcReduction="20000"/>
          </a:bodyPr>
          <a:lstStyle/>
          <a:p>
            <a:r>
              <a:rPr lang="en-US" dirty="0" smtClean="0"/>
              <a:t>Wrote on mathematics, astronomy and philosophy, including about the motions of the planets, about number theory and about conic sections</a:t>
            </a:r>
          </a:p>
          <a:p>
            <a:r>
              <a:rPr lang="en-US" dirty="0" smtClean="0"/>
              <a:t>Invented the plane astrolabe, the graduated brass hydrometer and the hydroscope</a:t>
            </a:r>
          </a:p>
          <a:p>
            <a:r>
              <a:rPr lang="en-US" dirty="0" smtClean="0"/>
              <a:t>Contributed the charting of celestial bodies and the invention of the hydrometer</a:t>
            </a:r>
            <a:endParaRPr lang="en-US" dirty="0"/>
          </a:p>
        </p:txBody>
      </p:sp>
      <p:pic>
        <p:nvPicPr>
          <p:cNvPr id="4" name="Picture 3"/>
          <p:cNvPicPr>
            <a:picLocks noChangeAspect="1"/>
          </p:cNvPicPr>
          <p:nvPr/>
        </p:nvPicPr>
        <p:blipFill>
          <a:blip r:embed="rId2" cstate="print"/>
          <a:stretch>
            <a:fillRect/>
          </a:stretch>
        </p:blipFill>
        <p:spPr>
          <a:xfrm>
            <a:off x="6322824" y="1960563"/>
            <a:ext cx="2540000" cy="4165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Thucydides</a:t>
            </a:r>
            <a:endParaRPr lang="en-US" dirty="0"/>
          </a:p>
        </p:txBody>
      </p:sp>
      <p:sp>
        <p:nvSpPr>
          <p:cNvPr id="3" name="Content Placeholder 2"/>
          <p:cNvSpPr>
            <a:spLocks noGrp="1"/>
          </p:cNvSpPr>
          <p:nvPr>
            <p:ph idx="1"/>
          </p:nvPr>
        </p:nvSpPr>
        <p:spPr>
          <a:xfrm>
            <a:off x="498474" y="1981200"/>
            <a:ext cx="5646157" cy="4144963"/>
          </a:xfrm>
        </p:spPr>
        <p:txBody>
          <a:bodyPr>
            <a:normAutofit fontScale="85000" lnSpcReduction="20000"/>
          </a:bodyPr>
          <a:lstStyle/>
          <a:p>
            <a:r>
              <a:rPr lang="en-US" dirty="0" smtClean="0"/>
              <a:t>Had no political aim in view: he was purely a historian</a:t>
            </a:r>
          </a:p>
          <a:p>
            <a:r>
              <a:rPr lang="en-US" dirty="0" smtClean="0"/>
              <a:t>Literary reconstructions rather than actual quotations of what was said</a:t>
            </a:r>
          </a:p>
          <a:p>
            <a:r>
              <a:rPr lang="en-US" dirty="0" smtClean="0"/>
              <a:t>Today there is a plethora of documentation for historians to consult.</a:t>
            </a:r>
          </a:p>
          <a:p>
            <a:r>
              <a:rPr lang="en-US" dirty="0" smtClean="0"/>
              <a:t>Confines himself to factual reports of contemporary political and military events, based on unambiguous, first-hand, eye-witness accounts</a:t>
            </a:r>
          </a:p>
        </p:txBody>
      </p:sp>
      <p:pic>
        <p:nvPicPr>
          <p:cNvPr id="5" name="Picture 4"/>
          <p:cNvPicPr>
            <a:picLocks noChangeAspect="1"/>
          </p:cNvPicPr>
          <p:nvPr/>
        </p:nvPicPr>
        <p:blipFill>
          <a:blip r:embed="rId2" cstate="print"/>
          <a:stretch>
            <a:fillRect/>
          </a:stretch>
        </p:blipFill>
        <p:spPr>
          <a:xfrm>
            <a:off x="6144631" y="1981200"/>
            <a:ext cx="2540000" cy="4419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1499</TotalTime>
  <Words>1609</Words>
  <Application>Microsoft Office PowerPoint</Application>
  <PresentationFormat>On-screen Show (4:3)</PresentationFormat>
  <Paragraphs>194</Paragraphs>
  <Slides>47</Slides>
  <Notes>5</Notes>
  <HiddenSlides>0</HiddenSlides>
  <MMClips>16</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Module</vt:lpstr>
      <vt:lpstr>Greek figures</vt:lpstr>
      <vt:lpstr>Slide 2</vt:lpstr>
      <vt:lpstr>Slide 3</vt:lpstr>
      <vt:lpstr>Coliseum in Rome, Italy</vt:lpstr>
      <vt:lpstr>Aqueduct of Segovia, Spain</vt:lpstr>
      <vt:lpstr>Pont du Gard, southern France</vt:lpstr>
      <vt:lpstr>The Parthenon</vt:lpstr>
      <vt:lpstr>Hypatia</vt:lpstr>
      <vt:lpstr>Thucydides</vt:lpstr>
      <vt:lpstr>Thucydides</vt:lpstr>
      <vt:lpstr>Philosophers</vt:lpstr>
      <vt:lpstr>Socrates</vt:lpstr>
      <vt:lpstr>Plato</vt:lpstr>
      <vt:lpstr>Plato</vt:lpstr>
      <vt:lpstr>Aristotle</vt:lpstr>
      <vt:lpstr>Aristotle</vt:lpstr>
      <vt:lpstr>Aristotle</vt:lpstr>
      <vt:lpstr>Aristotle</vt:lpstr>
      <vt:lpstr>Aristotle</vt:lpstr>
      <vt:lpstr>Euclid</vt:lpstr>
      <vt:lpstr>Euclid</vt:lpstr>
      <vt:lpstr>Slide 22</vt:lpstr>
      <vt:lpstr>The Culture of Ancient Greece </vt:lpstr>
      <vt:lpstr>Important aspects of Ancient Greek Culture </vt:lpstr>
      <vt:lpstr>Greek Mythology</vt:lpstr>
      <vt:lpstr>Zeus </vt:lpstr>
      <vt:lpstr>Hera</vt:lpstr>
      <vt:lpstr>Poseidon </vt:lpstr>
      <vt:lpstr>Apollo </vt:lpstr>
      <vt:lpstr> Dionysus </vt:lpstr>
      <vt:lpstr>Artemis </vt:lpstr>
      <vt:lpstr>Hermes </vt:lpstr>
      <vt:lpstr>Athena </vt:lpstr>
      <vt:lpstr>Ares</vt:lpstr>
      <vt:lpstr>Aphrodite </vt:lpstr>
      <vt:lpstr>Hephaestus </vt:lpstr>
      <vt:lpstr>Demeter </vt:lpstr>
      <vt:lpstr>Other gods (non-Olympian)</vt:lpstr>
      <vt:lpstr>Other gods Cont. </vt:lpstr>
      <vt:lpstr>Myths</vt:lpstr>
      <vt:lpstr>Heracles</vt:lpstr>
      <vt:lpstr>Achilles </vt:lpstr>
      <vt:lpstr>Fables </vt:lpstr>
      <vt:lpstr>The Tortoise and the Hare </vt:lpstr>
      <vt:lpstr>Epics</vt:lpstr>
      <vt:lpstr>Odyssey </vt:lpstr>
      <vt:lpstr>Iliad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Jesus Rojas</dc:creator>
  <cp:lastModifiedBy>Jesus Rojas</cp:lastModifiedBy>
  <cp:revision>83</cp:revision>
  <dcterms:created xsi:type="dcterms:W3CDTF">2011-09-16T17:42:20Z</dcterms:created>
  <dcterms:modified xsi:type="dcterms:W3CDTF">2011-09-22T16:59:06Z</dcterms:modified>
</cp:coreProperties>
</file>