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82"/>
  </p:notesMasterIdLst>
  <p:sldIdLst>
    <p:sldId id="256" r:id="rId2"/>
    <p:sldId id="257" r:id="rId3"/>
    <p:sldId id="258" r:id="rId4"/>
    <p:sldId id="275" r:id="rId5"/>
    <p:sldId id="259" r:id="rId6"/>
    <p:sldId id="260" r:id="rId7"/>
    <p:sldId id="261" r:id="rId8"/>
    <p:sldId id="262" r:id="rId9"/>
    <p:sldId id="279" r:id="rId10"/>
    <p:sldId id="263" r:id="rId11"/>
    <p:sldId id="266" r:id="rId12"/>
    <p:sldId id="284" r:id="rId13"/>
    <p:sldId id="267" r:id="rId14"/>
    <p:sldId id="268" r:id="rId15"/>
    <p:sldId id="269" r:id="rId16"/>
    <p:sldId id="270" r:id="rId17"/>
    <p:sldId id="276" r:id="rId18"/>
    <p:sldId id="285" r:id="rId19"/>
    <p:sldId id="271" r:id="rId20"/>
    <p:sldId id="280" r:id="rId21"/>
    <p:sldId id="264" r:id="rId22"/>
    <p:sldId id="265" r:id="rId23"/>
    <p:sldId id="281" r:id="rId24"/>
    <p:sldId id="272" r:id="rId25"/>
    <p:sldId id="282" r:id="rId26"/>
    <p:sldId id="273" r:id="rId27"/>
    <p:sldId id="283" r:id="rId28"/>
    <p:sldId id="274" r:id="rId29"/>
    <p:sldId id="277" r:id="rId30"/>
    <p:sldId id="278" r:id="rId31"/>
    <p:sldId id="335" r:id="rId32"/>
    <p:sldId id="337" r:id="rId33"/>
    <p:sldId id="339" r:id="rId34"/>
    <p:sldId id="341" r:id="rId35"/>
    <p:sldId id="343" r:id="rId36"/>
    <p:sldId id="345" r:id="rId37"/>
    <p:sldId id="347" r:id="rId38"/>
    <p:sldId id="308" r:id="rId39"/>
    <p:sldId id="309" r:id="rId40"/>
    <p:sldId id="310" r:id="rId41"/>
    <p:sldId id="311" r:id="rId42"/>
    <p:sldId id="312" r:id="rId43"/>
    <p:sldId id="313" r:id="rId44"/>
    <p:sldId id="314" r:id="rId45"/>
    <p:sldId id="333"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287" r:id="rId65"/>
    <p:sldId id="289" r:id="rId66"/>
    <p:sldId id="291" r:id="rId67"/>
    <p:sldId id="293" r:id="rId68"/>
    <p:sldId id="295" r:id="rId69"/>
    <p:sldId id="297" r:id="rId70"/>
    <p:sldId id="299" r:id="rId71"/>
    <p:sldId id="301" r:id="rId72"/>
    <p:sldId id="303" r:id="rId73"/>
    <p:sldId id="305" r:id="rId74"/>
    <p:sldId id="307" r:id="rId75"/>
    <p:sldId id="349" r:id="rId76"/>
    <p:sldId id="351" r:id="rId77"/>
    <p:sldId id="354" r:id="rId78"/>
    <p:sldId id="355" r:id="rId79"/>
    <p:sldId id="357" r:id="rId80"/>
    <p:sldId id="361"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2CD64-5A06-784C-B0B2-2447AC1F5512}" type="datetimeFigureOut">
              <a:rPr lang="en-US" smtClean="0"/>
              <a:pPr/>
              <a:t>12/5/2011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ABE62-353F-0F48-BDF5-6A12740D41B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Took hundreds</a:t>
            </a:r>
            <a:r>
              <a:rPr lang="en-US" baseline="0" dirty="0" smtClean="0"/>
              <a:t> of years for them to learn how to farm corn.</a:t>
            </a:r>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Aztecs ruled 5 million people</a:t>
            </a:r>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Pottery</a:t>
            </a:r>
          </a:p>
          <a:p>
            <a:r>
              <a:rPr lang="en-US" dirty="0" smtClean="0"/>
              <a:t>Animals</a:t>
            </a:r>
          </a:p>
          <a:p>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not rely on rivers for irrigation</a:t>
            </a:r>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East, across Mississippi River</a:t>
            </a:r>
          </a:p>
          <a:p>
            <a:r>
              <a:rPr lang="en-US" dirty="0" smtClean="0"/>
              <a:t>Some in shape of animals</a:t>
            </a:r>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26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Named for their location in Mississippi</a:t>
            </a:r>
            <a:r>
              <a:rPr lang="en-US" baseline="0" dirty="0" smtClean="0"/>
              <a:t> River valley</a:t>
            </a:r>
          </a:p>
          <a:p>
            <a:r>
              <a:rPr lang="en-US" dirty="0" smtClean="0"/>
              <a:t>Cahokia, largest city, had 30,000 people</a:t>
            </a:r>
          </a:p>
          <a:p>
            <a:r>
              <a:rPr lang="en-US" dirty="0" smtClean="0"/>
              <a:t>Remains can still be seen in Illinois</a:t>
            </a:r>
          </a:p>
          <a:p>
            <a:endParaRPr lang="en-US" baseline="0" dirty="0" smtClean="0"/>
          </a:p>
          <a:p>
            <a:r>
              <a:rPr lang="en-US" baseline="0" dirty="0" smtClean="0"/>
              <a:t>Some cities contained more than 10,000</a:t>
            </a:r>
            <a:endParaRPr lang="en-US" dirty="0"/>
          </a:p>
        </p:txBody>
      </p:sp>
      <p:sp>
        <p:nvSpPr>
          <p:cNvPr id="4" name="Slide Number Placeholder 3"/>
          <p:cNvSpPr>
            <a:spLocks noGrp="1"/>
          </p:cNvSpPr>
          <p:nvPr>
            <p:ph type="sldNum" sz="quarter" idx="10"/>
          </p:nvPr>
        </p:nvSpPr>
        <p:spPr/>
        <p:txBody>
          <a:bodyPr/>
          <a:lstStyle/>
          <a:p>
            <a:fld id="{812ABE62-353F-0F48-BDF5-6A12740D41BE}"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7BC41667-7291-42E8-B00B-345BA584089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D9B9431-3BC7-1C4A-8253-D32BCB863084}"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D9B9431-3BC7-1C4A-8253-D32BCB863084}"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D9B9431-3BC7-1C4A-8253-D32BCB8630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7A267B-B4CE-E048-B7B5-78CEAC99D1A8}" type="datetimeFigureOut">
              <a:rPr lang="en-US" smtClean="0"/>
              <a:pPr/>
              <a:t>12/5/2011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E519841-B96A-4DD9-B158-9961937F6A4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07A267B-B4CE-E048-B7B5-78CEAC99D1A8}" type="datetimeFigureOut">
              <a:rPr lang="en-US" smtClean="0"/>
              <a:pPr/>
              <a:t>12/5/2011</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5D9B9431-3BC7-1C4A-8253-D32BCB8630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07A267B-B4CE-E048-B7B5-78CEAC99D1A8}" type="datetimeFigureOut">
              <a:rPr lang="en-US" smtClean="0"/>
              <a:pPr/>
              <a:t>12/5/2011</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D9B9431-3BC7-1C4A-8253-D32BCB86308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First Americans</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7.7. 1) Study the locations, land forms, and climates of Mexico, Central America, and South America and their effects on Mayan, Aztec, and Incan economies, trade, and development of urban societies.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90128" y="4185087"/>
            <a:ext cx="6129867" cy="2147980"/>
          </a:xfrm>
        </p:spPr>
        <p:txBody>
          <a:bodyPr>
            <a:normAutofit/>
          </a:bodyPr>
          <a:lstStyle/>
          <a:p>
            <a:r>
              <a:rPr lang="en-US" dirty="0" smtClean="0"/>
              <a:t>Vera Cruz, Mexico</a:t>
            </a:r>
          </a:p>
          <a:p>
            <a:r>
              <a:rPr lang="en-US" dirty="0" smtClean="0"/>
              <a:t>1200BC and lasted 800 years</a:t>
            </a:r>
          </a:p>
          <a:p>
            <a:r>
              <a:rPr lang="en-US" dirty="0" smtClean="0"/>
              <a:t>Rivers as highways for trade, but inland peoples seized control</a:t>
            </a:r>
          </a:p>
          <a:p>
            <a:endParaRPr lang="en-US" dirty="0" smtClean="0"/>
          </a:p>
          <a:p>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1490129" y="660414"/>
            <a:ext cx="6129867" cy="35246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Teotihuacan</a:t>
            </a:r>
            <a:endParaRPr lang="en-US" dirty="0"/>
          </a:p>
        </p:txBody>
      </p:sp>
      <p:sp>
        <p:nvSpPr>
          <p:cNvPr id="3" name="Content Placeholder 2"/>
          <p:cNvSpPr>
            <a:spLocks noGrp="1"/>
          </p:cNvSpPr>
          <p:nvPr>
            <p:ph idx="1"/>
          </p:nvPr>
        </p:nvSpPr>
        <p:spPr>
          <a:xfrm>
            <a:off x="1526113" y="5638800"/>
            <a:ext cx="6701900" cy="1219200"/>
          </a:xfrm>
        </p:spPr>
        <p:txBody>
          <a:bodyPr>
            <a:normAutofit/>
          </a:bodyPr>
          <a:lstStyle/>
          <a:p>
            <a:pPr>
              <a:buNone/>
            </a:pPr>
            <a:r>
              <a:rPr lang="en-US" dirty="0" smtClean="0"/>
              <a:t>“Place of Gods” or “Where men become Gods”</a:t>
            </a:r>
            <a:endParaRPr lang="en-US" dirty="0"/>
          </a:p>
        </p:txBody>
      </p:sp>
      <p:pic>
        <p:nvPicPr>
          <p:cNvPr id="4" name="Picture 3"/>
          <p:cNvPicPr>
            <a:picLocks noChangeAspect="1"/>
          </p:cNvPicPr>
          <p:nvPr/>
        </p:nvPicPr>
        <p:blipFill>
          <a:blip r:embed="rId2"/>
          <a:stretch>
            <a:fillRect/>
          </a:stretch>
        </p:blipFill>
        <p:spPr>
          <a:xfrm>
            <a:off x="1526113" y="1422399"/>
            <a:ext cx="5890684" cy="39976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First planned city in Americas</a:t>
            </a:r>
          </a:p>
          <a:p>
            <a:r>
              <a:rPr lang="en-US" dirty="0" smtClean="0"/>
              <a:t>Height around AD400</a:t>
            </a:r>
          </a:p>
          <a:p>
            <a:r>
              <a:rPr lang="en-US" dirty="0" smtClean="0"/>
              <a:t>Population of 120,000-200,000</a:t>
            </a:r>
          </a:p>
          <a:p>
            <a:r>
              <a:rPr lang="en-US" dirty="0" smtClean="0"/>
              <a:t>Power spread to Mayan civilization</a:t>
            </a:r>
          </a:p>
          <a:p>
            <a:r>
              <a:rPr lang="en-US" dirty="0" smtClean="0"/>
              <a:t>AD600, Teotihuacan decline</a:t>
            </a:r>
          </a:p>
          <a:p>
            <a:pPr>
              <a:buNone/>
            </a:pPr>
            <a:endParaRPr lang="en-US" dirty="0" smtClean="0"/>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a:t>
            </a:r>
            <a:endParaRPr lang="en-US" dirty="0"/>
          </a:p>
        </p:txBody>
      </p:sp>
      <p:sp>
        <p:nvSpPr>
          <p:cNvPr id="3" name="Content Placeholder 2"/>
          <p:cNvSpPr>
            <a:spLocks noGrp="1"/>
          </p:cNvSpPr>
          <p:nvPr>
            <p:ph idx="1"/>
          </p:nvPr>
        </p:nvSpPr>
        <p:spPr/>
        <p:txBody>
          <a:bodyPr>
            <a:normAutofit/>
          </a:bodyPr>
          <a:lstStyle/>
          <a:p>
            <a:r>
              <a:rPr lang="en-US" dirty="0" smtClean="0"/>
              <a:t>Civilization in Yucatan Peninsula</a:t>
            </a:r>
          </a:p>
          <a:p>
            <a:r>
              <a:rPr lang="en-US" dirty="0" smtClean="0"/>
              <a:t>Traded throughout Mesoamerica</a:t>
            </a:r>
          </a:p>
          <a:p>
            <a:r>
              <a:rPr lang="en-US" dirty="0" smtClean="0"/>
              <a:t>Reached into southern Mexico &amp; Central America</a:t>
            </a:r>
          </a:p>
          <a:p>
            <a:r>
              <a:rPr lang="en-US" dirty="0" smtClean="0"/>
              <a:t>Hit peak in AD400 and AD500</a:t>
            </a:r>
          </a:p>
          <a:p>
            <a:r>
              <a:rPr lang="en-US" dirty="0" smtClean="0"/>
              <a:t>AD750, city was destroyed</a:t>
            </a:r>
          </a:p>
          <a:p>
            <a:r>
              <a:rPr lang="en-US" dirty="0" smtClean="0"/>
              <a:t>Mayan civilization lasted 200 years longer</a:t>
            </a:r>
          </a:p>
          <a:p>
            <a:r>
              <a:rPr lang="en-US" dirty="0" smtClean="0"/>
              <a:t>Both came to mysterious ends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Toltec</a:t>
            </a:r>
            <a:endParaRPr lang="en-US" dirty="0"/>
          </a:p>
        </p:txBody>
      </p:sp>
      <p:sp>
        <p:nvSpPr>
          <p:cNvPr id="3" name="Content Placeholder 2"/>
          <p:cNvSpPr>
            <a:spLocks noGrp="1"/>
          </p:cNvSpPr>
          <p:nvPr>
            <p:ph idx="1"/>
          </p:nvPr>
        </p:nvSpPr>
        <p:spPr/>
        <p:txBody>
          <a:bodyPr>
            <a:normAutofit/>
          </a:bodyPr>
          <a:lstStyle/>
          <a:p>
            <a:r>
              <a:rPr lang="en-US" dirty="0" smtClean="0"/>
              <a:t>Toltec took over the deserted city the Maya left behind</a:t>
            </a:r>
          </a:p>
          <a:p>
            <a:r>
              <a:rPr lang="en-US" dirty="0" smtClean="0"/>
              <a:t>Northern Mexico</a:t>
            </a:r>
          </a:p>
          <a:p>
            <a:r>
              <a:rPr lang="en-US" dirty="0" smtClean="0"/>
              <a:t>Warrior nomads built the city of Tula northwest of Mexico City</a:t>
            </a:r>
          </a:p>
          <a:p>
            <a:r>
              <a:rPr lang="en-US" dirty="0" smtClean="0"/>
              <a:t>Conquered lands all the way to the Yucatan Peninsula</a:t>
            </a:r>
          </a:p>
          <a:p>
            <a:r>
              <a:rPr lang="en-US" dirty="0" smtClean="0"/>
              <a:t>Tightly controlled trade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a:t>
            </a:r>
            <a:endParaRPr lang="en-US" dirty="0"/>
          </a:p>
        </p:txBody>
      </p:sp>
      <p:sp>
        <p:nvSpPr>
          <p:cNvPr id="3" name="Content Placeholder 2"/>
          <p:cNvSpPr>
            <a:spLocks noGrp="1"/>
          </p:cNvSpPr>
          <p:nvPr>
            <p:ph idx="1"/>
          </p:nvPr>
        </p:nvSpPr>
        <p:spPr>
          <a:xfrm>
            <a:off x="4995333" y="1735137"/>
            <a:ext cx="3556000" cy="4445529"/>
          </a:xfrm>
        </p:spPr>
        <p:txBody>
          <a:bodyPr>
            <a:normAutofit fontScale="92500" lnSpcReduction="20000"/>
          </a:bodyPr>
          <a:lstStyle/>
          <a:p>
            <a:r>
              <a:rPr lang="en-US" dirty="0" smtClean="0"/>
              <a:t>AD1200, captured by the north</a:t>
            </a:r>
          </a:p>
          <a:p>
            <a:r>
              <a:rPr lang="en-US" dirty="0" smtClean="0"/>
              <a:t>Aztec invaded them, admired them and copied them.</a:t>
            </a:r>
          </a:p>
          <a:p>
            <a:r>
              <a:rPr lang="en-US" dirty="0" smtClean="0"/>
              <a:t>Aztec warriors took control of trade and built empire</a:t>
            </a:r>
          </a:p>
          <a:p>
            <a:r>
              <a:rPr lang="en-US" dirty="0" smtClean="0"/>
              <a:t>Europeans arrived in AD1500s</a:t>
            </a:r>
            <a:endParaRPr lang="en-US" dirty="0"/>
          </a:p>
        </p:txBody>
      </p:sp>
      <p:pic>
        <p:nvPicPr>
          <p:cNvPr id="4" name="Picture 3"/>
          <p:cNvPicPr>
            <a:picLocks noChangeAspect="1"/>
          </p:cNvPicPr>
          <p:nvPr/>
        </p:nvPicPr>
        <p:blipFill>
          <a:blip r:embed="rId3"/>
          <a:stretch>
            <a:fillRect/>
          </a:stretch>
        </p:blipFill>
        <p:spPr>
          <a:xfrm>
            <a:off x="524933" y="1735138"/>
            <a:ext cx="4470400" cy="2714171"/>
          </a:xfrm>
          <a:prstGeom prst="rect">
            <a:avLst/>
          </a:prstGeom>
        </p:spPr>
      </p:pic>
      <p:pic>
        <p:nvPicPr>
          <p:cNvPr id="5" name="Picture 4"/>
          <p:cNvPicPr>
            <a:picLocks noChangeAspect="1"/>
          </p:cNvPicPr>
          <p:nvPr/>
        </p:nvPicPr>
        <p:blipFill>
          <a:blip r:embed="rId4"/>
          <a:stretch>
            <a:fillRect/>
          </a:stretch>
        </p:blipFill>
        <p:spPr>
          <a:xfrm>
            <a:off x="550336" y="4525992"/>
            <a:ext cx="4444997" cy="20129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Moche</a:t>
            </a:r>
            <a:endParaRPr lang="en-US" dirty="0"/>
          </a:p>
        </p:txBody>
      </p:sp>
      <p:sp>
        <p:nvSpPr>
          <p:cNvPr id="3" name="Content Placeholder 2"/>
          <p:cNvSpPr>
            <a:spLocks noGrp="1"/>
          </p:cNvSpPr>
          <p:nvPr>
            <p:ph idx="1"/>
          </p:nvPr>
        </p:nvSpPr>
        <p:spPr>
          <a:xfrm>
            <a:off x="914400" y="1735138"/>
            <a:ext cx="4559302" cy="4385736"/>
          </a:xfrm>
        </p:spPr>
        <p:txBody>
          <a:bodyPr>
            <a:normAutofit fontScale="92500" lnSpcReduction="20000"/>
          </a:bodyPr>
          <a:lstStyle/>
          <a:p>
            <a:r>
              <a:rPr lang="en-US" dirty="0" smtClean="0"/>
              <a:t>Dry coastal desert of Peru</a:t>
            </a:r>
          </a:p>
          <a:p>
            <a:r>
              <a:rPr lang="en-US" dirty="0" smtClean="0"/>
              <a:t>Ruled from AD100-AD700</a:t>
            </a:r>
          </a:p>
          <a:p>
            <a:r>
              <a:rPr lang="en-US" dirty="0" smtClean="0"/>
              <a:t>Dug canals to carry water from rivers in Andes mountain ranges</a:t>
            </a:r>
          </a:p>
          <a:p>
            <a:r>
              <a:rPr lang="en-US" dirty="0" smtClean="0"/>
              <a:t>Desert bloomed with crops</a:t>
            </a:r>
          </a:p>
          <a:p>
            <a:r>
              <a:rPr lang="en-US" dirty="0" smtClean="0"/>
              <a:t>Corn, squash, beans, and peanuts</a:t>
            </a:r>
          </a:p>
          <a:p>
            <a:r>
              <a:rPr lang="en-US" dirty="0" smtClean="0"/>
              <a:t>Hunted llamas and guinea pigs and fished in Pacific Ocean</a:t>
            </a:r>
          </a:p>
        </p:txBody>
      </p:sp>
      <p:pic>
        <p:nvPicPr>
          <p:cNvPr id="4" name="Picture 3"/>
          <p:cNvPicPr>
            <a:picLocks noChangeAspect="1"/>
          </p:cNvPicPr>
          <p:nvPr/>
        </p:nvPicPr>
        <p:blipFill>
          <a:blip r:embed="rId2"/>
          <a:stretch>
            <a:fillRect/>
          </a:stretch>
        </p:blipFill>
        <p:spPr>
          <a:xfrm>
            <a:off x="5473702" y="1599674"/>
            <a:ext cx="3175000" cy="4521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Wealth of food freed Moche to do other things</a:t>
            </a:r>
          </a:p>
          <a:p>
            <a:r>
              <a:rPr lang="en-US" dirty="0" smtClean="0"/>
              <a:t>Engineers designed pyramids</a:t>
            </a:r>
          </a:p>
          <a:p>
            <a:r>
              <a:rPr lang="en-US" dirty="0" smtClean="0"/>
              <a:t>Traders exchanged goods with people as far as the rain forests of Amazon River valley</a:t>
            </a:r>
          </a:p>
          <a:p>
            <a:r>
              <a:rPr lang="en-US" dirty="0" smtClean="0"/>
              <a:t>Included pottery, cloth and jewelry</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03870" y="5130800"/>
            <a:ext cx="7145863" cy="1269999"/>
          </a:xfrm>
        </p:spPr>
        <p:txBody>
          <a:bodyPr>
            <a:normAutofit fontScale="92500" lnSpcReduction="20000"/>
          </a:bodyPr>
          <a:lstStyle/>
          <a:p>
            <a:r>
              <a:rPr lang="en-US" dirty="0" smtClean="0"/>
              <a:t>No written language - told through artwork</a:t>
            </a:r>
          </a:p>
          <a:p>
            <a:r>
              <a:rPr lang="en-US" dirty="0" smtClean="0"/>
              <a:t>Never expanded achievements beyond homeland</a:t>
            </a:r>
          </a:p>
          <a:p>
            <a:endParaRPr lang="en-US" dirty="0"/>
          </a:p>
        </p:txBody>
      </p:sp>
      <p:pic>
        <p:nvPicPr>
          <p:cNvPr id="4" name="Picture 3"/>
          <p:cNvPicPr>
            <a:picLocks noChangeAspect="1"/>
          </p:cNvPicPr>
          <p:nvPr/>
        </p:nvPicPr>
        <p:blipFill>
          <a:blip r:embed="rId2"/>
          <a:stretch>
            <a:fillRect/>
          </a:stretch>
        </p:blipFill>
        <p:spPr>
          <a:xfrm>
            <a:off x="1303870" y="638702"/>
            <a:ext cx="6589184" cy="43927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a:t>
            </a:r>
            <a:endParaRPr lang="en-US" dirty="0"/>
          </a:p>
        </p:txBody>
      </p:sp>
      <p:sp>
        <p:nvSpPr>
          <p:cNvPr id="3" name="Content Placeholder 2"/>
          <p:cNvSpPr>
            <a:spLocks noGrp="1"/>
          </p:cNvSpPr>
          <p:nvPr>
            <p:ph idx="1"/>
          </p:nvPr>
        </p:nvSpPr>
        <p:spPr>
          <a:xfrm>
            <a:off x="0" y="1767159"/>
            <a:ext cx="8228013" cy="4024040"/>
          </a:xfrm>
        </p:spPr>
        <p:txBody>
          <a:bodyPr>
            <a:normAutofit/>
          </a:bodyPr>
          <a:lstStyle/>
          <a:p>
            <a:r>
              <a:rPr lang="en-US" dirty="0" smtClean="0"/>
              <a:t>Work of empire</a:t>
            </a:r>
            <a:br>
              <a:rPr lang="en-US" dirty="0" smtClean="0"/>
            </a:br>
            <a:r>
              <a:rPr lang="en-US" dirty="0" smtClean="0"/>
              <a:t>building belonged</a:t>
            </a:r>
            <a:br>
              <a:rPr lang="en-US" dirty="0" smtClean="0"/>
            </a:br>
            <a:r>
              <a:rPr lang="en-US" dirty="0" smtClean="0"/>
              <a:t>to Inca</a:t>
            </a:r>
          </a:p>
          <a:p>
            <a:r>
              <a:rPr lang="en-US" dirty="0" smtClean="0"/>
              <a:t>Homeland lay in</a:t>
            </a:r>
            <a:br>
              <a:rPr lang="en-US" dirty="0" smtClean="0"/>
            </a:br>
            <a:r>
              <a:rPr lang="en-US" dirty="0" smtClean="0"/>
              <a:t>Andres mountain</a:t>
            </a:r>
            <a:br>
              <a:rPr lang="en-US" dirty="0" smtClean="0"/>
            </a:br>
            <a:r>
              <a:rPr lang="en-US" dirty="0" smtClean="0"/>
              <a:t>ranges in Peru</a:t>
            </a:r>
          </a:p>
          <a:p>
            <a:r>
              <a:rPr lang="en-US" dirty="0" smtClean="0"/>
              <a:t>High river valleys,</a:t>
            </a:r>
            <a:br>
              <a:rPr lang="en-US" dirty="0" smtClean="0"/>
            </a:br>
            <a:r>
              <a:rPr lang="en-US" dirty="0" smtClean="0"/>
              <a:t>10,000 feet above</a:t>
            </a:r>
          </a:p>
          <a:p>
            <a:endParaRPr lang="en-US" dirty="0" smtClean="0"/>
          </a:p>
        </p:txBody>
      </p:sp>
      <p:pic>
        <p:nvPicPr>
          <p:cNvPr id="4" name="Picture 3"/>
          <p:cNvPicPr>
            <a:picLocks noChangeAspect="1"/>
          </p:cNvPicPr>
          <p:nvPr/>
        </p:nvPicPr>
        <p:blipFill>
          <a:blip r:embed="rId2"/>
          <a:stretch>
            <a:fillRect/>
          </a:stretch>
        </p:blipFill>
        <p:spPr>
          <a:xfrm>
            <a:off x="3421108" y="1767159"/>
            <a:ext cx="6036062" cy="40240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Ideas</a:t>
            </a:r>
            <a:endParaRPr lang="en-US" dirty="0"/>
          </a:p>
        </p:txBody>
      </p:sp>
      <p:sp>
        <p:nvSpPr>
          <p:cNvPr id="3" name="Content Placeholder 2"/>
          <p:cNvSpPr>
            <a:spLocks noGrp="1"/>
          </p:cNvSpPr>
          <p:nvPr>
            <p:ph idx="1"/>
          </p:nvPr>
        </p:nvSpPr>
        <p:spPr/>
        <p:txBody>
          <a:bodyPr/>
          <a:lstStyle/>
          <a:p>
            <a:r>
              <a:rPr lang="en-US" dirty="0" smtClean="0"/>
              <a:t>First people in the Americas came from Asia during ice age</a:t>
            </a:r>
          </a:p>
          <a:p>
            <a:r>
              <a:rPr lang="en-US" dirty="0" smtClean="0"/>
              <a:t>Invention of farming led to the civilizations</a:t>
            </a:r>
          </a:p>
          <a:p>
            <a:r>
              <a:rPr lang="en-US" dirty="0" smtClean="0"/>
              <a:t>Early people build complex cultures based on farming and trade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371600"/>
            <a:ext cx="7313613" cy="4419600"/>
          </a:xfrm>
        </p:spPr>
        <p:txBody>
          <a:bodyPr>
            <a:normAutofit lnSpcReduction="10000"/>
          </a:bodyPr>
          <a:lstStyle/>
          <a:p>
            <a:pPr>
              <a:buNone/>
            </a:pPr>
            <a:endParaRPr lang="en-US" dirty="0" smtClean="0"/>
          </a:p>
          <a:p>
            <a:r>
              <a:rPr lang="en-US" dirty="0" smtClean="0"/>
              <a:t>Built the biggest empire in the ancient Americas</a:t>
            </a:r>
          </a:p>
          <a:p>
            <a:r>
              <a:rPr lang="en-US" dirty="0" smtClean="0"/>
              <a:t>Centered around capitol of Cuzco, founded in AD1100</a:t>
            </a:r>
          </a:p>
          <a:p>
            <a:r>
              <a:rPr lang="en-US" dirty="0" smtClean="0"/>
              <a:t>Native Americans learned to farm through northern Mesoamerican neighbors</a:t>
            </a:r>
          </a:p>
          <a:p>
            <a:r>
              <a:rPr lang="en-US" dirty="0" smtClean="0"/>
              <a:t>As farming developed, so did new civilizations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Civilizations in North America</a:t>
            </a:r>
            <a:endParaRPr lang="en-US" dirty="0"/>
          </a:p>
        </p:txBody>
      </p:sp>
      <p:sp>
        <p:nvSpPr>
          <p:cNvPr id="3" name="Content Placeholder 2"/>
          <p:cNvSpPr>
            <a:spLocks noGrp="1"/>
          </p:cNvSpPr>
          <p:nvPr>
            <p:ph idx="1"/>
          </p:nvPr>
        </p:nvSpPr>
        <p:spPr/>
        <p:txBody>
          <a:bodyPr/>
          <a:lstStyle/>
          <a:p>
            <a:r>
              <a:rPr lang="en-US" dirty="0" smtClean="0"/>
              <a:t>Hohokam</a:t>
            </a:r>
          </a:p>
          <a:p>
            <a:r>
              <a:rPr lang="en-US" dirty="0" smtClean="0"/>
              <a:t>Anasazi</a:t>
            </a:r>
          </a:p>
          <a:p>
            <a:r>
              <a:rPr lang="en-US" dirty="0" smtClean="0"/>
              <a:t>Mound-builders</a:t>
            </a:r>
          </a:p>
          <a:p>
            <a:r>
              <a:rPr lang="en-US" dirty="0" smtClean="0"/>
              <a:t>Mississippians</a:t>
            </a:r>
          </a:p>
          <a:p>
            <a:r>
              <a:rPr lang="en-US" dirty="0" smtClean="0"/>
              <a:t>Cahokia</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Hohokam</a:t>
            </a:r>
            <a:endParaRPr lang="en-US" dirty="0"/>
          </a:p>
        </p:txBody>
      </p:sp>
      <p:sp>
        <p:nvSpPr>
          <p:cNvPr id="3" name="Content Placeholder 2"/>
          <p:cNvSpPr>
            <a:spLocks noGrp="1"/>
          </p:cNvSpPr>
          <p:nvPr>
            <p:ph idx="1"/>
          </p:nvPr>
        </p:nvSpPr>
        <p:spPr>
          <a:xfrm>
            <a:off x="5858934" y="1504140"/>
            <a:ext cx="3285066" cy="5353860"/>
          </a:xfrm>
        </p:spPr>
        <p:txBody>
          <a:bodyPr>
            <a:normAutofit fontScale="92500"/>
          </a:bodyPr>
          <a:lstStyle/>
          <a:p>
            <a:r>
              <a:rPr lang="en-US" dirty="0" smtClean="0"/>
              <a:t>200 years to try farming in scorching deserts</a:t>
            </a:r>
          </a:p>
          <a:p>
            <a:r>
              <a:rPr lang="en-US" dirty="0" smtClean="0"/>
              <a:t>AD300, Hohokam planted gardens on lands between the Salt and Gila Rivers</a:t>
            </a:r>
          </a:p>
          <a:p>
            <a:r>
              <a:rPr lang="en-US" dirty="0" smtClean="0"/>
              <a:t>Dug more than 500miles of canals</a:t>
            </a:r>
          </a:p>
        </p:txBody>
      </p:sp>
      <p:pic>
        <p:nvPicPr>
          <p:cNvPr id="4" name="Picture 3"/>
          <p:cNvPicPr>
            <a:picLocks noChangeAspect="1"/>
          </p:cNvPicPr>
          <p:nvPr/>
        </p:nvPicPr>
        <p:blipFill>
          <a:blip r:embed="rId2"/>
          <a:stretch>
            <a:fillRect/>
          </a:stretch>
        </p:blipFill>
        <p:spPr>
          <a:xfrm>
            <a:off x="302683" y="1504140"/>
            <a:ext cx="6032500" cy="4267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0946" y="1735138"/>
            <a:ext cx="7957067" cy="4056062"/>
          </a:xfrm>
        </p:spPr>
        <p:txBody>
          <a:bodyPr/>
          <a:lstStyle/>
          <a:p>
            <a:r>
              <a:rPr lang="en-US" dirty="0" smtClean="0"/>
              <a:t>Corn, cotton, beans, and squash</a:t>
            </a:r>
          </a:p>
          <a:p>
            <a:r>
              <a:rPr lang="en-US" dirty="0" smtClean="0"/>
              <a:t>Made pottery, turquoise pendants, and etchings</a:t>
            </a:r>
          </a:p>
          <a:p>
            <a:r>
              <a:rPr lang="en-US" dirty="0" smtClean="0"/>
              <a:t>Thrived for 1000 years</a:t>
            </a:r>
          </a:p>
          <a:p>
            <a:r>
              <a:rPr lang="en-US" dirty="0" smtClean="0"/>
              <a:t>AD1300, mysteriously fled</a:t>
            </a:r>
          </a:p>
          <a:p>
            <a:endParaRPr lang="en-US" dirty="0"/>
          </a:p>
        </p:txBody>
      </p:sp>
      <p:pic>
        <p:nvPicPr>
          <p:cNvPr id="4" name="Picture 3"/>
          <p:cNvPicPr>
            <a:picLocks noChangeAspect="1"/>
          </p:cNvPicPr>
          <p:nvPr/>
        </p:nvPicPr>
        <p:blipFill>
          <a:blip r:embed="rId2"/>
          <a:stretch>
            <a:fillRect/>
          </a:stretch>
        </p:blipFill>
        <p:spPr>
          <a:xfrm>
            <a:off x="372544" y="4284133"/>
            <a:ext cx="2673805" cy="2315632"/>
          </a:xfrm>
          <a:prstGeom prst="rect">
            <a:avLst/>
          </a:prstGeom>
        </p:spPr>
      </p:pic>
      <p:pic>
        <p:nvPicPr>
          <p:cNvPr id="5" name="Picture 4"/>
          <p:cNvPicPr>
            <a:picLocks noChangeAspect="1"/>
          </p:cNvPicPr>
          <p:nvPr/>
        </p:nvPicPr>
        <p:blipFill>
          <a:blip r:embed="rId3"/>
          <a:stretch>
            <a:fillRect/>
          </a:stretch>
        </p:blipFill>
        <p:spPr>
          <a:xfrm>
            <a:off x="5941954" y="4267200"/>
            <a:ext cx="2828950" cy="2315632"/>
          </a:xfrm>
          <a:prstGeom prst="rect">
            <a:avLst/>
          </a:prstGeom>
        </p:spPr>
      </p:pic>
      <p:pic>
        <p:nvPicPr>
          <p:cNvPr id="6" name="Picture 5"/>
          <p:cNvPicPr>
            <a:picLocks noChangeAspect="1"/>
          </p:cNvPicPr>
          <p:nvPr/>
        </p:nvPicPr>
        <p:blipFill>
          <a:blip r:embed="rId4"/>
          <a:stretch>
            <a:fillRect/>
          </a:stretch>
        </p:blipFill>
        <p:spPr>
          <a:xfrm rot="20111189">
            <a:off x="2551594" y="4506692"/>
            <a:ext cx="3819555" cy="229869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Anasazi</a:t>
            </a:r>
            <a:endParaRPr lang="en-US" dirty="0"/>
          </a:p>
        </p:txBody>
      </p:sp>
      <p:sp>
        <p:nvSpPr>
          <p:cNvPr id="3" name="Content Placeholder 2"/>
          <p:cNvSpPr>
            <a:spLocks noGrp="1"/>
          </p:cNvSpPr>
          <p:nvPr>
            <p:ph idx="1"/>
          </p:nvPr>
        </p:nvSpPr>
        <p:spPr/>
        <p:txBody>
          <a:bodyPr>
            <a:normAutofit/>
          </a:bodyPr>
          <a:lstStyle/>
          <a:p>
            <a:r>
              <a:rPr lang="en-US" dirty="0" smtClean="0"/>
              <a:t>AD600, moved into the region’s canyons and cliffs</a:t>
            </a:r>
          </a:p>
          <a:p>
            <a:r>
              <a:rPr lang="en-US" dirty="0" smtClean="0"/>
              <a:t>Took up farming</a:t>
            </a:r>
          </a:p>
          <a:p>
            <a:r>
              <a:rPr lang="en-US" dirty="0" smtClean="0"/>
              <a:t>Collected water that ran off cliffs during heavy rains</a:t>
            </a:r>
          </a:p>
          <a:p>
            <a:r>
              <a:rPr lang="en-US" dirty="0" smtClean="0"/>
              <a:t>Controlled trade in turquoise – used as money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Lived in huge apartment-like houses carved into cliffs</a:t>
            </a:r>
          </a:p>
          <a:p>
            <a:r>
              <a:rPr lang="en-US" dirty="0" smtClean="0"/>
              <a:t>Hundreds of rooms that held thousands of people</a:t>
            </a:r>
          </a:p>
          <a:p>
            <a:r>
              <a:rPr lang="en-US" dirty="0" smtClean="0"/>
              <a:t>Prospered until a</a:t>
            </a:r>
            <a:br>
              <a:rPr lang="en-US" dirty="0" smtClean="0"/>
            </a:br>
            <a:r>
              <a:rPr lang="en-US" dirty="0" smtClean="0"/>
              <a:t>50-year drought</a:t>
            </a:r>
            <a:br>
              <a:rPr lang="en-US" dirty="0" smtClean="0"/>
            </a:br>
            <a:r>
              <a:rPr lang="en-US" dirty="0" smtClean="0"/>
              <a:t>occurred in AD1000</a:t>
            </a:r>
          </a:p>
          <a:p>
            <a:r>
              <a:rPr lang="en-US" dirty="0" smtClean="0"/>
              <a:t>Also drifted away</a:t>
            </a:r>
          </a:p>
        </p:txBody>
      </p:sp>
      <p:pic>
        <p:nvPicPr>
          <p:cNvPr id="4" name="Picture 3"/>
          <p:cNvPicPr>
            <a:picLocks noChangeAspect="1"/>
          </p:cNvPicPr>
          <p:nvPr/>
        </p:nvPicPr>
        <p:blipFill>
          <a:blip r:embed="rId2"/>
          <a:stretch>
            <a:fillRect/>
          </a:stretch>
        </p:blipFill>
        <p:spPr>
          <a:xfrm>
            <a:off x="4581681" y="3263291"/>
            <a:ext cx="4572007" cy="34290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Mound Builders</a:t>
            </a:r>
            <a:endParaRPr lang="en-US" dirty="0"/>
          </a:p>
        </p:txBody>
      </p:sp>
      <p:sp>
        <p:nvSpPr>
          <p:cNvPr id="3" name="Content Placeholder 2"/>
          <p:cNvSpPr>
            <a:spLocks noGrp="1"/>
          </p:cNvSpPr>
          <p:nvPr>
            <p:ph idx="1"/>
          </p:nvPr>
        </p:nvSpPr>
        <p:spPr>
          <a:xfrm>
            <a:off x="5842000" y="1327150"/>
            <a:ext cx="3302000" cy="5530850"/>
          </a:xfrm>
        </p:spPr>
        <p:txBody>
          <a:bodyPr>
            <a:normAutofit fontScale="92500"/>
          </a:bodyPr>
          <a:lstStyle/>
          <a:p>
            <a:r>
              <a:rPr lang="en-US" dirty="0" smtClean="0"/>
              <a:t>1000BC and lasted until AD400</a:t>
            </a:r>
          </a:p>
          <a:p>
            <a:r>
              <a:rPr lang="en-US" dirty="0" smtClean="0"/>
              <a:t>Built huge mounds made of earth</a:t>
            </a:r>
          </a:p>
          <a:p>
            <a:r>
              <a:rPr lang="en-US" dirty="0" smtClean="0"/>
              <a:t>Adena and Hopewell formed culture</a:t>
            </a:r>
          </a:p>
          <a:p>
            <a:r>
              <a:rPr lang="en-US" dirty="0" smtClean="0"/>
              <a:t>Settled on lands stretching from Great Lakes to Gulf of Mexico</a:t>
            </a:r>
          </a:p>
        </p:txBody>
      </p:sp>
      <p:pic>
        <p:nvPicPr>
          <p:cNvPr id="5" name="Picture 4"/>
          <p:cNvPicPr>
            <a:picLocks noChangeAspect="1"/>
          </p:cNvPicPr>
          <p:nvPr/>
        </p:nvPicPr>
        <p:blipFill>
          <a:blip r:embed="rId3"/>
          <a:stretch>
            <a:fillRect/>
          </a:stretch>
        </p:blipFill>
        <p:spPr>
          <a:xfrm>
            <a:off x="254000" y="1496480"/>
            <a:ext cx="5588000" cy="38533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Lived mostly as hunters and gatherers, also tried farming</a:t>
            </a:r>
          </a:p>
          <a:p>
            <a:r>
              <a:rPr lang="en-US" dirty="0" smtClean="0"/>
              <a:t>Tamed wild plants such as sunflowers, gourds, and barley</a:t>
            </a:r>
          </a:p>
          <a:p>
            <a:r>
              <a:rPr lang="en-US" dirty="0" smtClean="0"/>
              <a:t>Women gathered wild foods while men hunted</a:t>
            </a:r>
          </a:p>
          <a:p>
            <a:r>
              <a:rPr lang="en-US" dirty="0" smtClean="0"/>
              <a:t>Corn was carried there by traders in AD100</a:t>
            </a:r>
          </a:p>
          <a:p>
            <a:r>
              <a:rPr lang="en-US" dirty="0" smtClean="0"/>
              <a:t>Most objects placed in huge burial mounds to honor dead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Mississippians</a:t>
            </a:r>
            <a:endParaRPr lang="en-US" dirty="0"/>
          </a:p>
        </p:txBody>
      </p:sp>
      <p:sp>
        <p:nvSpPr>
          <p:cNvPr id="3" name="Content Placeholder 2"/>
          <p:cNvSpPr>
            <a:spLocks noGrp="1"/>
          </p:cNvSpPr>
          <p:nvPr>
            <p:ph idx="1"/>
          </p:nvPr>
        </p:nvSpPr>
        <p:spPr/>
        <p:txBody>
          <a:bodyPr>
            <a:normAutofit/>
          </a:bodyPr>
          <a:lstStyle/>
          <a:p>
            <a:r>
              <a:rPr lang="en-US" dirty="0" smtClean="0"/>
              <a:t>Hopewell declined and Mississippians emerged</a:t>
            </a:r>
          </a:p>
          <a:p>
            <a:r>
              <a:rPr lang="en-US" dirty="0" smtClean="0"/>
              <a:t>Reached from Ohio, Indian and Illinois, south to Gulf of Mexico</a:t>
            </a:r>
          </a:p>
          <a:p>
            <a:r>
              <a:rPr lang="en-US" dirty="0" smtClean="0"/>
              <a:t>Harvested enough crops between floodplains along river to become full-time farmers</a:t>
            </a:r>
          </a:p>
          <a:p>
            <a:r>
              <a:rPr lang="en-US" dirty="0" smtClean="0"/>
              <a:t>Corn, squash and beans</a:t>
            </a:r>
          </a:p>
          <a:p>
            <a:r>
              <a:rPr lang="en-US" dirty="0" smtClean="0"/>
              <a:t>Farming led to the rise of cities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735138"/>
            <a:ext cx="7652273" cy="4487862"/>
          </a:xfrm>
        </p:spPr>
        <p:txBody>
          <a:bodyPr>
            <a:normAutofit fontScale="92500"/>
          </a:bodyPr>
          <a:lstStyle/>
          <a:p>
            <a:r>
              <a:rPr lang="en-US" dirty="0" smtClean="0"/>
              <a:t>Mississippians built a different kind of mound</a:t>
            </a:r>
          </a:p>
          <a:p>
            <a:r>
              <a:rPr lang="en-US" dirty="0" smtClean="0"/>
              <a:t>Pyramids but with flat tops</a:t>
            </a:r>
          </a:p>
          <a:p>
            <a:r>
              <a:rPr lang="en-US" dirty="0" smtClean="0"/>
              <a:t>Rulers gazed down at dozens of smaller mounds</a:t>
            </a:r>
          </a:p>
          <a:p>
            <a:r>
              <a:rPr lang="en-US" dirty="0" smtClean="0"/>
              <a:t>Flat tops of the mounds </a:t>
            </a:r>
            <a:br>
              <a:rPr lang="en-US" dirty="0" smtClean="0"/>
            </a:br>
            <a:r>
              <a:rPr lang="en-US" dirty="0" smtClean="0"/>
              <a:t>held temples, homes for </a:t>
            </a:r>
            <a:br>
              <a:rPr lang="en-US" dirty="0" smtClean="0"/>
            </a:br>
            <a:r>
              <a:rPr lang="en-US" dirty="0" smtClean="0"/>
              <a:t>the rich, and burial places</a:t>
            </a:r>
          </a:p>
          <a:p>
            <a:r>
              <a:rPr lang="en-US" dirty="0" smtClean="0"/>
              <a:t>AD1300, Mississippian</a:t>
            </a:r>
            <a:br>
              <a:rPr lang="en-US" dirty="0" smtClean="0"/>
            </a:br>
            <a:r>
              <a:rPr lang="en-US" dirty="0" smtClean="0"/>
              <a:t>civilization collapsed</a:t>
            </a:r>
            <a:br>
              <a:rPr lang="en-US" dirty="0" smtClean="0"/>
            </a:br>
            <a:r>
              <a:rPr lang="en-US" dirty="0" smtClean="0"/>
              <a:t>and cities were abandoned</a:t>
            </a:r>
          </a:p>
          <a:p>
            <a:pPr>
              <a:buNone/>
            </a:pPr>
            <a:endParaRPr lang="en-US" dirty="0"/>
          </a:p>
        </p:txBody>
      </p:sp>
      <p:pic>
        <p:nvPicPr>
          <p:cNvPr id="4" name="Picture 3"/>
          <p:cNvPicPr>
            <a:picLocks noChangeAspect="1"/>
          </p:cNvPicPr>
          <p:nvPr/>
        </p:nvPicPr>
        <p:blipFill>
          <a:blip r:embed="rId2"/>
          <a:stretch>
            <a:fillRect/>
          </a:stretch>
        </p:blipFill>
        <p:spPr>
          <a:xfrm>
            <a:off x="5377175" y="4216414"/>
            <a:ext cx="3810000" cy="254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Ice Age</a:t>
            </a:r>
            <a:endParaRPr lang="en-US" dirty="0"/>
          </a:p>
        </p:txBody>
      </p:sp>
      <p:sp>
        <p:nvSpPr>
          <p:cNvPr id="3" name="Content Placeholder 2"/>
          <p:cNvSpPr>
            <a:spLocks noGrp="1"/>
          </p:cNvSpPr>
          <p:nvPr>
            <p:ph idx="1"/>
          </p:nvPr>
        </p:nvSpPr>
        <p:spPr/>
        <p:txBody>
          <a:bodyPr>
            <a:normAutofit/>
          </a:bodyPr>
          <a:lstStyle/>
          <a:p>
            <a:r>
              <a:rPr lang="en-US" dirty="0" smtClean="0"/>
              <a:t>Ice age: a period when temperatures dropped sharply. </a:t>
            </a:r>
          </a:p>
          <a:p>
            <a:r>
              <a:rPr lang="en-US" dirty="0" smtClean="0"/>
              <a:t>Earth’s water was frozen</a:t>
            </a:r>
            <a:br>
              <a:rPr lang="en-US" dirty="0" smtClean="0"/>
            </a:br>
            <a:r>
              <a:rPr lang="en-US" dirty="0" smtClean="0"/>
              <a:t>into huge sheets of ice</a:t>
            </a:r>
            <a:br>
              <a:rPr lang="en-US" dirty="0" smtClean="0"/>
            </a:br>
            <a:r>
              <a:rPr lang="en-US" dirty="0" smtClean="0"/>
              <a:t>= glaciers</a:t>
            </a:r>
          </a:p>
          <a:p>
            <a:r>
              <a:rPr lang="en-US" dirty="0" smtClean="0"/>
              <a:t>America used to be</a:t>
            </a:r>
            <a:br>
              <a:rPr lang="en-US" dirty="0" smtClean="0"/>
            </a:br>
            <a:r>
              <a:rPr lang="en-US" dirty="0" smtClean="0"/>
              <a:t>connected by land to the</a:t>
            </a:r>
            <a:br>
              <a:rPr lang="en-US" dirty="0" smtClean="0"/>
            </a:br>
            <a:r>
              <a:rPr lang="en-US" dirty="0" smtClean="0"/>
              <a:t>rest of the world</a:t>
            </a:r>
          </a:p>
        </p:txBody>
      </p:sp>
      <p:pic>
        <p:nvPicPr>
          <p:cNvPr id="5" name="Picture 4"/>
          <p:cNvPicPr>
            <a:picLocks noChangeAspect="1"/>
          </p:cNvPicPr>
          <p:nvPr/>
        </p:nvPicPr>
        <p:blipFill>
          <a:blip r:embed="rId2"/>
          <a:stretch>
            <a:fillRect/>
          </a:stretch>
        </p:blipFill>
        <p:spPr>
          <a:xfrm>
            <a:off x="5353371" y="2565928"/>
            <a:ext cx="4013200" cy="408343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locate</a:t>
            </a:r>
            <a:endParaRPr lang="en-US" dirty="0"/>
          </a:p>
        </p:txBody>
      </p:sp>
      <p:sp>
        <p:nvSpPr>
          <p:cNvPr id="3" name="Content Placeholder 2"/>
          <p:cNvSpPr>
            <a:spLocks noGrp="1"/>
          </p:cNvSpPr>
          <p:nvPr>
            <p:ph idx="1"/>
          </p:nvPr>
        </p:nvSpPr>
        <p:spPr/>
        <p:txBody>
          <a:bodyPr/>
          <a:lstStyle/>
          <a:p>
            <a:r>
              <a:rPr lang="en-US" dirty="0" smtClean="0"/>
              <a:t>Mesoamerica</a:t>
            </a:r>
          </a:p>
          <a:p>
            <a:r>
              <a:rPr lang="en-US" dirty="0" smtClean="0"/>
              <a:t>Teotihuacan</a:t>
            </a:r>
          </a:p>
          <a:p>
            <a:r>
              <a:rPr lang="en-US" dirty="0" smtClean="0"/>
              <a:t>Cuzco</a:t>
            </a:r>
          </a:p>
          <a:p>
            <a:r>
              <a:rPr lang="en-US" dirty="0" smtClean="0"/>
              <a:t>Cahokia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806571"/>
            <a:ext cx="5724862" cy="3518023"/>
          </a:xfrm>
        </p:spPr>
        <p:txBody>
          <a:bodyPr/>
          <a:lstStyle/>
          <a:p>
            <a:r>
              <a:rPr lang="en-US" dirty="0" smtClean="0"/>
              <a:t>The Spanish Arrive in America</a:t>
            </a:r>
            <a:endParaRPr lang="en-US" dirty="0"/>
          </a:p>
        </p:txBody>
      </p:sp>
      <p:sp>
        <p:nvSpPr>
          <p:cNvPr id="3" name="Subtitle 2"/>
          <p:cNvSpPr>
            <a:spLocks noGrp="1"/>
          </p:cNvSpPr>
          <p:nvPr>
            <p:ph type="subTitle" idx="1"/>
          </p:nvPr>
        </p:nvSpPr>
        <p:spPr>
          <a:xfrm>
            <a:off x="1709569" y="5337097"/>
            <a:ext cx="5724862" cy="1063988"/>
          </a:xfrm>
        </p:spPr>
        <p:txBody>
          <a:bodyPr>
            <a:normAutofit/>
          </a:bodyPr>
          <a:lstStyle/>
          <a:p>
            <a:r>
              <a:rPr lang="en-US" sz="3600" dirty="0" smtClean="0">
                <a:solidFill>
                  <a:schemeClr val="bg2">
                    <a:lumMod val="40000"/>
                    <a:lumOff val="60000"/>
                  </a:schemeClr>
                </a:solidFill>
                <a:latin typeface="Wingdings"/>
                <a:ea typeface="Wingdings"/>
                <a:cs typeface="Wingdings"/>
              </a:rPr>
              <a:t></a:t>
            </a:r>
            <a:r>
              <a:rPr lang="en-US" sz="3600" dirty="0" smtClean="0">
                <a:solidFill>
                  <a:schemeClr val="bg2">
                    <a:lumMod val="40000"/>
                    <a:lumOff val="60000"/>
                  </a:schemeClr>
                </a:solidFill>
              </a:rPr>
              <a:t>Christopher Columbus</a:t>
            </a:r>
            <a:endParaRPr lang="en-US" sz="3600" dirty="0">
              <a:solidFill>
                <a:schemeClr val="bg2">
                  <a:lumMod val="40000"/>
                  <a:lumOff val="6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806572"/>
            <a:ext cx="5724862" cy="3638428"/>
          </a:xfrm>
        </p:spPr>
        <p:txBody>
          <a:bodyPr/>
          <a:lstStyle/>
          <a:p>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Western Europe wanted a trade route to East Asia</a:t>
            </a:r>
            <a:br>
              <a:rPr lang="en-US" sz="2800" dirty="0" smtClean="0"/>
            </a:br>
            <a:r>
              <a:rPr lang="en-US" sz="2800" dirty="0" smtClean="0"/>
              <a:t>(1400s)</a:t>
            </a:r>
            <a:br>
              <a:rPr lang="en-US" sz="2800" dirty="0" smtClean="0"/>
            </a:br>
            <a:r>
              <a:rPr lang="en-US" sz="2800" dirty="0" smtClean="0"/>
              <a:t>-Portugal sailed around Africa</a:t>
            </a:r>
            <a:br>
              <a:rPr lang="en-US" sz="2800" dirty="0" smtClean="0"/>
            </a:br>
            <a:r>
              <a:rPr lang="en-US" sz="2800" dirty="0" smtClean="0"/>
              <a:t>- Spain asked Columbus</a:t>
            </a:r>
            <a:endParaRPr lang="en-US" sz="2800" dirty="0"/>
          </a:p>
        </p:txBody>
      </p:sp>
      <p:sp>
        <p:nvSpPr>
          <p:cNvPr id="3" name="Subtitle 2"/>
          <p:cNvSpPr>
            <a:spLocks noGrp="1"/>
          </p:cNvSpPr>
          <p:nvPr>
            <p:ph type="subTitle" idx="1"/>
          </p:nvPr>
        </p:nvSpPr>
        <p:spPr>
          <a:xfrm>
            <a:off x="1709569" y="4741333"/>
            <a:ext cx="5724862" cy="1659752"/>
          </a:xfrm>
        </p:spPr>
        <p:txBody>
          <a:bodyPr>
            <a:normAutofit/>
          </a:bodyPr>
          <a:lstStyle/>
          <a:p>
            <a:endParaRPr lang="en-US" sz="3600" dirty="0">
              <a:solidFill>
                <a:schemeClr val="bg2">
                  <a:lumMod val="40000"/>
                  <a:lumOff val="60000"/>
                </a:schemeClr>
              </a:solidFill>
            </a:endParaRPr>
          </a:p>
        </p:txBody>
      </p:sp>
      <p:pic>
        <p:nvPicPr>
          <p:cNvPr id="4" name="Picture 3" descr="santa_maria.jpg"/>
          <p:cNvPicPr>
            <a:picLocks noChangeAspect="1"/>
          </p:cNvPicPr>
          <p:nvPr/>
        </p:nvPicPr>
        <p:blipFill>
          <a:blip r:embed="rId2"/>
          <a:stretch>
            <a:fillRect/>
          </a:stretch>
        </p:blipFill>
        <p:spPr>
          <a:xfrm>
            <a:off x="1794106" y="5198546"/>
            <a:ext cx="4106333" cy="16597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762000"/>
            <a:ext cx="5724862" cy="3708832"/>
          </a:xfrm>
        </p:spPr>
        <p:txBody>
          <a:bodyPr/>
          <a:lstStyle/>
          <a:p>
            <a:endParaRPr lang="en-US" dirty="0"/>
          </a:p>
        </p:txBody>
      </p:sp>
      <p:sp>
        <p:nvSpPr>
          <p:cNvPr id="3" name="Subtitle 2"/>
          <p:cNvSpPr>
            <a:spLocks noGrp="1"/>
          </p:cNvSpPr>
          <p:nvPr>
            <p:ph type="subTitle" idx="1"/>
          </p:nvPr>
        </p:nvSpPr>
        <p:spPr>
          <a:xfrm>
            <a:off x="1709569" y="4702138"/>
            <a:ext cx="5724862" cy="1819076"/>
          </a:xfrm>
        </p:spPr>
        <p:txBody>
          <a:bodyPr>
            <a:normAutofit/>
          </a:bodyPr>
          <a:lstStyle/>
          <a:p>
            <a:endParaRPr lang="en-US" dirty="0" smtClean="0"/>
          </a:p>
          <a:p>
            <a:endParaRPr lang="en-US" dirty="0"/>
          </a:p>
        </p:txBody>
      </p:sp>
      <p:sp>
        <p:nvSpPr>
          <p:cNvPr id="6" name="TextBox 5"/>
          <p:cNvSpPr txBox="1"/>
          <p:nvPr/>
        </p:nvSpPr>
        <p:spPr>
          <a:xfrm>
            <a:off x="1709569" y="4101500"/>
            <a:ext cx="5724862" cy="369332"/>
          </a:xfrm>
          <a:prstGeom prst="rect">
            <a:avLst/>
          </a:prstGeom>
          <a:noFill/>
        </p:spPr>
        <p:txBody>
          <a:bodyPr wrap="square" rtlCol="0">
            <a:spAutoFit/>
          </a:bodyPr>
          <a:lstStyle/>
          <a:p>
            <a:r>
              <a:rPr lang="en-US" dirty="0" smtClean="0"/>
              <a:t>                             </a:t>
            </a:r>
            <a:endParaRPr lang="en-US" dirty="0"/>
          </a:p>
        </p:txBody>
      </p:sp>
      <p:pic>
        <p:nvPicPr>
          <p:cNvPr id="7" name="Picture 6" descr="christopher columbus"/>
          <p:cNvPicPr>
            <a:picLocks noChangeAspect="1"/>
          </p:cNvPicPr>
          <p:nvPr/>
        </p:nvPicPr>
        <p:blipFill>
          <a:blip r:embed="rId2"/>
          <a:stretch>
            <a:fillRect/>
          </a:stretch>
        </p:blipFill>
        <p:spPr>
          <a:xfrm>
            <a:off x="1709569" y="762000"/>
            <a:ext cx="5724862" cy="3708832"/>
          </a:xfrm>
          <a:prstGeom prst="rect">
            <a:avLst/>
          </a:prstGeom>
        </p:spPr>
      </p:pic>
      <p:sp>
        <p:nvSpPr>
          <p:cNvPr id="8" name="TextBox 7"/>
          <p:cNvSpPr txBox="1"/>
          <p:nvPr/>
        </p:nvSpPr>
        <p:spPr>
          <a:xfrm>
            <a:off x="1524000" y="4702137"/>
            <a:ext cx="6124222" cy="1908215"/>
          </a:xfrm>
          <a:prstGeom prst="rect">
            <a:avLst/>
          </a:prstGeom>
          <a:noFill/>
        </p:spPr>
        <p:txBody>
          <a:bodyPr wrap="square" rtlCol="0">
            <a:spAutoFit/>
          </a:bodyPr>
          <a:lstStyle/>
          <a:p>
            <a:r>
              <a:rPr lang="en-US" sz="2800" dirty="0" smtClean="0"/>
              <a:t>Christopher Columbus:</a:t>
            </a:r>
          </a:p>
          <a:p>
            <a:r>
              <a:rPr lang="en-US" dirty="0" smtClean="0"/>
              <a:t>					Spaniard</a:t>
            </a:r>
          </a:p>
          <a:p>
            <a:endParaRPr lang="en-US" dirty="0" smtClean="0"/>
          </a:p>
          <a:p>
            <a:r>
              <a:rPr lang="en-US" dirty="0" smtClean="0"/>
              <a:t>					Italian Sea Captain</a:t>
            </a:r>
          </a:p>
          <a:p>
            <a:r>
              <a:rPr lang="en-US" dirty="0" smtClean="0"/>
              <a:t>	</a:t>
            </a:r>
          </a:p>
          <a:p>
            <a:r>
              <a:rPr lang="en-US" dirty="0" smtClean="0"/>
              <a:t>					his goal was to sail west, find Asia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804332"/>
            <a:ext cx="5529431" cy="3259667"/>
          </a:xfrm>
        </p:spPr>
        <p:txBody>
          <a:bodyPr>
            <a:normAutofit/>
          </a:bodyPr>
          <a:lstStyle/>
          <a:p>
            <a:r>
              <a:rPr lang="en-US" sz="3600" u="sng" dirty="0" smtClean="0"/>
              <a:t>August 1492</a:t>
            </a:r>
            <a:r>
              <a:rPr lang="en-US" sz="2800" u="sng" dirty="0" smtClean="0"/>
              <a:t> </a:t>
            </a:r>
            <a:r>
              <a:rPr lang="en-US" sz="2800" dirty="0" smtClean="0"/>
              <a:t>Columbus sets sail</a:t>
            </a:r>
            <a:br>
              <a:rPr lang="en-US" sz="2800" dirty="0" smtClean="0"/>
            </a:br>
            <a:r>
              <a:rPr lang="en-US" sz="2800" dirty="0" smtClean="0"/>
              <a:t>-landed on island in Caribbean</a:t>
            </a:r>
            <a:br>
              <a:rPr lang="en-US" sz="2800" dirty="0" smtClean="0"/>
            </a:br>
            <a:r>
              <a:rPr lang="en-US" sz="2800" dirty="0" smtClean="0"/>
              <a:t>(found “Asia”)</a:t>
            </a:r>
            <a:br>
              <a:rPr lang="en-US" sz="2800" dirty="0" smtClean="0"/>
            </a:br>
            <a:r>
              <a:rPr lang="en-US" sz="2800" dirty="0" smtClean="0"/>
              <a:t> Hispaniola</a:t>
            </a:r>
            <a:endParaRPr lang="en-US" sz="2800" dirty="0"/>
          </a:p>
        </p:txBody>
      </p:sp>
      <p:sp>
        <p:nvSpPr>
          <p:cNvPr id="3" name="Subtitle 2"/>
          <p:cNvSpPr>
            <a:spLocks noGrp="1"/>
          </p:cNvSpPr>
          <p:nvPr>
            <p:ph type="subTitle" idx="1"/>
          </p:nvPr>
        </p:nvSpPr>
        <p:spPr>
          <a:xfrm>
            <a:off x="1709569" y="4702138"/>
            <a:ext cx="5724862" cy="1819076"/>
          </a:xfrm>
        </p:spPr>
        <p:txBody>
          <a:bodyPr>
            <a:normAutofit/>
          </a:bodyPr>
          <a:lstStyle/>
          <a:p>
            <a:endParaRPr lang="en-US" dirty="0" smtClean="0"/>
          </a:p>
          <a:p>
            <a:endParaRPr lang="en-US" dirty="0" smtClean="0"/>
          </a:p>
          <a:p>
            <a:endParaRPr lang="en-US" dirty="0"/>
          </a:p>
        </p:txBody>
      </p:sp>
      <p:pic>
        <p:nvPicPr>
          <p:cNvPr id="11" name="Picture 10" descr="hispaniola.gif"/>
          <p:cNvPicPr>
            <a:picLocks noChangeAspect="1"/>
          </p:cNvPicPr>
          <p:nvPr/>
        </p:nvPicPr>
        <p:blipFill>
          <a:blip r:embed="rId2"/>
          <a:stretch>
            <a:fillRect/>
          </a:stretch>
        </p:blipFill>
        <p:spPr>
          <a:xfrm>
            <a:off x="1100667" y="4060422"/>
            <a:ext cx="6815666" cy="30152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806571"/>
            <a:ext cx="5724862" cy="3518023"/>
          </a:xfrm>
        </p:spPr>
        <p:txBody>
          <a:bodyPr/>
          <a:lstStyle/>
          <a:p>
            <a:endParaRPr lang="en-US" dirty="0"/>
          </a:p>
        </p:txBody>
      </p:sp>
      <p:sp>
        <p:nvSpPr>
          <p:cNvPr id="3" name="Subtitle 2"/>
          <p:cNvSpPr>
            <a:spLocks noGrp="1"/>
          </p:cNvSpPr>
          <p:nvPr>
            <p:ph type="subTitle" idx="1"/>
          </p:nvPr>
        </p:nvSpPr>
        <p:spPr>
          <a:xfrm>
            <a:off x="1709569" y="5337097"/>
            <a:ext cx="5724862" cy="1063988"/>
          </a:xfrm>
        </p:spPr>
        <p:txBody>
          <a:bodyPr>
            <a:normAutofit/>
          </a:bodyPr>
          <a:lstStyle/>
          <a:p>
            <a:endParaRPr lang="en-US" sz="3600" dirty="0">
              <a:solidFill>
                <a:schemeClr val="bg2">
                  <a:lumMod val="40000"/>
                  <a:lumOff val="60000"/>
                </a:schemeClr>
              </a:solidFill>
            </a:endParaRPr>
          </a:p>
        </p:txBody>
      </p:sp>
      <p:pic>
        <p:nvPicPr>
          <p:cNvPr id="5" name="Picture 4" descr="map_columbus_voyages.gif"/>
          <p:cNvPicPr>
            <a:picLocks noChangeAspect="1"/>
          </p:cNvPicPr>
          <p:nvPr/>
        </p:nvPicPr>
        <p:blipFill>
          <a:blip r:embed="rId2"/>
          <a:stretch>
            <a:fillRect/>
          </a:stretch>
        </p:blipFill>
        <p:spPr>
          <a:xfrm>
            <a:off x="1" y="-59972"/>
            <a:ext cx="9144000" cy="69179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889000"/>
            <a:ext cx="5724862" cy="3231444"/>
          </a:xfrm>
        </p:spPr>
        <p:txBody>
          <a:bodyPr/>
          <a:lstStyle/>
          <a:p>
            <a:endParaRPr lang="en-US" dirty="0"/>
          </a:p>
        </p:txBody>
      </p:sp>
      <p:sp>
        <p:nvSpPr>
          <p:cNvPr id="3" name="Subtitle 2"/>
          <p:cNvSpPr>
            <a:spLocks noGrp="1"/>
          </p:cNvSpPr>
          <p:nvPr>
            <p:ph type="subTitle" idx="1"/>
          </p:nvPr>
        </p:nvSpPr>
        <p:spPr>
          <a:xfrm>
            <a:off x="1709569" y="4702138"/>
            <a:ext cx="5896320" cy="1819076"/>
          </a:xfrm>
        </p:spPr>
        <p:txBody>
          <a:bodyPr>
            <a:normAutofit fontScale="85000" lnSpcReduction="10000"/>
          </a:bodyPr>
          <a:lstStyle/>
          <a:p>
            <a:endParaRPr lang="en-US" dirty="0" smtClean="0"/>
          </a:p>
          <a:p>
            <a:pPr>
              <a:lnSpc>
                <a:spcPct val="200000"/>
              </a:lnSpc>
            </a:pPr>
            <a:r>
              <a:rPr lang="en-US" dirty="0" smtClean="0"/>
              <a:t>Columbus returned home a hero</a:t>
            </a:r>
          </a:p>
          <a:p>
            <a:pPr>
              <a:lnSpc>
                <a:spcPct val="200000"/>
              </a:lnSpc>
            </a:pPr>
            <a:r>
              <a:rPr lang="en-US" dirty="0" smtClean="0"/>
              <a:t>Brought:  parrots, gold, spices, and Native American captives.</a:t>
            </a:r>
          </a:p>
          <a:p>
            <a:endParaRPr lang="en-US" dirty="0" smtClean="0"/>
          </a:p>
        </p:txBody>
      </p:sp>
      <p:pic>
        <p:nvPicPr>
          <p:cNvPr id="5" name="Picture 4" descr="columbus_day.jpg"/>
          <p:cNvPicPr>
            <a:picLocks noChangeAspect="1"/>
          </p:cNvPicPr>
          <p:nvPr/>
        </p:nvPicPr>
        <p:blipFill>
          <a:blip r:embed="rId2"/>
          <a:stretch>
            <a:fillRect/>
          </a:stretch>
        </p:blipFill>
        <p:spPr>
          <a:xfrm>
            <a:off x="1001889" y="508000"/>
            <a:ext cx="6886221" cy="41941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889000"/>
            <a:ext cx="5724862" cy="3231444"/>
          </a:xfrm>
        </p:spPr>
        <p:txBody>
          <a:bodyPr/>
          <a:lstStyle/>
          <a:p>
            <a:r>
              <a:rPr lang="en-US" sz="3600" dirty="0" smtClean="0"/>
              <a:t>Conquistadors</a:t>
            </a:r>
            <a:endParaRPr lang="en-US" sz="3600" dirty="0"/>
          </a:p>
        </p:txBody>
      </p:sp>
      <p:sp>
        <p:nvSpPr>
          <p:cNvPr id="3" name="Subtitle 2"/>
          <p:cNvSpPr>
            <a:spLocks noGrp="1"/>
          </p:cNvSpPr>
          <p:nvPr>
            <p:ph type="subTitle" idx="1"/>
          </p:nvPr>
        </p:nvSpPr>
        <p:spPr>
          <a:xfrm>
            <a:off x="1709569" y="4702138"/>
            <a:ext cx="5724862" cy="1819076"/>
          </a:xfrm>
        </p:spPr>
        <p:txBody>
          <a:bodyPr>
            <a:normAutofit fontScale="47500" lnSpcReduction="20000"/>
          </a:bodyPr>
          <a:lstStyle/>
          <a:p>
            <a:r>
              <a:rPr lang="en-US" sz="8000" dirty="0" smtClean="0"/>
              <a:t>Conquistadors</a:t>
            </a:r>
          </a:p>
          <a:p>
            <a:endParaRPr lang="en-US" dirty="0" smtClean="0"/>
          </a:p>
          <a:p>
            <a:r>
              <a:rPr lang="en-US" sz="4364" dirty="0" smtClean="0"/>
              <a:t>- 1493 Columbus returns to Hispaniola with soldiers</a:t>
            </a:r>
          </a:p>
          <a:p>
            <a:endParaRPr lang="en-US" sz="4364" dirty="0" smtClean="0"/>
          </a:p>
          <a:p>
            <a:pPr>
              <a:buFontTx/>
              <a:buChar char="-"/>
            </a:pPr>
            <a:r>
              <a:rPr lang="en-US" sz="4364" dirty="0" smtClean="0"/>
              <a:t> enslave the Taino</a:t>
            </a:r>
          </a:p>
          <a:p>
            <a:pPr>
              <a:buFontTx/>
              <a:buChar char="-"/>
            </a:pPr>
            <a:endParaRPr lang="en-US" sz="4364" dirty="0" smtClean="0"/>
          </a:p>
          <a:p>
            <a:endParaRPr lang="en-US" sz="4364" dirty="0" smtClean="0"/>
          </a:p>
        </p:txBody>
      </p:sp>
      <p:pic>
        <p:nvPicPr>
          <p:cNvPr id="7" name="Picture 6" descr="cortes-1.jpg"/>
          <p:cNvPicPr>
            <a:picLocks noChangeAspect="1"/>
          </p:cNvPicPr>
          <p:nvPr/>
        </p:nvPicPr>
        <p:blipFill>
          <a:blip r:embed="rId2"/>
          <a:stretch>
            <a:fillRect/>
          </a:stretch>
        </p:blipFill>
        <p:spPr>
          <a:xfrm>
            <a:off x="1213556" y="141101"/>
            <a:ext cx="6589888" cy="41800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in the Americas		</a:t>
            </a:r>
            <a:endParaRPr lang="en-US" dirty="0"/>
          </a:p>
        </p:txBody>
      </p:sp>
      <p:sp>
        <p:nvSpPr>
          <p:cNvPr id="3" name="Subtitle 2"/>
          <p:cNvSpPr>
            <a:spLocks noGrp="1"/>
          </p:cNvSpPr>
          <p:nvPr>
            <p:ph type="subTitle" idx="1"/>
          </p:nvPr>
        </p:nvSpPr>
        <p:spPr/>
        <p:txBody>
          <a:bodyPr/>
          <a:lstStyle/>
          <a:p>
            <a:r>
              <a:rPr lang="en-US" dirty="0" smtClean="0"/>
              <a:t>7.7.2 Study the roles of people in each society, including class structures, family life, war-fare, religious beliefs and practices, and slavery.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Mayan People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Mayan city-states built on a “flat region” called Pete’n by the Mayan. </a:t>
            </a:r>
          </a:p>
          <a:p>
            <a:r>
              <a:rPr lang="en-US" dirty="0" smtClean="0"/>
              <a:t>Located in present day Guatemala</a:t>
            </a:r>
          </a:p>
          <a:p>
            <a:r>
              <a:rPr lang="en-US" dirty="0" smtClean="0"/>
              <a:t>Pete’n had a dense forest that blocked the sun.  The forest’s inhabitants included stinging insects, poisonous snakes, monkeys, and parrots. </a:t>
            </a:r>
          </a:p>
          <a:p>
            <a:r>
              <a:rPr lang="en-US" dirty="0" smtClean="0"/>
              <a:t>Mayan city-states fought amongst themselves, between kings, who wanted to have the last say in deciding on leadership and military force for building projects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Beringia</a:t>
            </a:r>
            <a:endParaRPr lang="en-US" dirty="0"/>
          </a:p>
        </p:txBody>
      </p:sp>
      <p:sp>
        <p:nvSpPr>
          <p:cNvPr id="3" name="Content Placeholder 2"/>
          <p:cNvSpPr>
            <a:spLocks noGrp="1"/>
          </p:cNvSpPr>
          <p:nvPr>
            <p:ph idx="1"/>
          </p:nvPr>
        </p:nvSpPr>
        <p:spPr/>
        <p:txBody>
          <a:bodyPr/>
          <a:lstStyle/>
          <a:p>
            <a:r>
              <a:rPr lang="en-US" dirty="0" smtClean="0"/>
              <a:t>Dry land was exposed between Asia and Alaska – land bridge called Beringia</a:t>
            </a:r>
          </a:p>
          <a:p>
            <a:r>
              <a:rPr lang="en-US" dirty="0" smtClean="0"/>
              <a:t>People in Asia</a:t>
            </a:r>
            <a:br>
              <a:rPr lang="en-US" dirty="0" smtClean="0"/>
            </a:br>
            <a:r>
              <a:rPr lang="en-US" dirty="0" smtClean="0"/>
              <a:t>followed animals</a:t>
            </a:r>
            <a:br>
              <a:rPr lang="en-US" dirty="0" smtClean="0"/>
            </a:br>
            <a:r>
              <a:rPr lang="en-US" dirty="0" smtClean="0"/>
              <a:t>they were hunting</a:t>
            </a:r>
            <a:br>
              <a:rPr lang="en-US" dirty="0" smtClean="0"/>
            </a:br>
            <a:r>
              <a:rPr lang="en-US" dirty="0" smtClean="0"/>
              <a:t>across the bridge</a:t>
            </a:r>
            <a:br>
              <a:rPr lang="en-US" dirty="0" smtClean="0"/>
            </a:br>
            <a:r>
              <a:rPr lang="en-US" dirty="0" smtClean="0"/>
              <a:t>into Americas</a:t>
            </a:r>
          </a:p>
          <a:p>
            <a:r>
              <a:rPr lang="en-US" dirty="0" smtClean="0"/>
              <a:t>Arrived 15,000 to</a:t>
            </a:r>
            <a:br>
              <a:rPr lang="en-US" dirty="0" smtClean="0"/>
            </a:br>
            <a:r>
              <a:rPr lang="en-US" dirty="0" smtClean="0"/>
              <a:t>40,000 years ago</a:t>
            </a:r>
          </a:p>
          <a:p>
            <a:endParaRPr lang="en-US" dirty="0"/>
          </a:p>
        </p:txBody>
      </p:sp>
      <p:pic>
        <p:nvPicPr>
          <p:cNvPr id="4" name="Picture 3"/>
          <p:cNvPicPr>
            <a:picLocks noChangeAspect="1"/>
          </p:cNvPicPr>
          <p:nvPr/>
        </p:nvPicPr>
        <p:blipFill>
          <a:blip r:embed="rId2"/>
          <a:stretch>
            <a:fillRect/>
          </a:stretch>
        </p:blipFill>
        <p:spPr>
          <a:xfrm>
            <a:off x="4388161" y="3164339"/>
            <a:ext cx="4775199" cy="36132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Ball Games</a:t>
            </a:r>
            <a:endParaRPr lang="en-US" dirty="0"/>
          </a:p>
        </p:txBody>
      </p:sp>
      <p:sp>
        <p:nvSpPr>
          <p:cNvPr id="3" name="Content Placeholder 2"/>
          <p:cNvSpPr>
            <a:spLocks noGrp="1"/>
          </p:cNvSpPr>
          <p:nvPr>
            <p:ph idx="1"/>
          </p:nvPr>
        </p:nvSpPr>
        <p:spPr/>
        <p:txBody>
          <a:bodyPr/>
          <a:lstStyle/>
          <a:p>
            <a:r>
              <a:rPr lang="en-US" dirty="0" smtClean="0"/>
              <a:t>Many ball courts throughout the Mayan cities</a:t>
            </a:r>
          </a:p>
          <a:p>
            <a:r>
              <a:rPr lang="en-US" dirty="0" smtClean="0"/>
              <a:t>Teams of 2-3 players would try to drive a round rubber ball through a decorated stone ring with their hips.  The stone ring was located 27 feet above ground. </a:t>
            </a:r>
          </a:p>
          <a:p>
            <a:r>
              <a:rPr lang="en-US" dirty="0" smtClean="0"/>
              <a:t>The losing team was sacrificed to the gods in a ceremony after the game.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Cities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Rulers of the city-states claimed to have descended from the sun. </a:t>
            </a:r>
          </a:p>
          <a:p>
            <a:r>
              <a:rPr lang="en-US" dirty="0" smtClean="0"/>
              <a:t>“God-kings” had huge monuments constructed to honor them. </a:t>
            </a:r>
          </a:p>
          <a:p>
            <a:r>
              <a:rPr lang="en-US" dirty="0" smtClean="0"/>
              <a:t>Mayans believed in human sacrifice to keep the gods happy. </a:t>
            </a:r>
          </a:p>
          <a:p>
            <a:r>
              <a:rPr lang="en-US" dirty="0" smtClean="0"/>
              <a:t>Mayans believed that gods offered rain as a life giving fluid and that in the gods offering their life giving fluid human sacrifices should be made in return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Sacrifices</a:t>
            </a:r>
            <a:endParaRPr lang="en-US" dirty="0"/>
          </a:p>
        </p:txBody>
      </p:sp>
      <p:sp>
        <p:nvSpPr>
          <p:cNvPr id="3" name="Content Placeholder 2"/>
          <p:cNvSpPr>
            <a:spLocks noGrp="1"/>
          </p:cNvSpPr>
          <p:nvPr>
            <p:ph idx="1"/>
          </p:nvPr>
        </p:nvSpPr>
        <p:spPr/>
        <p:txBody>
          <a:bodyPr/>
          <a:lstStyle/>
          <a:p>
            <a:r>
              <a:rPr lang="en-US" dirty="0" smtClean="0"/>
              <a:t>Chac, the Mayan god of rain </a:t>
            </a:r>
          </a:p>
          <a:p>
            <a:r>
              <a:rPr lang="en-US" dirty="0" smtClean="0"/>
              <a:t>If there was a drought, Mayans would offer captives of the ruling party that they had conquered in battle to Chac. </a:t>
            </a:r>
          </a:p>
          <a:p>
            <a:r>
              <a:rPr lang="en-US" dirty="0" smtClean="0"/>
              <a:t>Priests would perform the sacrifices </a:t>
            </a:r>
          </a:p>
          <a:p>
            <a:r>
              <a:rPr lang="en-US" dirty="0" smtClean="0"/>
              <a:t>Other captives were enslaved to work</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Gods</a:t>
            </a:r>
            <a:endParaRPr lang="en-US" dirty="0"/>
          </a:p>
        </p:txBody>
      </p:sp>
      <p:sp>
        <p:nvSpPr>
          <p:cNvPr id="3" name="Content Placeholder 2"/>
          <p:cNvSpPr>
            <a:spLocks noGrp="1"/>
          </p:cNvSpPr>
          <p:nvPr>
            <p:ph idx="1"/>
          </p:nvPr>
        </p:nvSpPr>
        <p:spPr/>
        <p:txBody>
          <a:bodyPr/>
          <a:lstStyle/>
          <a:p>
            <a:r>
              <a:rPr lang="en-US" dirty="0" smtClean="0"/>
              <a:t>Mayans believed that everything on Earth was controlled by their gods</a:t>
            </a:r>
          </a:p>
          <a:p>
            <a:r>
              <a:rPr lang="en-US" dirty="0" smtClean="0"/>
              <a:t>Religion was a huge part of the Mayan way of life</a:t>
            </a:r>
          </a:p>
          <a:p>
            <a:r>
              <a:rPr lang="en-US" dirty="0" smtClean="0"/>
              <a:t>Huge temples were constructed to honor the gods.  A huge pyramid would be constructed with a temple at the top.  The temple towered over all Mayan city-states.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Mayan Women</a:t>
            </a:r>
            <a:endParaRPr lang="en-US" dirty="0"/>
          </a:p>
        </p:txBody>
      </p:sp>
      <p:sp>
        <p:nvSpPr>
          <p:cNvPr id="3" name="Content Placeholder 2"/>
          <p:cNvSpPr>
            <a:spLocks noGrp="1"/>
          </p:cNvSpPr>
          <p:nvPr>
            <p:ph idx="1"/>
          </p:nvPr>
        </p:nvSpPr>
        <p:spPr/>
        <p:txBody>
          <a:bodyPr/>
          <a:lstStyle/>
          <a:p>
            <a:r>
              <a:rPr lang="en-US" dirty="0" smtClean="0"/>
              <a:t>ROYAL Mayan Women married into other royal families within the Mayan city-states.  </a:t>
            </a:r>
          </a:p>
          <a:p>
            <a:r>
              <a:rPr lang="en-US" dirty="0" smtClean="0"/>
              <a:t>This helped increase trade, form alliances, and political agreements.  </a:t>
            </a:r>
          </a:p>
          <a:p>
            <a:r>
              <a:rPr lang="en-US" dirty="0" smtClean="0"/>
              <a:t>The city-state of Calakmul had at least 2 all-powerful queens.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200" dirty="0" smtClean="0"/>
              <a:t>7.7.4 Describe the artistic and oral traditions and architecture in the three civilizations. </a:t>
            </a:r>
            <a:endParaRPr lang="en-US" sz="1200" dirty="0"/>
          </a:p>
        </p:txBody>
      </p:sp>
      <p:sp>
        <p:nvSpPr>
          <p:cNvPr id="3" name="Subtitle 2"/>
          <p:cNvSpPr>
            <a:spLocks noGrp="1"/>
          </p:cNvSpPr>
          <p:nvPr>
            <p:ph type="subTitle" idx="1"/>
          </p:nvPr>
        </p:nvSpPr>
        <p:spPr/>
        <p:txBody>
          <a:bodyPr>
            <a:normAutofit/>
          </a:bodyPr>
          <a:lstStyle/>
          <a:p>
            <a:r>
              <a:rPr lang="en-US" dirty="0" smtClean="0"/>
              <a:t>7.7.5 Describe the Meso-American achievements in astronomy and mathematics, including the development  of the calendar and the Meso-American knowledge of seasonal changes to the civilizations’ agricultural systems.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Writing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heavens were studied closely in hopes of revealing what the gods were planning next</a:t>
            </a:r>
          </a:p>
          <a:p>
            <a:r>
              <a:rPr lang="en-US" dirty="0" smtClean="0"/>
              <a:t>Priests believed that the gods showed their plans through movements of the sun, moon, and stars</a:t>
            </a:r>
          </a:p>
          <a:p>
            <a:r>
              <a:rPr lang="en-US" dirty="0" smtClean="0"/>
              <a:t>Priests learned about astronomy by watching the sky</a:t>
            </a:r>
          </a:p>
          <a:p>
            <a:r>
              <a:rPr lang="en-US" dirty="0" smtClean="0"/>
              <a:t>They developed a 365-day calendar to keep track of the celestial movements in hopes of getting more crops </a:t>
            </a:r>
          </a:p>
          <a:p>
            <a:r>
              <a:rPr lang="en-US" dirty="0" smtClean="0"/>
              <a:t>Invented method of counting based on 20 </a:t>
            </a:r>
          </a:p>
          <a:p>
            <a:r>
              <a:rPr lang="en-US" dirty="0" smtClean="0"/>
              <a:t>Used a method of hieroglyphics </a:t>
            </a:r>
          </a:p>
          <a:p>
            <a:r>
              <a:rPr lang="en-US" dirty="0" smtClean="0"/>
              <a:t>Symbols represented sounds, words, or ideas and only nobles could read them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a:t>
            </a:r>
            <a:endParaRPr lang="en-US" dirty="0"/>
          </a:p>
        </p:txBody>
      </p:sp>
      <p:sp>
        <p:nvSpPr>
          <p:cNvPr id="3" name="Content Placeholder 2"/>
          <p:cNvSpPr>
            <a:spLocks noGrp="1"/>
          </p:cNvSpPr>
          <p:nvPr>
            <p:ph idx="1"/>
          </p:nvPr>
        </p:nvSpPr>
        <p:spPr/>
        <p:txBody>
          <a:bodyPr/>
          <a:lstStyle/>
          <a:p>
            <a:r>
              <a:rPr lang="en-US" dirty="0" smtClean="0"/>
              <a:t>The Aztec were warlike nomads arrive in the Valley of Mexico in A.D. 1250</a:t>
            </a:r>
          </a:p>
          <a:p>
            <a:r>
              <a:rPr lang="en-US" dirty="0" smtClean="0"/>
              <a:t>Sun god, Quetzalcoatl, the feathered serpent </a:t>
            </a:r>
          </a:p>
          <a:p>
            <a:r>
              <a:rPr lang="en-US" dirty="0" smtClean="0"/>
              <a:t>Quetzalcoatl promises a land to the Aztecs where an eagle will scream, spread its wings, and eats a serpent.  They found this to be true at Lake Texcoco.  </a:t>
            </a:r>
          </a:p>
          <a:p>
            <a:r>
              <a:rPr lang="en-US" dirty="0" smtClean="0"/>
              <a:t>Aztecs settle in Lake Texcoco in A.D. 1325</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Texcoco/Tenochtitlan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priests were told by the gods to build a great city</a:t>
            </a:r>
          </a:p>
          <a:p>
            <a:r>
              <a:rPr lang="en-US" dirty="0" smtClean="0"/>
              <a:t>They worked day and night to build the city on a swampy island</a:t>
            </a:r>
          </a:p>
          <a:p>
            <a:r>
              <a:rPr lang="en-US" dirty="0" smtClean="0"/>
              <a:t>Kings were chosen by a council of warriors, priests, and nobles</a:t>
            </a:r>
          </a:p>
          <a:p>
            <a:r>
              <a:rPr lang="en-US" dirty="0" smtClean="0"/>
              <a:t>Kings claimed descent from the gods </a:t>
            </a:r>
          </a:p>
          <a:p>
            <a:r>
              <a:rPr lang="en-US" dirty="0" smtClean="0"/>
              <a:t>Kings/emperors were at the top of the population</a:t>
            </a:r>
          </a:p>
          <a:p>
            <a:r>
              <a:rPr lang="en-US" dirty="0" smtClean="0"/>
              <a:t>The remaining four classes consisted of: nobles, commoners, unskilled laborers, and enslaved people </a:t>
            </a:r>
          </a:p>
          <a:p>
            <a:r>
              <a:rPr lang="en-US" dirty="0" smtClean="0"/>
              <a:t>Kings had to prove themselves by leading their troops into battle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Tenochtitlan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descr="Tenochtitlan1.jpg"/>
          <p:cNvPicPr>
            <a:picLocks noChangeAspect="1"/>
          </p:cNvPicPr>
          <p:nvPr/>
        </p:nvPicPr>
        <p:blipFill>
          <a:blip r:embed="rId2"/>
          <a:stretch>
            <a:fillRect/>
          </a:stretch>
        </p:blipFill>
        <p:spPr>
          <a:xfrm>
            <a:off x="1504950" y="1428750"/>
            <a:ext cx="6134100" cy="4000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Ice Age ended</a:t>
            </a:r>
            <a:br>
              <a:rPr lang="en-US" dirty="0" smtClean="0"/>
            </a:br>
            <a:r>
              <a:rPr lang="en-US" dirty="0" smtClean="0"/>
              <a:t>10,000 years</a:t>
            </a:r>
            <a:br>
              <a:rPr lang="en-US" dirty="0" smtClean="0"/>
            </a:br>
            <a:r>
              <a:rPr lang="en-US" dirty="0" smtClean="0"/>
              <a:t>ago, glaciers</a:t>
            </a:r>
            <a:br>
              <a:rPr lang="en-US" dirty="0" smtClean="0"/>
            </a:br>
            <a:r>
              <a:rPr lang="en-US" dirty="0" smtClean="0"/>
              <a:t>melted and</a:t>
            </a:r>
            <a:br>
              <a:rPr lang="en-US" dirty="0" smtClean="0"/>
            </a:br>
            <a:r>
              <a:rPr lang="en-US" dirty="0" smtClean="0"/>
              <a:t>water released</a:t>
            </a:r>
            <a:br>
              <a:rPr lang="en-US" dirty="0" smtClean="0"/>
            </a:br>
            <a:r>
              <a:rPr lang="en-US" dirty="0" smtClean="0"/>
              <a:t>back into seas</a:t>
            </a:r>
          </a:p>
          <a:p>
            <a:r>
              <a:rPr lang="en-US" dirty="0" smtClean="0"/>
              <a:t>Land bridge</a:t>
            </a:r>
            <a:br>
              <a:rPr lang="en-US" dirty="0" smtClean="0"/>
            </a:br>
            <a:r>
              <a:rPr lang="en-US" dirty="0" smtClean="0"/>
              <a:t>disappeared</a:t>
            </a:r>
            <a:br>
              <a:rPr lang="en-US" dirty="0" smtClean="0"/>
            </a:br>
            <a:r>
              <a:rPr lang="en-US" dirty="0" smtClean="0"/>
              <a:t>beneath waves</a:t>
            </a:r>
          </a:p>
          <a:p>
            <a:endParaRPr lang="en-US" dirty="0"/>
          </a:p>
        </p:txBody>
      </p:sp>
      <p:pic>
        <p:nvPicPr>
          <p:cNvPr id="4" name="Picture 3"/>
          <p:cNvPicPr>
            <a:picLocks noChangeAspect="1"/>
          </p:cNvPicPr>
          <p:nvPr/>
        </p:nvPicPr>
        <p:blipFill>
          <a:blip r:embed="rId2"/>
          <a:stretch>
            <a:fillRect/>
          </a:stretch>
        </p:blipFill>
        <p:spPr>
          <a:xfrm>
            <a:off x="3865880" y="1941972"/>
            <a:ext cx="5067300" cy="4267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Life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Aztec homes were built for usefulness </a:t>
            </a:r>
          </a:p>
          <a:p>
            <a:r>
              <a:rPr lang="en-US" dirty="0" smtClean="0"/>
              <a:t>Aztecs had 2 calendars; 1 for religious purposes, 260 days to keep track of rituals and festivals, and the other for keeping track of when to plant and harvest crops.  The second calendar was 365 days in length.  It was divided into 18 months, 20 days each, and a special 5 day week at the end of the year </a:t>
            </a:r>
          </a:p>
          <a:p>
            <a:r>
              <a:rPr lang="en-US" dirty="0" smtClean="0"/>
              <a:t>Afterlife was believed to be for those that died in battle, captives that were sacrificed, and women that died in childbirth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Life cont’d.</a:t>
            </a:r>
            <a:endParaRPr lang="en-US" dirty="0"/>
          </a:p>
        </p:txBody>
      </p:sp>
      <p:sp>
        <p:nvSpPr>
          <p:cNvPr id="3" name="Content Placeholder 2"/>
          <p:cNvSpPr>
            <a:spLocks noGrp="1"/>
          </p:cNvSpPr>
          <p:nvPr>
            <p:ph idx="1"/>
          </p:nvPr>
        </p:nvSpPr>
        <p:spPr/>
        <p:txBody>
          <a:bodyPr>
            <a:normAutofit/>
          </a:bodyPr>
          <a:lstStyle/>
          <a:p>
            <a:r>
              <a:rPr lang="en-US" dirty="0" smtClean="0"/>
              <a:t>Boys were taught that they were born to be warriors</a:t>
            </a:r>
          </a:p>
          <a:p>
            <a:r>
              <a:rPr lang="en-US" dirty="0" smtClean="0"/>
              <a:t>Girls stayed home, but if they gave birth – they were honored </a:t>
            </a:r>
          </a:p>
          <a:p>
            <a:r>
              <a:rPr lang="en-US" dirty="0" smtClean="0"/>
              <a:t>Population – 400,000 people at its height </a:t>
            </a:r>
          </a:p>
          <a:p>
            <a:r>
              <a:rPr lang="en-US" dirty="0" smtClean="0"/>
              <a:t>Surrounding city-states, under Aztec control, housed over a million people </a:t>
            </a:r>
          </a:p>
          <a:p>
            <a:r>
              <a:rPr lang="en-US" dirty="0" smtClean="0"/>
              <a:t>Government and military actions were paid for through trade, taxes, and conquests</a:t>
            </a:r>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Temple </a:t>
            </a:r>
            <a:endParaRPr lang="en-US" dirty="0"/>
          </a:p>
        </p:txBody>
      </p:sp>
      <p:sp>
        <p:nvSpPr>
          <p:cNvPr id="3" name="Content Placeholder 2"/>
          <p:cNvSpPr>
            <a:spLocks noGrp="1"/>
          </p:cNvSpPr>
          <p:nvPr>
            <p:ph idx="1"/>
          </p:nvPr>
        </p:nvSpPr>
        <p:spPr/>
        <p:txBody>
          <a:bodyPr/>
          <a:lstStyle/>
          <a:p>
            <a:r>
              <a:rPr lang="en-US" dirty="0" smtClean="0"/>
              <a:t>135 feet high, 100 steps, 1000s were sacrificed to the gods from the top of the temple </a:t>
            </a:r>
            <a:endParaRPr lang="en-US" dirty="0"/>
          </a:p>
        </p:txBody>
      </p:sp>
      <p:pic>
        <p:nvPicPr>
          <p:cNvPr id="4" name="Picture 3" descr="aztec_pyramid_gathering.jpg"/>
          <p:cNvPicPr>
            <a:picLocks noChangeAspect="1"/>
          </p:cNvPicPr>
          <p:nvPr/>
        </p:nvPicPr>
        <p:blipFill>
          <a:blip r:embed="rId2"/>
          <a:stretch>
            <a:fillRect/>
          </a:stretch>
        </p:blipFill>
        <p:spPr>
          <a:xfrm>
            <a:off x="1638300" y="2843930"/>
            <a:ext cx="5867400" cy="40005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Unsuitable Land for Crops</a:t>
            </a:r>
            <a:endParaRPr lang="en-US" dirty="0"/>
          </a:p>
        </p:txBody>
      </p:sp>
      <p:sp>
        <p:nvSpPr>
          <p:cNvPr id="3" name="Content Placeholder 2"/>
          <p:cNvSpPr>
            <a:spLocks noGrp="1"/>
          </p:cNvSpPr>
          <p:nvPr>
            <p:ph idx="1"/>
          </p:nvPr>
        </p:nvSpPr>
        <p:spPr/>
        <p:txBody>
          <a:bodyPr/>
          <a:lstStyle/>
          <a:p>
            <a:r>
              <a:rPr lang="en-US" dirty="0" smtClean="0"/>
              <a:t>Large population in need of ample food </a:t>
            </a:r>
          </a:p>
          <a:p>
            <a:r>
              <a:rPr lang="en-US" dirty="0" smtClean="0"/>
              <a:t>The region was unsuitable for growing a large amount of crops</a:t>
            </a:r>
          </a:p>
          <a:p>
            <a:r>
              <a:rPr lang="en-US" dirty="0" smtClean="0"/>
              <a:t>Aztecs figured out how to irrigate, fertilize fields, and drain lakes to make room for crops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Empire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Incan capital - Cuzco</a:t>
            </a:r>
          </a:p>
          <a:p>
            <a:r>
              <a:rPr lang="en-US" dirty="0" smtClean="0"/>
              <a:t>Incas blamed earthquakes on the god Pachacamac, Lord of the Earth/highest Incan god</a:t>
            </a:r>
          </a:p>
          <a:p>
            <a:r>
              <a:rPr lang="en-US" dirty="0" smtClean="0"/>
              <a:t>The Incan Leader was known as Pachacuti, Earthshaker</a:t>
            </a:r>
          </a:p>
          <a:p>
            <a:r>
              <a:rPr lang="en-US" dirty="0" smtClean="0"/>
              <a:t>Pachacuti builds the largest ancient empires in the Americas in A.D. 1438 (2,500 miles long) </a:t>
            </a:r>
          </a:p>
          <a:p>
            <a:r>
              <a:rPr lang="en-US" dirty="0" smtClean="0"/>
              <a:t>He set up a strong central government and allowed local rulers to remain in power.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Pachacuti </a:t>
            </a:r>
            <a:endParaRPr lang="en-US" dirty="0"/>
          </a:p>
        </p:txBody>
      </p:sp>
      <p:sp>
        <p:nvSpPr>
          <p:cNvPr id="3" name="Content Placeholder 2"/>
          <p:cNvSpPr>
            <a:spLocks noGrp="1"/>
          </p:cNvSpPr>
          <p:nvPr>
            <p:ph idx="1"/>
          </p:nvPr>
        </p:nvSpPr>
        <p:spPr/>
        <p:txBody>
          <a:bodyPr/>
          <a:lstStyle/>
          <a:p>
            <a:r>
              <a:rPr lang="en-US" dirty="0" smtClean="0"/>
              <a:t>Unites Incas by having them learn one language, Quechua. </a:t>
            </a:r>
          </a:p>
          <a:p>
            <a:r>
              <a:rPr lang="en-US" dirty="0" smtClean="0"/>
              <a:t>Designed system of roads for travel and trade.  They covered 25,000 miles </a:t>
            </a:r>
          </a:p>
          <a:p>
            <a:r>
              <a:rPr lang="en-US" dirty="0" smtClean="0"/>
              <a:t>Incas irrigated and fertilized farmland.  Incan engineers developed terraced farming.  They also herded llama. </a:t>
            </a:r>
          </a:p>
          <a:p>
            <a:pPr>
              <a:buNone/>
            </a:pP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Society</a:t>
            </a:r>
            <a:endParaRPr lang="en-US" dirty="0"/>
          </a:p>
        </p:txBody>
      </p:sp>
      <p:sp>
        <p:nvSpPr>
          <p:cNvPr id="3" name="Content Placeholder 2"/>
          <p:cNvSpPr>
            <a:spLocks noGrp="1"/>
          </p:cNvSpPr>
          <p:nvPr>
            <p:ph idx="1"/>
          </p:nvPr>
        </p:nvSpPr>
        <p:spPr/>
        <p:txBody>
          <a:bodyPr>
            <a:normAutofit fontScale="92500"/>
          </a:bodyPr>
          <a:lstStyle/>
          <a:p>
            <a:r>
              <a:rPr lang="en-US" dirty="0" smtClean="0"/>
              <a:t>Level I – Rulers and their wives – Coyas </a:t>
            </a:r>
          </a:p>
          <a:p>
            <a:r>
              <a:rPr lang="en-US" dirty="0" smtClean="0"/>
              <a:t>Level II – Head priest and commander of the armies</a:t>
            </a:r>
          </a:p>
          <a:p>
            <a:r>
              <a:rPr lang="en-US" dirty="0" smtClean="0"/>
              <a:t>Level III – Regional army leaders</a:t>
            </a:r>
          </a:p>
          <a:p>
            <a:r>
              <a:rPr lang="en-US" dirty="0" smtClean="0"/>
              <a:t>Level IV – Temple priests, army commanders, and skilled workers (musicians, artisans, and accountants)</a:t>
            </a:r>
          </a:p>
          <a:p>
            <a:r>
              <a:rPr lang="en-US" dirty="0" smtClean="0"/>
              <a:t>Level V – Farmers, herders, and ordinary soldiers </a:t>
            </a:r>
          </a:p>
          <a:p>
            <a:r>
              <a:rPr lang="en-US" dirty="0" smtClean="0"/>
              <a:t>All over age 5 were forced to work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Incan Culture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Inca only turned to human sacrifices in times of trouble, earthquakes or special occasions</a:t>
            </a:r>
          </a:p>
          <a:p>
            <a:r>
              <a:rPr lang="en-US" dirty="0" smtClean="0"/>
              <a:t>They built large works of stone to please their gods</a:t>
            </a:r>
          </a:p>
          <a:p>
            <a:r>
              <a:rPr lang="en-US" dirty="0" smtClean="0"/>
              <a:t>Machu Picchu was a retreat for Incan kings</a:t>
            </a:r>
          </a:p>
          <a:p>
            <a:r>
              <a:rPr lang="en-US" dirty="0" smtClean="0"/>
              <a:t>Inca used a quipu to make calculations.  It was a rope with knotted cords of different lengths and colors. Each knot represented a number or item. </a:t>
            </a:r>
          </a:p>
          <a:p>
            <a:r>
              <a:rPr lang="en-US" dirty="0" smtClean="0"/>
              <a:t>Skilled engineers.  They fit stones so closely that not even a knife could fit between the stones and the stones were fit together so that they could slide during earthquakes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 - INUIT</a:t>
            </a:r>
            <a:endParaRPr lang="en-US" dirty="0"/>
          </a:p>
        </p:txBody>
      </p:sp>
      <p:sp>
        <p:nvSpPr>
          <p:cNvPr id="3" name="Content Placeholder 2"/>
          <p:cNvSpPr>
            <a:spLocks noGrp="1"/>
          </p:cNvSpPr>
          <p:nvPr>
            <p:ph idx="1"/>
          </p:nvPr>
        </p:nvSpPr>
        <p:spPr/>
        <p:txBody>
          <a:bodyPr>
            <a:normAutofit lnSpcReduction="10000"/>
          </a:bodyPr>
          <a:lstStyle/>
          <a:p>
            <a:r>
              <a:rPr lang="en-US" dirty="0" smtClean="0"/>
              <a:t>A.D. 1500 – 2 million people live north of Mesoamerica </a:t>
            </a:r>
          </a:p>
          <a:p>
            <a:r>
              <a:rPr lang="en-US" dirty="0" smtClean="0"/>
              <a:t>Inuit settle in present day Alaska and Canada around 3000 B.C.  They lived in igloos, used dogsleds to travel on land, and sealskin kayaks to travel by sea.  </a:t>
            </a:r>
          </a:p>
          <a:p>
            <a:r>
              <a:rPr lang="en-US" dirty="0" smtClean="0"/>
              <a:t>They hunted and ate seals, walruses, caribou, polar bears, and whales.  They used the blubber from seals and whales for oil for their lamps.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Coast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Pacific coast Native Americans consisted of: Tlingit, Haida, and Chinook. </a:t>
            </a:r>
          </a:p>
          <a:p>
            <a:r>
              <a:rPr lang="en-US" dirty="0" smtClean="0"/>
              <a:t>Used canoes to hunt otters, seals, whales, and salmon. </a:t>
            </a:r>
          </a:p>
          <a:p>
            <a:r>
              <a:rPr lang="en-US" dirty="0" smtClean="0"/>
              <a:t>Scientists estimate that California was home to around 500 different cultures of Native Americans</a:t>
            </a:r>
          </a:p>
          <a:p>
            <a:r>
              <a:rPr lang="en-US" dirty="0" smtClean="0"/>
              <a:t>In the Northern Coast, the Chumash hunted fish. </a:t>
            </a:r>
          </a:p>
          <a:p>
            <a:r>
              <a:rPr lang="en-US" dirty="0" smtClean="0"/>
              <a:t>The Southern Desert – Cahuilla harvested dates, seeds, roots, and pods</a:t>
            </a:r>
          </a:p>
          <a:p>
            <a:r>
              <a:rPr lang="en-US" dirty="0" smtClean="0"/>
              <a:t>Central Valley – Pomo gathered acorns which were then turned into flour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 &amp; Gathering</a:t>
            </a:r>
            <a:endParaRPr lang="en-US" dirty="0"/>
          </a:p>
        </p:txBody>
      </p:sp>
      <p:sp>
        <p:nvSpPr>
          <p:cNvPr id="3" name="Content Placeholder 2"/>
          <p:cNvSpPr>
            <a:spLocks noGrp="1"/>
          </p:cNvSpPr>
          <p:nvPr>
            <p:ph idx="1"/>
          </p:nvPr>
        </p:nvSpPr>
        <p:spPr/>
        <p:txBody>
          <a:bodyPr/>
          <a:lstStyle/>
          <a:p>
            <a:r>
              <a:rPr lang="en-US" dirty="0" smtClean="0"/>
              <a:t>Constantly on the move</a:t>
            </a:r>
          </a:p>
          <a:p>
            <a:r>
              <a:rPr lang="en-US" dirty="0" smtClean="0"/>
              <a:t>Gathered nuts, fruits and roots</a:t>
            </a:r>
          </a:p>
          <a:p>
            <a:r>
              <a:rPr lang="en-US" dirty="0" smtClean="0"/>
              <a:t>Fished, hunted woolly mammoth, antelope, caribou and bison</a:t>
            </a:r>
          </a:p>
          <a:p>
            <a:pPr lvl="1"/>
            <a:r>
              <a:rPr lang="en-US" dirty="0" smtClean="0"/>
              <a:t>Provided food, clothing &amp; tools</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Southwest</a:t>
            </a:r>
            <a:endParaRPr lang="en-US" dirty="0"/>
          </a:p>
        </p:txBody>
      </p:sp>
      <p:sp>
        <p:nvSpPr>
          <p:cNvPr id="3" name="Content Placeholder 2"/>
          <p:cNvSpPr>
            <a:spLocks noGrp="1"/>
          </p:cNvSpPr>
          <p:nvPr>
            <p:ph idx="1"/>
          </p:nvPr>
        </p:nvSpPr>
        <p:spPr/>
        <p:txBody>
          <a:bodyPr/>
          <a:lstStyle/>
          <a:p>
            <a:r>
              <a:rPr lang="en-US" dirty="0" smtClean="0"/>
              <a:t>Built sun-dried mud brick homes called adobe</a:t>
            </a:r>
          </a:p>
          <a:p>
            <a:r>
              <a:rPr lang="en-US" dirty="0" smtClean="0"/>
              <a:t>A.D. 1500s, Apache and Navajo arrive </a:t>
            </a:r>
          </a:p>
          <a:p>
            <a:r>
              <a:rPr lang="en-US" dirty="0" smtClean="0"/>
              <a:t>Apache were hunters </a:t>
            </a:r>
          </a:p>
          <a:p>
            <a:r>
              <a:rPr lang="en-US" dirty="0" smtClean="0"/>
              <a:t>Navajo farmed the dry land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Plains </a:t>
            </a:r>
            <a:endParaRPr lang="en-US" dirty="0"/>
          </a:p>
        </p:txBody>
      </p:sp>
      <p:sp>
        <p:nvSpPr>
          <p:cNvPr id="3" name="Content Placeholder 2"/>
          <p:cNvSpPr>
            <a:spLocks noGrp="1"/>
          </p:cNvSpPr>
          <p:nvPr>
            <p:ph idx="1"/>
          </p:nvPr>
        </p:nvSpPr>
        <p:spPr/>
        <p:txBody>
          <a:bodyPr>
            <a:normAutofit/>
          </a:bodyPr>
          <a:lstStyle/>
          <a:p>
            <a:r>
              <a:rPr lang="en-US" dirty="0" smtClean="0"/>
              <a:t>Dense grass from Rocky Mountains to the Mississippi River made farming difficult </a:t>
            </a:r>
          </a:p>
          <a:p>
            <a:r>
              <a:rPr lang="en-US" dirty="0" smtClean="0"/>
              <a:t>Mandan, Hidatsa, and Pawnee grew gardens along the Missouri, Arkansas, and Red Rivers</a:t>
            </a:r>
          </a:p>
          <a:p>
            <a:r>
              <a:rPr lang="en-US" dirty="0" smtClean="0"/>
              <a:t>Women looked after the gardens </a:t>
            </a:r>
          </a:p>
          <a:p>
            <a:r>
              <a:rPr lang="en-US" dirty="0" smtClean="0"/>
              <a:t>Men hunted buffalo for meat, bones for tools, and skins for shelter and clothing</a:t>
            </a:r>
          </a:p>
          <a:p>
            <a:r>
              <a:rPr lang="en-US" dirty="0" smtClean="0"/>
              <a:t>They hunted on foot – NO HORSES in America at that time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Woodlands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Farming, hunting, and fishing </a:t>
            </a:r>
          </a:p>
          <a:p>
            <a:r>
              <a:rPr lang="en-US" dirty="0" smtClean="0"/>
              <a:t>Governments formed </a:t>
            </a:r>
          </a:p>
          <a:p>
            <a:r>
              <a:rPr lang="en-US" dirty="0" smtClean="0"/>
              <a:t>Natchez – present day Mississippi – strict social classes </a:t>
            </a:r>
          </a:p>
          <a:p>
            <a:r>
              <a:rPr lang="en-US" dirty="0" smtClean="0"/>
              <a:t>Cherokee in George and North Carolina had formal codes of law </a:t>
            </a:r>
          </a:p>
          <a:p>
            <a:r>
              <a:rPr lang="en-US" dirty="0" smtClean="0"/>
              <a:t>The Iroquois League included the Onondaga, Seneca, Mohawk, Oneida, and Cayuga. The League was formed to end fighting amongst one another. </a:t>
            </a:r>
          </a:p>
          <a:p>
            <a:r>
              <a:rPr lang="en-US" dirty="0" smtClean="0"/>
              <a:t>The Great Peace, a code of laws, governed the league</a:t>
            </a:r>
          </a:p>
          <a:p>
            <a:r>
              <a:rPr lang="en-US" dirty="0" smtClean="0"/>
              <a:t>Women that controlled Iroquois land chose the Grand Council members</a:t>
            </a:r>
          </a:p>
          <a:p>
            <a:r>
              <a:rPr lang="en-US" dirty="0" smtClean="0"/>
              <a:t>The members worked out differences in complete agreement</a:t>
            </a:r>
          </a:p>
          <a:p>
            <a:r>
              <a:rPr lang="en-US" dirty="0" smtClean="0"/>
              <a:t>The Council worked together to form unifications against the Algonquian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Spanish Arrive in America</a:t>
            </a:r>
            <a:endParaRPr lang="en-US" dirty="0"/>
          </a:p>
        </p:txBody>
      </p:sp>
      <p:sp>
        <p:nvSpPr>
          <p:cNvPr id="3" name="Subtitle 2"/>
          <p:cNvSpPr>
            <a:spLocks noGrp="1"/>
          </p:cNvSpPr>
          <p:nvPr>
            <p:ph type="subTitle" idx="1"/>
          </p:nvPr>
        </p:nvSpPr>
        <p:spPr/>
        <p:txBody>
          <a:bodyPr/>
          <a:lstStyle/>
          <a:p>
            <a:r>
              <a:rPr lang="en-US" dirty="0" smtClean="0"/>
              <a:t>7.7.3 Explain how and where each empire arose and how the Aztec and Incan empires were defeated by the Spanish</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Hernan Cortes (1485-1547)</a:t>
            </a:r>
            <a:endParaRPr lang="en-US" dirty="0"/>
          </a:p>
        </p:txBody>
      </p:sp>
      <p:sp>
        <p:nvSpPr>
          <p:cNvPr id="5" name="Content Placeholder 4"/>
          <p:cNvSpPr>
            <a:spLocks noGrp="1"/>
          </p:cNvSpPr>
          <p:nvPr>
            <p:ph sz="half" idx="1"/>
          </p:nvPr>
        </p:nvSpPr>
        <p:spPr/>
        <p:txBody>
          <a:bodyPr>
            <a:normAutofit fontScale="70000" lnSpcReduction="20000"/>
          </a:bodyPr>
          <a:lstStyle/>
          <a:p>
            <a:pPr>
              <a:buNone/>
            </a:pPr>
            <a:r>
              <a:rPr lang="en-US" dirty="0" smtClean="0">
                <a:latin typeface="Times New Roman"/>
                <a:cs typeface="Times New Roman"/>
              </a:rPr>
              <a:t>●  Extremadura, Spain</a:t>
            </a:r>
          </a:p>
          <a:p>
            <a:pPr>
              <a:buNone/>
            </a:pPr>
            <a:r>
              <a:rPr lang="en-US" dirty="0">
                <a:latin typeface="Times New Roman"/>
                <a:cs typeface="Times New Roman"/>
              </a:rPr>
              <a:t>	</a:t>
            </a:r>
            <a:r>
              <a:rPr lang="en-US" dirty="0" smtClean="0">
                <a:latin typeface="Times New Roman"/>
                <a:cs typeface="Times New Roman"/>
              </a:rPr>
              <a:t>Poor soil, hot summers, and very cold winters led to little chance for wealth</a:t>
            </a:r>
          </a:p>
          <a:p>
            <a:pPr>
              <a:buNone/>
            </a:pPr>
            <a:endParaRPr lang="en-US" dirty="0" smtClean="0">
              <a:latin typeface="Times New Roman"/>
              <a:cs typeface="Times New Roman"/>
            </a:endParaRPr>
          </a:p>
          <a:p>
            <a:pPr>
              <a:buNone/>
            </a:pPr>
            <a:r>
              <a:rPr lang="en-US" dirty="0" smtClean="0">
                <a:latin typeface="Times New Roman"/>
                <a:cs typeface="Times New Roman"/>
              </a:rPr>
              <a:t>● 	</a:t>
            </a:r>
            <a:r>
              <a:rPr lang="en-US" dirty="0" smtClean="0"/>
              <a:t>He was given (3) options: </a:t>
            </a:r>
          </a:p>
          <a:p>
            <a:pPr>
              <a:buNone/>
            </a:pPr>
            <a:r>
              <a:rPr lang="en-US" dirty="0" smtClean="0"/>
              <a:t>	Lawyers, Soldier, or Priest</a:t>
            </a:r>
          </a:p>
          <a:p>
            <a:pPr>
              <a:buNone/>
            </a:pPr>
            <a:endParaRPr lang="en-US" dirty="0" smtClean="0"/>
          </a:p>
          <a:p>
            <a:pPr>
              <a:buNone/>
            </a:pPr>
            <a:r>
              <a:rPr lang="en-US" dirty="0" smtClean="0">
                <a:latin typeface="Times New Roman"/>
                <a:cs typeface="Times New Roman"/>
              </a:rPr>
              <a:t>●	At the age of 19, he knew that he wanted to be rich and chose to be a SOLDIER</a:t>
            </a:r>
          </a:p>
          <a:p>
            <a:pPr>
              <a:buNone/>
            </a:pPr>
            <a:endParaRPr lang="en-US" dirty="0" smtClean="0">
              <a:latin typeface="Times New Roman"/>
              <a:cs typeface="Times New Roman"/>
            </a:endParaRPr>
          </a:p>
          <a:p>
            <a:pPr>
              <a:buNone/>
            </a:pPr>
            <a:r>
              <a:rPr lang="en-US" dirty="0" smtClean="0">
                <a:latin typeface="Times New Roman"/>
                <a:cs typeface="Times New Roman"/>
              </a:rPr>
              <a:t>● He did so well in the military that he was “given” land by his superior officer</a:t>
            </a:r>
            <a:endParaRPr lang="en-US" dirty="0" smtClean="0"/>
          </a:p>
        </p:txBody>
      </p:sp>
      <p:sp>
        <p:nvSpPr>
          <p:cNvPr id="6" name="Content Placeholder 5"/>
          <p:cNvSpPr>
            <a:spLocks noGrp="1"/>
          </p:cNvSpPr>
          <p:nvPr>
            <p:ph sz="half" idx="2"/>
          </p:nvPr>
        </p:nvSpPr>
        <p:spPr/>
        <p:txBody>
          <a:bodyPr>
            <a:normAutofit fontScale="70000" lnSpcReduction="20000"/>
          </a:bodyPr>
          <a:lstStyle/>
          <a:p>
            <a:r>
              <a:rPr lang="en-US" dirty="0" smtClean="0"/>
              <a:t>Extremadura, Spain </a:t>
            </a:r>
          </a:p>
          <a:p>
            <a:pPr>
              <a:buNone/>
            </a:pPr>
            <a:endParaRPr lang="en-US" dirty="0"/>
          </a:p>
        </p:txBody>
      </p:sp>
      <p:pic>
        <p:nvPicPr>
          <p:cNvPr id="7" name="Picture 6" descr="686px-Localizaci%C3%B3n_de_Extremadura_svg.png"/>
          <p:cNvPicPr>
            <a:picLocks noChangeAspect="1"/>
          </p:cNvPicPr>
          <p:nvPr/>
        </p:nvPicPr>
        <p:blipFill>
          <a:blip r:embed="rId2" cstate="print"/>
          <a:stretch>
            <a:fillRect/>
          </a:stretch>
        </p:blipFill>
        <p:spPr>
          <a:xfrm>
            <a:off x="4514850" y="2152650"/>
            <a:ext cx="6534150" cy="49339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1504 - Cortes leaves Spain for Hispaniola </a:t>
            </a:r>
          </a:p>
          <a:p>
            <a:pPr>
              <a:buNone/>
            </a:pPr>
            <a:r>
              <a:rPr lang="en-US" dirty="0" smtClean="0"/>
              <a:t>			(Haiti and the Dominican Republic)</a:t>
            </a:r>
          </a:p>
          <a:p>
            <a:r>
              <a:rPr lang="en-US" dirty="0" smtClean="0"/>
              <a:t>1511 – Assisted in the invasion of Cuba</a:t>
            </a:r>
          </a:p>
          <a:p>
            <a:r>
              <a:rPr lang="en-US" dirty="0" smtClean="0"/>
              <a:t>Cortes was given control over Native American villages and the goods produced by the Spanish commander (Diego Velazquez)</a:t>
            </a:r>
          </a:p>
          <a:p>
            <a:r>
              <a:rPr lang="en-US" dirty="0" smtClean="0"/>
              <a:t>1517 – Smallpox kill thousands of Native Americans in Cuba (by the end of 1519 – the population was nearly wiped out)</a:t>
            </a:r>
          </a:p>
          <a:p>
            <a:r>
              <a:rPr lang="en-US" dirty="0" smtClean="0"/>
              <a:t>1519- Cortes sets sail for Mexico to find new workers after hearing that there was a friendly exchange between the Mayans and his fellow soldiers.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CUBA – Indigenous Population (Approximately 80,000) </a:t>
            </a:r>
            <a:br>
              <a:rPr lang="en-US" dirty="0" smtClean="0"/>
            </a:br>
            <a:r>
              <a:rPr lang="en-US" dirty="0" smtClean="0"/>
              <a:t>- Hispaniola </a:t>
            </a:r>
            <a:br>
              <a:rPr lang="en-US" dirty="0" smtClean="0"/>
            </a:br>
            <a:r>
              <a:rPr lang="en-US" dirty="0" smtClean="0"/>
              <a:t>(Approx. 55,000-60,000)</a:t>
            </a:r>
            <a:endParaRPr lang="en-US" dirty="0"/>
          </a:p>
        </p:txBody>
      </p:sp>
      <p:pic>
        <p:nvPicPr>
          <p:cNvPr id="3" name="Picture 2" descr="cucarib.gif"/>
          <p:cNvPicPr>
            <a:picLocks noChangeAspect="1"/>
          </p:cNvPicPr>
          <p:nvPr/>
        </p:nvPicPr>
        <p:blipFill>
          <a:blip r:embed="rId2" cstate="print"/>
          <a:stretch>
            <a:fillRect/>
          </a:stretch>
        </p:blipFill>
        <p:spPr>
          <a:xfrm>
            <a:off x="1034144" y="4819700"/>
            <a:ext cx="4524375" cy="333375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Veracruz, Mexico (1519)</a:t>
            </a:r>
            <a:endParaRPr lang="en-US" dirty="0"/>
          </a:p>
        </p:txBody>
      </p:sp>
      <p:sp>
        <p:nvSpPr>
          <p:cNvPr id="3" name="Content Placeholder 2"/>
          <p:cNvSpPr>
            <a:spLocks noGrp="1"/>
          </p:cNvSpPr>
          <p:nvPr>
            <p:ph idx="1"/>
          </p:nvPr>
        </p:nvSpPr>
        <p:spPr/>
        <p:txBody>
          <a:bodyPr>
            <a:normAutofit/>
          </a:bodyPr>
          <a:lstStyle/>
          <a:p>
            <a:r>
              <a:rPr lang="en-US" dirty="0" smtClean="0"/>
              <a:t>Spain forces Tabascans (thousands of people) to surrender by using scare tactics (horses and guns)</a:t>
            </a:r>
          </a:p>
          <a:p>
            <a:r>
              <a:rPr lang="en-US" dirty="0" smtClean="0"/>
              <a:t>Malintzin was given to Cortes – she spoke Mayan and Nahuatl (Aztec language) </a:t>
            </a:r>
          </a:p>
          <a:p>
            <a:r>
              <a:rPr lang="en-US" dirty="0" smtClean="0"/>
              <a:t>She aided Cortes by telling him the lay of the Aztec land, how the Aztec people hated their rulers, and helped him to form alliances</a:t>
            </a:r>
          </a:p>
          <a:p>
            <a:r>
              <a:rPr lang="en-US" dirty="0" smtClean="0"/>
              <a:t>MEASLES and SMALLPOX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Veracruz, Mexico</a:t>
            </a:r>
            <a:endParaRPr lang="en-US" dirty="0"/>
          </a:p>
        </p:txBody>
      </p:sp>
      <p:sp>
        <p:nvSpPr>
          <p:cNvPr id="6" name="Content Placeholder 5"/>
          <p:cNvSpPr>
            <a:spLocks noGrp="1"/>
          </p:cNvSpPr>
          <p:nvPr>
            <p:ph idx="1"/>
          </p:nvPr>
        </p:nvSpPr>
        <p:spPr/>
        <p:txBody>
          <a:bodyPr/>
          <a:lstStyle/>
          <a:p>
            <a:endParaRPr lang="en-US" dirty="0"/>
          </a:p>
        </p:txBody>
      </p:sp>
      <p:pic>
        <p:nvPicPr>
          <p:cNvPr id="5" name="Picture 4" descr="climate-in-mexico-city-1.jpg"/>
          <p:cNvPicPr>
            <a:picLocks noChangeAspect="1"/>
          </p:cNvPicPr>
          <p:nvPr/>
        </p:nvPicPr>
        <p:blipFill>
          <a:blip r:embed="rId2" cstate="print"/>
          <a:stretch>
            <a:fillRect/>
          </a:stretch>
        </p:blipFill>
        <p:spPr>
          <a:xfrm>
            <a:off x="2400300" y="1600200"/>
            <a:ext cx="4381500" cy="46228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Tenochtitlan, Mexico (AZTEC Capital) </a:t>
            </a:r>
            <a:endParaRPr lang="en-US" dirty="0"/>
          </a:p>
        </p:txBody>
      </p:sp>
      <p:sp>
        <p:nvSpPr>
          <p:cNvPr id="3" name="Text Placeholder 2"/>
          <p:cNvSpPr>
            <a:spLocks noGrp="1"/>
          </p:cNvSpPr>
          <p:nvPr>
            <p:ph type="body" idx="1"/>
          </p:nvPr>
        </p:nvSpPr>
        <p:spPr/>
        <p:txBody>
          <a:bodyPr/>
          <a:lstStyle/>
          <a:p>
            <a:r>
              <a:rPr lang="en-US" dirty="0" smtClean="0"/>
              <a:t>Spain (Cortes)</a:t>
            </a:r>
            <a:endParaRPr lang="en-US" dirty="0"/>
          </a:p>
        </p:txBody>
      </p:sp>
      <p:sp>
        <p:nvSpPr>
          <p:cNvPr id="5" name="Text Placeholder 4"/>
          <p:cNvSpPr>
            <a:spLocks noGrp="1"/>
          </p:cNvSpPr>
          <p:nvPr>
            <p:ph type="body" sz="half" idx="3"/>
          </p:nvPr>
        </p:nvSpPr>
        <p:spPr/>
        <p:txBody>
          <a:bodyPr/>
          <a:lstStyle/>
          <a:p>
            <a:r>
              <a:rPr lang="en-US" dirty="0" smtClean="0"/>
              <a:t>Mexico (Montezuma II)</a:t>
            </a:r>
            <a:endParaRPr lang="en-US" dirty="0"/>
          </a:p>
        </p:txBody>
      </p:sp>
      <p:sp>
        <p:nvSpPr>
          <p:cNvPr id="4" name="Content Placeholder 3"/>
          <p:cNvSpPr>
            <a:spLocks noGrp="1"/>
          </p:cNvSpPr>
          <p:nvPr>
            <p:ph sz="quarter" idx="2"/>
          </p:nvPr>
        </p:nvSpPr>
        <p:spPr/>
        <p:txBody>
          <a:bodyPr>
            <a:normAutofit/>
          </a:bodyPr>
          <a:lstStyle/>
          <a:p>
            <a:r>
              <a:rPr lang="en-US" dirty="0" smtClean="0"/>
              <a:t>Cortes brought </a:t>
            </a:r>
          </a:p>
          <a:p>
            <a:r>
              <a:rPr lang="en-US" dirty="0" smtClean="0"/>
              <a:t>	- 550 soldiers</a:t>
            </a:r>
          </a:p>
          <a:p>
            <a:r>
              <a:rPr lang="en-US" dirty="0" smtClean="0"/>
              <a:t>	- 16 horses</a:t>
            </a:r>
          </a:p>
          <a:p>
            <a:r>
              <a:rPr lang="en-US" dirty="0" smtClean="0"/>
              <a:t>	- 14 cannons </a:t>
            </a:r>
          </a:p>
          <a:p>
            <a:r>
              <a:rPr lang="en-US" dirty="0" smtClean="0"/>
              <a:t>	- GUNS</a:t>
            </a:r>
          </a:p>
          <a:p>
            <a:r>
              <a:rPr lang="en-US" dirty="0" smtClean="0"/>
              <a:t>	- and a few dogs </a:t>
            </a:r>
          </a:p>
          <a:p>
            <a:r>
              <a:rPr lang="en-US" dirty="0" smtClean="0"/>
              <a:t>- Armor and Swords </a:t>
            </a:r>
          </a:p>
          <a:p>
            <a:r>
              <a:rPr lang="en-US" dirty="0" smtClean="0"/>
              <a:t>Measles and SMALLPOX </a:t>
            </a:r>
            <a:endParaRPr lang="en-US" dirty="0"/>
          </a:p>
        </p:txBody>
      </p:sp>
      <p:sp>
        <p:nvSpPr>
          <p:cNvPr id="6" name="Content Placeholder 5"/>
          <p:cNvSpPr>
            <a:spLocks noGrp="1"/>
          </p:cNvSpPr>
          <p:nvPr>
            <p:ph sz="quarter" idx="4"/>
          </p:nvPr>
        </p:nvSpPr>
        <p:spPr/>
        <p:txBody>
          <a:bodyPr>
            <a:normAutofit/>
          </a:bodyPr>
          <a:lstStyle/>
          <a:p>
            <a:r>
              <a:rPr lang="en-US" dirty="0" smtClean="0"/>
              <a:t>Montezuma had a dream that the Spanish were coming. </a:t>
            </a:r>
          </a:p>
          <a:p>
            <a:r>
              <a:rPr lang="en-US" dirty="0" smtClean="0"/>
              <a:t>Initially thought Cortes was Quetzalcoatl </a:t>
            </a:r>
          </a:p>
          <a:p>
            <a:r>
              <a:rPr lang="en-US" dirty="0" smtClean="0"/>
              <a:t>Aztec war club </a:t>
            </a:r>
          </a:p>
          <a:p>
            <a:r>
              <a:rPr lang="en-US" dirty="0" smtClean="0"/>
              <a:t>Large population </a:t>
            </a:r>
          </a:p>
          <a:p>
            <a:pPr>
              <a:buNone/>
            </a:pPr>
            <a:r>
              <a:rPr lang="en-US" dirty="0" smtClean="0"/>
              <a:t> </a:t>
            </a:r>
            <a:endParaRPr lang="en-US" dirty="0"/>
          </a:p>
        </p:txBody>
      </p:sp>
      <p:pic>
        <p:nvPicPr>
          <p:cNvPr id="7" name="Picture 6" descr="cortez2.jpg"/>
          <p:cNvPicPr>
            <a:picLocks noChangeAspect="1"/>
          </p:cNvPicPr>
          <p:nvPr/>
        </p:nvPicPr>
        <p:blipFill>
          <a:blip r:embed="rId2" cstate="print"/>
          <a:stretch>
            <a:fillRect/>
          </a:stretch>
        </p:blipFill>
        <p:spPr>
          <a:xfrm>
            <a:off x="4876800" y="5362575"/>
            <a:ext cx="3810000" cy="2257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a:t>
            </a:r>
            <a:endParaRPr lang="en-US" dirty="0"/>
          </a:p>
        </p:txBody>
      </p:sp>
      <p:sp>
        <p:nvSpPr>
          <p:cNvPr id="3" name="Content Placeholder 2"/>
          <p:cNvSpPr>
            <a:spLocks noGrp="1"/>
          </p:cNvSpPr>
          <p:nvPr>
            <p:ph idx="1"/>
          </p:nvPr>
        </p:nvSpPr>
        <p:spPr/>
        <p:txBody>
          <a:bodyPr>
            <a:normAutofit/>
          </a:bodyPr>
          <a:lstStyle/>
          <a:p>
            <a:r>
              <a:rPr lang="en-US" dirty="0" smtClean="0"/>
              <a:t>Began in Mesoamerica 9,000-10,000 years ago</a:t>
            </a:r>
          </a:p>
          <a:p>
            <a:r>
              <a:rPr lang="en-US" dirty="0" smtClean="0"/>
              <a:t>Meso – “middle” lands from Valley of Mexico to Costa Rica in Central America</a:t>
            </a:r>
          </a:p>
          <a:p>
            <a:pPr lvl="1"/>
            <a:r>
              <a:rPr lang="en-US" dirty="0" smtClean="0"/>
              <a:t>Rich soil and mild climate</a:t>
            </a:r>
          </a:p>
          <a:p>
            <a:pPr lvl="1"/>
            <a:r>
              <a:rPr lang="en-US" dirty="0" smtClean="0"/>
              <a:t>Rain in the spring and autumn</a:t>
            </a:r>
          </a:p>
          <a:p>
            <a:pPr lvl="1"/>
            <a:r>
              <a:rPr lang="en-US" dirty="0" smtClean="0"/>
              <a:t>Pumpkins, peppers, squash, gourds and beans</a:t>
            </a:r>
          </a:p>
          <a:p>
            <a:pPr lvl="1"/>
            <a:r>
              <a:rPr lang="en-US" dirty="0" smtClean="0"/>
              <a:t>Corn started as wild grass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Tenochtitlan, Mexico</a:t>
            </a:r>
            <a:endParaRPr lang="en-US" dirty="0"/>
          </a:p>
        </p:txBody>
      </p:sp>
      <p:pic>
        <p:nvPicPr>
          <p:cNvPr id="8" name="Content Placeholder 7" descr="Tenochtitlan1.jpg"/>
          <p:cNvPicPr>
            <a:picLocks noGrp="1" noChangeAspect="1"/>
          </p:cNvPicPr>
          <p:nvPr>
            <p:ph idx="1"/>
          </p:nvPr>
        </p:nvPicPr>
        <p:blipFill>
          <a:blip r:embed="rId2" cstate="print"/>
          <a:stretch>
            <a:fillRect/>
          </a:stretch>
        </p:blipFill>
        <p:spPr>
          <a:xfrm>
            <a:off x="381000" y="1066800"/>
            <a:ext cx="6134100" cy="4000500"/>
          </a:xfrm>
        </p:spPr>
      </p:pic>
      <p:pic>
        <p:nvPicPr>
          <p:cNvPr id="4" name="Picture 3" descr="aztec_map.gif"/>
          <p:cNvPicPr>
            <a:picLocks noChangeAspect="1"/>
          </p:cNvPicPr>
          <p:nvPr/>
        </p:nvPicPr>
        <p:blipFill>
          <a:blip r:embed="rId3" cstate="print"/>
          <a:stretch>
            <a:fillRect/>
          </a:stretch>
        </p:blipFill>
        <p:spPr>
          <a:xfrm>
            <a:off x="361950" y="4038600"/>
            <a:ext cx="3371850" cy="2771775"/>
          </a:xfrm>
          <a:prstGeom prst="rect">
            <a:avLst/>
          </a:prstGeom>
        </p:spPr>
      </p:pic>
      <p:pic>
        <p:nvPicPr>
          <p:cNvPr id="5" name="Picture 4" descr="1313906307054.jpg"/>
          <p:cNvPicPr>
            <a:picLocks noChangeAspect="1"/>
          </p:cNvPicPr>
          <p:nvPr/>
        </p:nvPicPr>
        <p:blipFill>
          <a:blip r:embed="rId4" cstate="print"/>
          <a:stretch>
            <a:fillRect/>
          </a:stretch>
        </p:blipFill>
        <p:spPr>
          <a:xfrm>
            <a:off x="6847358" y="0"/>
            <a:ext cx="1915642" cy="68580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Montezuma (1480-1520)</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Montezuma did not attack Cortes initially because he believed him to be a light-skinned god named Quetzalcoatl that had left Tenochtitlan and promised to return one day.  Quetzalcoatl was a god that did not believe in sacrifices. </a:t>
            </a:r>
          </a:p>
          <a:p>
            <a:endParaRPr lang="en-US" dirty="0" smtClean="0"/>
          </a:p>
          <a:p>
            <a:r>
              <a:rPr lang="en-US" dirty="0" smtClean="0"/>
              <a:t>Montezuma decided to ambush the Spaniards but Cortes learned of his plan and killed 6,000 Aztecs.</a:t>
            </a:r>
          </a:p>
          <a:p>
            <a:pPr>
              <a:buNone/>
            </a:pPr>
            <a:r>
              <a:rPr lang="en-US" dirty="0" smtClean="0"/>
              <a:t> </a:t>
            </a:r>
          </a:p>
          <a:p>
            <a:r>
              <a:rPr lang="en-US" dirty="0" smtClean="0"/>
              <a:t>Spaniards took over Tenochtitlan, took Montezuma hostage, and ordered the ceasing of sacrifices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 Defeats Aztecs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Aztecs rebel </a:t>
            </a:r>
          </a:p>
          <a:p>
            <a:r>
              <a:rPr lang="en-US" dirty="0" smtClean="0"/>
              <a:t>Thousands of Aztecs killed </a:t>
            </a:r>
          </a:p>
          <a:p>
            <a:r>
              <a:rPr lang="en-US" dirty="0" smtClean="0"/>
              <a:t>Montezuma was killed during the rebellion when he tried to stop the fighting</a:t>
            </a:r>
          </a:p>
          <a:p>
            <a:r>
              <a:rPr lang="en-US" dirty="0" smtClean="0"/>
              <a:t>Spain was outnumbered and retreated to the hills</a:t>
            </a:r>
            <a:r>
              <a:rPr lang="en-US" dirty="0"/>
              <a:t> </a:t>
            </a:r>
            <a:r>
              <a:rPr lang="en-US" dirty="0" smtClean="0"/>
              <a:t>with their allies</a:t>
            </a:r>
          </a:p>
          <a:p>
            <a:r>
              <a:rPr lang="en-US" dirty="0" smtClean="0"/>
              <a:t>Smallpox breaks out in Tenochtitlan</a:t>
            </a:r>
          </a:p>
          <a:p>
            <a:r>
              <a:rPr lang="en-US" dirty="0" smtClean="0"/>
              <a:t>Spaniards were immune to smallpox, as they were exposed as young children </a:t>
            </a:r>
            <a:endParaRPr lang="en-US" dirty="0"/>
          </a:p>
          <a:p>
            <a:r>
              <a:rPr lang="en-US" dirty="0" smtClean="0"/>
              <a:t>June 1521, Spain takes over the Aztec capital</a:t>
            </a:r>
          </a:p>
          <a:p>
            <a:r>
              <a:rPr lang="en-US" dirty="0" smtClean="0"/>
              <a:t>Aztecs are too weak to fight from smallpox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Smallpox </a:t>
            </a:r>
            <a:endParaRPr lang="en-US" dirty="0"/>
          </a:p>
        </p:txBody>
      </p:sp>
      <p:sp>
        <p:nvSpPr>
          <p:cNvPr id="3" name="Text Placeholder 2"/>
          <p:cNvSpPr>
            <a:spLocks noGrp="1"/>
          </p:cNvSpPr>
          <p:nvPr>
            <p:ph type="body" idx="1"/>
          </p:nvPr>
        </p:nvSpPr>
        <p:spPr/>
        <p:txBody>
          <a:bodyPr>
            <a:normAutofit fontScale="92500"/>
          </a:bodyPr>
          <a:lstStyle/>
          <a:p>
            <a:r>
              <a:rPr lang="en-US" dirty="0" smtClean="0"/>
              <a:t> AZTEC Death by SMALLPOX </a:t>
            </a:r>
            <a:endParaRPr lang="en-US" dirty="0"/>
          </a:p>
        </p:txBody>
      </p:sp>
      <p:sp>
        <p:nvSpPr>
          <p:cNvPr id="5" name="Text Placeholder 4"/>
          <p:cNvSpPr>
            <a:spLocks noGrp="1"/>
          </p:cNvSpPr>
          <p:nvPr>
            <p:ph type="body" sz="half" idx="3"/>
          </p:nvPr>
        </p:nvSpPr>
        <p:spPr/>
        <p:txBody>
          <a:bodyPr/>
          <a:lstStyle/>
          <a:p>
            <a:r>
              <a:rPr lang="en-US" dirty="0" smtClean="0"/>
              <a:t>Symptoms </a:t>
            </a:r>
            <a:endParaRPr lang="en-US" dirty="0"/>
          </a:p>
        </p:txBody>
      </p:sp>
      <p:sp>
        <p:nvSpPr>
          <p:cNvPr id="4" name="Content Placeholder 3"/>
          <p:cNvSpPr>
            <a:spLocks noGrp="1"/>
          </p:cNvSpPr>
          <p:nvPr>
            <p:ph sz="quarter" idx="2"/>
          </p:nvPr>
        </p:nvSpPr>
        <p:spPr/>
        <p:txBody>
          <a:bodyPr>
            <a:normAutofit fontScale="77500" lnSpcReduction="20000"/>
          </a:bodyPr>
          <a:lstStyle/>
          <a:p>
            <a:r>
              <a:rPr lang="en-US" dirty="0" smtClean="0"/>
              <a:t>The disease spread rapidly from island to island and then hit the mainland. </a:t>
            </a:r>
          </a:p>
          <a:p>
            <a:r>
              <a:rPr lang="en-US" dirty="0" smtClean="0"/>
              <a:t>Aztecs would bathe in steam baths furthering the spread of smallpox</a:t>
            </a:r>
          </a:p>
          <a:p>
            <a:r>
              <a:rPr lang="en-US" dirty="0" smtClean="0"/>
              <a:t>Aztecs bathed together, slept in close proximity, and ate together </a:t>
            </a:r>
          </a:p>
          <a:p>
            <a:r>
              <a:rPr lang="en-US" dirty="0" smtClean="0"/>
              <a:t>Food shortages occurred because the women were to ill to work to grind the maize</a:t>
            </a:r>
          </a:p>
          <a:p>
            <a:r>
              <a:rPr lang="en-US" dirty="0" smtClean="0"/>
              <a:t>Some treatments included finely grinding obsidian and putting it in the wound and then making a plaster to cover the area </a:t>
            </a:r>
            <a:endParaRPr lang="en-US" dirty="0"/>
          </a:p>
        </p:txBody>
      </p:sp>
      <p:sp>
        <p:nvSpPr>
          <p:cNvPr id="6" name="Content Placeholder 5"/>
          <p:cNvSpPr>
            <a:spLocks noGrp="1"/>
          </p:cNvSpPr>
          <p:nvPr>
            <p:ph sz="quarter" idx="4"/>
          </p:nvPr>
        </p:nvSpPr>
        <p:spPr/>
        <p:txBody>
          <a:bodyPr>
            <a:normAutofit fontScale="77500" lnSpcReduction="20000"/>
          </a:bodyPr>
          <a:lstStyle/>
          <a:p>
            <a:r>
              <a:rPr lang="en-US" dirty="0" smtClean="0"/>
              <a:t>Fever</a:t>
            </a:r>
          </a:p>
          <a:p>
            <a:r>
              <a:rPr lang="en-US" dirty="0" smtClean="0"/>
              <a:t>Nausea</a:t>
            </a:r>
          </a:p>
          <a:p>
            <a:r>
              <a:rPr lang="en-US" dirty="0" smtClean="0"/>
              <a:t>Headache </a:t>
            </a:r>
          </a:p>
          <a:p>
            <a:r>
              <a:rPr lang="en-US" dirty="0" smtClean="0"/>
              <a:t>Delirium is possible </a:t>
            </a:r>
          </a:p>
          <a:p>
            <a:pPr>
              <a:buNone/>
            </a:pPr>
            <a:r>
              <a:rPr lang="en-US" dirty="0" smtClean="0"/>
              <a:t> SECOND PHASE </a:t>
            </a:r>
          </a:p>
          <a:p>
            <a:pPr>
              <a:buFontTx/>
              <a:buChar char="-"/>
            </a:pPr>
            <a:r>
              <a:rPr lang="en-US" dirty="0" smtClean="0"/>
              <a:t>Oil glands are destroyed turning the skin red</a:t>
            </a:r>
          </a:p>
          <a:p>
            <a:pPr>
              <a:buFontTx/>
              <a:buChar char="-"/>
            </a:pPr>
            <a:r>
              <a:rPr lang="en-US" dirty="0" smtClean="0"/>
              <a:t>Skin looks scalded and feels scalded (to infected person and someone that touches them) </a:t>
            </a:r>
          </a:p>
          <a:p>
            <a:pPr>
              <a:buFontTx/>
              <a:buChar char="-"/>
            </a:pPr>
            <a:r>
              <a:rPr lang="en-US" dirty="0" smtClean="0"/>
              <a:t> small, red, flat marks</a:t>
            </a:r>
          </a:p>
          <a:p>
            <a:pPr>
              <a:buFontTx/>
              <a:buChar char="-"/>
            </a:pPr>
            <a:r>
              <a:rPr lang="en-US" dirty="0" smtClean="0"/>
              <a:t>SIMILAR TO CHICKENPOX, but smallpox can be deadly </a:t>
            </a:r>
          </a:p>
          <a:p>
            <a:pPr>
              <a:buFontTx/>
              <a:buChar char="-"/>
            </a:pPr>
            <a:endParaRPr lang="en-US"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Cortes </a:t>
            </a:r>
            <a:endParaRPr lang="en-US" dirty="0"/>
          </a:p>
        </p:txBody>
      </p:sp>
      <p:sp>
        <p:nvSpPr>
          <p:cNvPr id="3" name="Content Placeholder 2"/>
          <p:cNvSpPr>
            <a:spLocks noGrp="1"/>
          </p:cNvSpPr>
          <p:nvPr>
            <p:ph idx="1"/>
          </p:nvPr>
        </p:nvSpPr>
        <p:spPr/>
        <p:txBody>
          <a:bodyPr>
            <a:normAutofit/>
          </a:bodyPr>
          <a:lstStyle/>
          <a:p>
            <a:r>
              <a:rPr lang="en-US" dirty="0" smtClean="0"/>
              <a:t>Cortes returns to Spain wealthy</a:t>
            </a:r>
          </a:p>
          <a:p>
            <a:r>
              <a:rPr lang="en-US" dirty="0" smtClean="0"/>
              <a:t>During his encounter with Montezuma, Montezuma gives Cortes a bitter tasting drink consisting of cacao</a:t>
            </a:r>
          </a:p>
          <a:p>
            <a:r>
              <a:rPr lang="en-US" dirty="0" smtClean="0"/>
              <a:t>After defeating the Aztecs, Cortes returns to Europe with the cacao bean.  Europeans develop chocolate by adding milk and sugar to the bean.   </a:t>
            </a:r>
          </a:p>
          <a:p>
            <a:r>
              <a:rPr lang="en-US" dirty="0" smtClean="0"/>
              <a:t>Dies near Seville, Spain (1547)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0"/>
            <a:ext cx="7772400" cy="1470025"/>
          </a:xfrm>
        </p:spPr>
        <p:txBody>
          <a:bodyPr/>
          <a:lstStyle/>
          <a:p>
            <a:r>
              <a:rPr lang="en-US" smtClean="0">
                <a:solidFill>
                  <a:srgbClr val="FF0000"/>
                </a:solidFill>
              </a:rPr>
              <a:t>Francisco Pizarro conquers the Incas</a:t>
            </a:r>
          </a:p>
        </p:txBody>
      </p:sp>
      <p:sp>
        <p:nvSpPr>
          <p:cNvPr id="2051" name="Subtitle 2"/>
          <p:cNvSpPr>
            <a:spLocks noGrp="1"/>
          </p:cNvSpPr>
          <p:nvPr>
            <p:ph type="subTitle" idx="1"/>
          </p:nvPr>
        </p:nvSpPr>
        <p:spPr>
          <a:xfrm>
            <a:off x="609600" y="1676400"/>
            <a:ext cx="4572000" cy="4800600"/>
          </a:xfrm>
          <a:solidFill>
            <a:srgbClr val="C00000"/>
          </a:solidFill>
        </p:spPr>
        <p:txBody>
          <a:bodyPr/>
          <a:lstStyle/>
          <a:p>
            <a:pPr algn="l">
              <a:buFont typeface="Arial" charset="0"/>
              <a:buChar char="•"/>
            </a:pPr>
            <a:r>
              <a:rPr lang="en-US" b="1" dirty="0" smtClean="0">
                <a:solidFill>
                  <a:schemeClr val="bg1"/>
                </a:solidFill>
              </a:rPr>
              <a:t>Living in the new world since 1502, he helped explore and became a wealthy landowner. </a:t>
            </a:r>
          </a:p>
          <a:p>
            <a:pPr algn="l">
              <a:buFont typeface="Arial" charset="0"/>
              <a:buChar char="•"/>
            </a:pPr>
            <a:r>
              <a:rPr lang="en-US" b="1" dirty="0" smtClean="0">
                <a:solidFill>
                  <a:schemeClr val="bg1"/>
                </a:solidFill>
              </a:rPr>
              <a:t>In 1530 led 160 men up the mountain and into the Inca homeland. </a:t>
            </a:r>
          </a:p>
        </p:txBody>
      </p:sp>
      <p:pic>
        <p:nvPicPr>
          <p:cNvPr id="2052" name="Picture 2" descr="http://upload.wikimedia.org/wikipedia/commons/thumb/4/43/Pizarro.jpg/220px-Pizarro.jpg"/>
          <p:cNvPicPr>
            <a:picLocks noChangeAspect="1" noChangeArrowheads="1"/>
          </p:cNvPicPr>
          <p:nvPr/>
        </p:nvPicPr>
        <p:blipFill>
          <a:blip r:embed="rId2"/>
          <a:srcRect/>
          <a:stretch>
            <a:fillRect/>
          </a:stretch>
        </p:blipFill>
        <p:spPr bwMode="auto">
          <a:xfrm>
            <a:off x="5638800" y="1752600"/>
            <a:ext cx="3282950" cy="42672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Francisco Pizarro conquers the Incas </a:t>
            </a:r>
            <a:r>
              <a:rPr lang="en-US" sz="3100" dirty="0" smtClean="0">
                <a:solidFill>
                  <a:srgbClr val="FF0000"/>
                </a:solidFill>
              </a:rPr>
              <a:t>(Cont.) </a:t>
            </a:r>
            <a:endParaRPr lang="en-US" dirty="0"/>
          </a:p>
        </p:txBody>
      </p:sp>
      <p:sp>
        <p:nvSpPr>
          <p:cNvPr id="3075" name="Content Placeholder 2"/>
          <p:cNvSpPr>
            <a:spLocks noGrp="1"/>
          </p:cNvSpPr>
          <p:nvPr>
            <p:ph idx="1"/>
          </p:nvPr>
        </p:nvSpPr>
        <p:spPr>
          <a:xfrm>
            <a:off x="457200" y="1600200"/>
            <a:ext cx="3581400" cy="4525963"/>
          </a:xfrm>
          <a:solidFill>
            <a:srgbClr val="C00000"/>
          </a:solidFill>
        </p:spPr>
        <p:txBody>
          <a:bodyPr>
            <a:normAutofit fontScale="92500"/>
          </a:bodyPr>
          <a:lstStyle/>
          <a:p>
            <a:r>
              <a:rPr lang="en-US" sz="3600" dirty="0" smtClean="0">
                <a:solidFill>
                  <a:schemeClr val="bg1"/>
                </a:solidFill>
              </a:rPr>
              <a:t>Inca tried ignoring him, but he didn’t leave. Raided Inca storehouses and fired against villagers. </a:t>
            </a:r>
          </a:p>
          <a:p>
            <a:endParaRPr lang="en-US" dirty="0" smtClean="0"/>
          </a:p>
        </p:txBody>
      </p:sp>
      <p:pic>
        <p:nvPicPr>
          <p:cNvPr id="3076" name="Picture 4" descr="http://www.enchantedlearning.com/explorers/gifs/Pizarromap.GIF"/>
          <p:cNvPicPr>
            <a:picLocks noChangeAspect="1" noChangeArrowheads="1"/>
          </p:cNvPicPr>
          <p:nvPr/>
        </p:nvPicPr>
        <p:blipFill>
          <a:blip r:embed="rId2"/>
          <a:srcRect/>
          <a:stretch>
            <a:fillRect/>
          </a:stretch>
        </p:blipFill>
        <p:spPr bwMode="auto">
          <a:xfrm>
            <a:off x="4038600" y="2286000"/>
            <a:ext cx="4651375" cy="35052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Francisco Pizarro conquers the Incas </a:t>
            </a:r>
            <a:r>
              <a:rPr lang="en-US" sz="3100" dirty="0" smtClean="0">
                <a:solidFill>
                  <a:srgbClr val="FF0000"/>
                </a:solidFill>
              </a:rPr>
              <a:t>(Cont.) </a:t>
            </a:r>
            <a:endParaRPr lang="en-US" dirty="0">
              <a:solidFill>
                <a:srgbClr val="FF0000"/>
              </a:solidFill>
            </a:endParaRPr>
          </a:p>
        </p:txBody>
      </p:sp>
      <p:sp>
        <p:nvSpPr>
          <p:cNvPr id="3" name="Content Placeholder 2"/>
          <p:cNvSpPr>
            <a:spLocks noGrp="1"/>
          </p:cNvSpPr>
          <p:nvPr>
            <p:ph idx="1"/>
          </p:nvPr>
        </p:nvSpPr>
        <p:spPr>
          <a:xfrm>
            <a:off x="457200" y="1600200"/>
            <a:ext cx="3733800" cy="4525963"/>
          </a:xfrm>
          <a:solidFill>
            <a:srgbClr val="C00000"/>
          </a:solidFill>
        </p:spPr>
        <p:txBody>
          <a:bodyPr rtlCol="0">
            <a:normAutofit lnSpcReduction="10000"/>
          </a:bodyPr>
          <a:lstStyle/>
          <a:p>
            <a:pPr fontAlgn="auto">
              <a:spcAft>
                <a:spcPts val="0"/>
              </a:spcAft>
              <a:buFont typeface="Arial" pitchFamily="34" charset="0"/>
              <a:buChar char="•"/>
              <a:defRPr/>
            </a:pPr>
            <a:r>
              <a:rPr lang="en-US" dirty="0" smtClean="0">
                <a:solidFill>
                  <a:schemeClr val="bg1"/>
                </a:solidFill>
              </a:rPr>
              <a:t>Incan Emperor, </a:t>
            </a:r>
            <a:r>
              <a:rPr lang="en-US" dirty="0" smtClean="0">
                <a:solidFill>
                  <a:srgbClr val="FF0000"/>
                </a:solidFill>
              </a:rPr>
              <a:t>Atahualpa</a:t>
            </a:r>
            <a:r>
              <a:rPr lang="en-US" dirty="0" smtClean="0">
                <a:solidFill>
                  <a:schemeClr val="bg1"/>
                </a:solidFill>
              </a:rPr>
              <a:t>, thought Pizarro was crazy, how would 160 men defeat 80,000 Incan warriors?  </a:t>
            </a:r>
          </a:p>
          <a:p>
            <a:pPr fontAlgn="auto">
              <a:spcAft>
                <a:spcPts val="0"/>
              </a:spcAft>
              <a:buFont typeface="Arial" pitchFamily="34" charset="0"/>
              <a:buChar char="•"/>
              <a:defRPr/>
            </a:pPr>
            <a:r>
              <a:rPr lang="en-US" dirty="0" smtClean="0">
                <a:solidFill>
                  <a:schemeClr val="bg1"/>
                </a:solidFill>
              </a:rPr>
              <a:t>Atahualpa meet with Pizarro, was asked to denounce gods. </a:t>
            </a:r>
            <a:endParaRPr lang="en-US" dirty="0"/>
          </a:p>
        </p:txBody>
      </p:sp>
      <p:sp>
        <p:nvSpPr>
          <p:cNvPr id="4100" name="AutoShape 2" descr="data:image/jpeg;base64,/9j/4AAQSkZJRgABAQAAAQABAAD/2wCEAAkGBhQRERUUExMWFRUWGBsaGRgXGBwbHhshGyIYHBwZHCAgHCYfGh4lHxsYIC8gIycpLSwsGSAxNTAqNyYrLCkBCQoKDgwOGg8PGiwkHyQsKSwsLCwsLCwsLCwsLCwsLCwsLCwsLCwsLCwsKSksLCwpLCwsLCwsLCwpLCwsLCksLP/AABEIAMIBAwMBIgACEQEDEQH/xAAcAAACAwEBAQEAAAAAAAAAAAAABgQFBwMCAQj/xABJEAACAQMCAwUFBAYHBgYDAQABAhEAAyEEEgUxQQYTIlFhBzJxgZEUQqGxIzNSweHwYnKCk9HS8RVUkqKywhYkU2Nz4iVDoxf/xAAYAQADAQEAAAAAAAAAAAAAAAAAAQIDBP/EACERAQEAAgMBAAIDAQAAAAAAAAABAhEhMUESYXEDMlEi/9oADAMBAAIRAxEAPwDcaKKy/wBovb/V6LV91YNvZsVvEm4yZnqPKlboNQorD7Ptc1zMEDWdxzJt9OvXNXFv2lao9bf/AAfxqbnIemsUVkes9rd6wA1zafEMBYkdcziqu17Yddelk7lFJhQUmP8AmzTmUos03CisQ0/tk1yuRcSyQMe6Vn4GTHTMEelS9R7UtYIKG0VPKUz6g+LmOX08xRctDTZKKy9+32s+z2rm60puGP1ZMSSAT4uXyqjue1fXhLhi14A2e7wSvMDxdDE/H0NKZyjTbKK/Nh9vXE/Ox/df/avv/wDvXEvOx/df/aq2T9JUUmdkOP6u7o7d3UlO8uDdCrAAPuiJOYz8648b7YX7KX9pXcjW9sr0YDnnOQaX1D0eaKznR+0C6UQu9vcymVCRBBYZMxyA+tc07f6k3As24L7fd/jR9QaaVRSTw7tfdYac3GRRctbm8P3sRHl1rrxDtkUZYe3BZQfgTBjNH1Bo40Ust2huHkyQXUD4Ejnnyr2e0J3gB7ZGZgg8vUGj6GjHRVA3HyJ8S+mPSuK9pjjxLyk4NH1Boy0UsHtBe3gACCDmK8v2zSyo7+4gbEqoLNPltWSD6GnsaNNFKQ9olkxtS60rumEURJA95xEkEDzipul7Um5MabUAjoyD8PFB+XlTIwUVS/8AiFZidp8mUjz6+70PWardL2jvtqe4ITEEtBMrznpE8uon8AGyiqTScXdr15DthAhEDowbn8xUjh/EWuW0YjLCSIp6CzoqG2qb0qWDSD7RRRQBWH+2Af8A5Cf/AGk/7q3CsV9rY/8APzj9WnP+1UZ9HCTwRB38kch69avtFcW73scrT7WPlORPWMHPmKquzU72JMA45jH4141xuaXU33QuReSGCwVZGwwbMjxDB6Vj3dL8cOKcKLgX7kxdYizaHvFRgORMjcTgdc55TXvxO7o2gW0Ug9QrEeY5ECmXg95SL193VrqKFRTzBYRuA5AKMDyzyqnuaHvr6pHunM+nvH1NafWuC0vHZdXp+8Oma1glbiAbWIB8LKAAJiAQPjPOqngVx2W4GHhZSy+jIVBj4gkHzx5Ctv4HwFF0BQDDpOfMTBrM7/De673yut4PQeFrkf29o/smld65GuRxpEHDVyxO0TJaB4xy6f6mle617uigtn9Wz5E+E7gWHl97xGmzj2qDcPt2xO5QJBiPeGOcjn5dKUxuS1cyTNtlJ3GIH3cGDGfwpY06Sopj7G9lX1V0MynukILGDnyUVQWLBYwK2L2dcPCWiPMcieZMQR+UfGqzy1Cxm2lC3tS2DmFj/WlTtYnh1n/yWhj0RWj/AJh+NN7GFXEGKU+0xm3qx17xOfpas0r0ZSt6pFtqDbBInxdTknNTdDqUQG4cBJbxcuWOnnVWb+1R5dBA518tWWdWV2jfiB5GkVOfZ+6VWySZ22gBHwH0rtrOIreuIsCNyn6Gao9TcCIoUjkPT+J/hXvgzzdtsQPfHX+fOgmjLpQVgmZqMOFoDjHwgTUu24Az0rzc1KhZJA9TitbokTuI6k/Oq/iGqtWRuckdAoBJJOAqjmxPQCpN/itoY7xZ5YM/lSD284iyajTtaubGUFhKyJJCzkeRGcQCaytu+FcLuxfvapiWVktA4thgMZHjIyzSMqDtA/aq+4doea9yomATsEfHy5ACQKzI9u9TbHKwyx4oQjPl4W5xHLHKvg9rOpXBs2/QSw5/Mz0qoGvtc+6UWMfcXHlgjoY/dXO5rQIDYkiAOp+AAAj6YFZDqvajq3LBUtKeYncSp9JaPrXK92z1d2S2oKrJDKoCAjoUIzz9Rj51e6XDaDrlWSxUdNzkKAPLJ/fVZxTV2bZ3o5W4RhljxgbjtMjxD3j5+orG9PxJmub3uNdcSRJLSMjJI6Ex8GqbxDjFzaVVgq5EcyFgY5ZET+NP6pNL03aRVvXbrkKncWW6zmcHn1aJ/wAKpNdxy42UusLajwrbllkCSDB8UNtkcomZFUP+3bPdW7N3d47C23cQdhFwsjnoQBDETgH1iupsCwz6bcGZCrhgJALBfEsqxOI658ok0ruhoNjjz6fTzqQXYEKu3LMTykDA65E4B6jLnYeVUxEgGKyzjfaFDpttxWLDa6sNoBGckTMxMhfQ8jWoaRptofNR+QonejrtRRRVJFYX7ZbrjiAAtkju0gz18XSt0rAvbHrGtcW3A4FlMESPv9JH4Gpy6OKjh2nuWkJKrJz7xn4YH8zS1xfTajSaxwSTcDbQeYaYx6jIEUw8N7Xm/e09nu7aI122HIyWlhgk+6OWB9atu3HBu71w7ww0BlYefMfjHzFZTc5qry8WNS99F32Y2LubaoYACDuMeJAQQdx+p6e+GcHdCbqKXDZkAtIPkVkH4z+VMaXt+mgjxtbsIhwcQjEZ5EkSfIKcZqfrdJom04+0d0hLqguWJDgnzMQkDmSREfCiydQ5a7P23jT9yLF4OVCghD1wcdfT+TSvxLW2rj2/FcRiAiW3ttuLZAACz0yT8aldpuA2dK1gd5fuWzbLtuv3CHBOOsxjpEg+uK3hfELGnJexpLStyLspuHPTc7GPlRbOqJvtZ3uymquKbfdgKowTC7sr5+I8qo+KezO9asXbu5Bttux2sZgKSRyA5T9amP2svbpUhcGAvhEwYkQRzgxGadeN2N+jvE3ILWHO3dmShxz86Jrw+WAcDsbmzyx8vWts7JW9tsCYmJx+IrHuzCqXII9ZHMfwrZuzlsi2OWBE/lU/ydjHo3vEAHmKR+PEF9SrbgWuwpG2MW7OPOnlcoPhSXxhSx1A2nN8nfIEfo7HhjnmrvREpEz4jIHIVLtXFkERujM1C1V+GMZzHWu1m2xQsIUyJJUNjqCP56Ug662+WRSdv3hMjO1mSfmAQfhXDhzlr1pBtPiGJif4+XxqPqkK21DsrllJSFIj9JcLA+Ig9fqPLMTRWHLjYoLAiPIZ5mrRpsWm07KB4mjduy6DH7JjJWuPE9GBbEPLZH6wsRJ3fOMCecYzU/hF0d2oxKiDA6/nUnWaIXFKmYPlNGz0XrelG3cxMdJ/nlSd234ddulLqCQoIlTmTt2+pyOk5j0p311lra7XhlOJxn4+uKVu3dhythEOxGctuM7ZVRtSVBgsTj+FK/gQmXtJe3bcnE+JJwMbsrPQZ/Go/wBlvMEaJGQDtHl0x5U7cEJbU6dbTPccXlPvAgW48bPABgZGY6dasu3fa6/bvtatK1oIf0bqM3HAWFbHuESABzJUnBiiXc2qzlnNvgWpuiFW64gYAJgT6dI+VWPZ/wBnmp1RlF8IO3cxwPdb8ppm4B2wu3me1ev3AjoQ/wCj7wQVO8Ehh3cLLSAYHwinDsFw4WBfm6znfHvArH3SB5459YPrVTlJPu+y46S2929c3KqMYte8T4TEEZmMRXrsvwyzZ1CM771IAO60uA4Co5bcYBJ5xOMwDm/9rS3LuiBQwiXA1wyZ25A5f0ivl59Kzco9zTsU1Dp4RKtedUwCWTxNHoPOekTTupR466vQML18OqreV3KhUXcZLFCPFBB/R9Dhq76ezdZVfazXBjcGEBQYC4QwfeEfgKkWeIaU3Vb7ShcDLbHkk82UwOpLSDOTzqm0HZ1f1d2FMkbyu0+LaA4YxH7QnnyqdjR24pw61fsW7tt3YxChvuhRlWmJghpOPhyrXNGsW0H9FfyFYpwe1qFtsL7Fi1x2Vo5qQBIjAnbMCtq0I/RJ/VX8hRjf+qL070UUVokVgfts05/2jMBgbKD4e9+db5WNe1TTMdexEfqk5mP2uWOefyqcrqHGQ6ZCt1CuIdTMxyIPM8vjX6C7a8JTX6cNZdDet5QhxnqV55Bisj1PCFYeINbMA9InOfLyxUbU6djb2bmn+jtggGepBGYJg1H14rS9t39QmkLXNPde2rAl1+4QTuRgp3JAY8wOg9Tc6PS6IWrdzSst3UMwVZuPIdt2GVgybR1BPLr58vZnxN9GL1o22vrdg7IGMHczZbwkQDXVezNq3ca5pkK3LhIRZJROW9gIwqjE5kkKOsK2eHqlTX8WNtu7fvS6+EggmOZ2jpA6RiK4W9TcNp7i2rhRI3NEASYWc+eK0zX8FsHSi4Lvdmx4nvlsiRndnxbogKDzI5Vld3jc2WS2wi4yC4BP3W3D5TSkFWtpBE1pOu0oi+yoglfeOMsvIeFsx5EfKs605/P41qnFAttHXePCjAeEk7iCC3lPQVCmEdlnh/py5/xrZ+zrDu+R5T6fD+c1j3Za1B3eo5c+X84rYuzglRBkQZ9aM/7DHo1Wf1a0p32CtqSWVSbjqoPPCW5aN0QAMQJmM02WF/RjNJvaDXjSabV6h0V3XUFUBmCxW0onMECCfWD51rrcSUbqbjAAOZmR1/nNcBdmV5Gfkajdlvabf0gIFm3ckklj4SSfM8j9KbOL6+1rLFu+6LYvb1G2I3huoP345zAMHPSjRbKWvO5bX9T82Y160gKwBOeeTXLXme7xytpyx0B/fXnT3XQb1AaOh6x0opOvEfaHeYG1ZZrSjw71J7x4MDxGNg54H1p44PxzV6S3bbWKz2WXdJyyj0YmTGMMTzPKsnv687byIgVL7q3nG0sQinqJYY54HlTZwQ6k6Zx3dy5b2MASTAJG1Znmy4mJEU7wcax2n04Ww1wGe7lh5GQVHylhnyrPdTxtNWy2pboNx6EYwvLaMzHxmmS4NQnCLj6p3Ny6yQGABQFkVQFEBcDdEYn40v8ABezyX77wDsXYNwBABADGPMyxx1P1E5/heP8Apj7G8KLuzMBCeHcMFjPveGIAnAMxJM4FV3bzVWXXuO9Hfq4usCEAKptINxpBB2mBt8XhBI51ZdsGbS6a13OCt1Cc8gAxz59J893wpSvah7zXDsdVZiSQCwG+WSNtpiQvwjERVziaRl2aOz9mze0gW2VN6yVLL4ZSYKiVnem3k0mRIJ5irXR2rWnv3ktqqJtFzavOB5/Ux8KpOywdNR3l1NgbvLJBhdubWwFQoGWZJJz415RVLwy21nUau8dQLlsC6igGS+LhUzkBA29YB5ryGBVE86vtG2uRlZ2CN79lTAiR1wWgAmCYk+gqk49wW8+ktXLiXVsM4UBrvjY52liU93BAxzg+Rq37D8Gtaq4hiNm4kTM7CoUnrBJJiMxz6jRO1HZ1dZpe4DbWENbcT4WXkxAIEdPKDiCKWMtO6YKdfa0vdt9i3FSwBu3iw3I0EFQgWQemRkVoXYPSrxFm1F5pdMFAByM7Np96ILSRGYE4Mp3F+zN+5buL3NotZHie08yVncuTBPvFtgyYk4iqrsV2ufQ30cSwBAZf2l6j45x8vmJ6b9qOAILZW0oVlgbVEJ08MRHLr/pTZpxCL8B+VLa6hP8Ay7gki8zMDESbilhM5GMR9eVM68qeuTr7RRRTSKyX2jGeIBCYBRP+6tarHfanbt/bvEW3FE91iIAnyqM+lY9lkW8l5nJwfmIH0qt4m1tQGiHJwBj5meg5k+lSEv2ftKW7t9kQ4J2zt/Z3Tz5yesfGqHj/AA27YfZcIcuoZXUyGQ8mXrGDgxHUeUTG9qtNHYu5c7w3T4kmCeWIwFUxJM4nlzPWrXX8cu2y6bds4LICwKiQEBBkACecSSTzNU/BeIXbenCBhiAI5J3hAlc8z1P8mPxDjZs2TkdTB6ncw2jrnr6KfOpvJ9IfartO66U6RcpccPcIHLbGy3Pw8ZHQketUfZXhxe4bh3LaRW3MonO0kKP2ifKq6xZa+xZmwW8THzMn5nBxV/wO5sdQC3cbmAk/fG3a0eZBC56NWk4mkW8r/hgjaWGZBK/SR5Vsl3hlpFcbFjaxyJ6HzrLtFbBu20xlx+YFadqtSzG6m0LtQk7jPMN5Vni0r8+9lid4PMAr+X41tPZ2AuGwRgD+PlWM9mCIjM+E/gI+dbJ2Zf8ARchgczz+NLL+wx6NIH6MVivbTijtrtVaLFrQeNhOJIRi0ecgZ6RW0WH8C1gnay4p12pLLvc3n6DkDA5mOQFa+IrtodLZBhVC7o98yJBBBn5fj1pw0KTo+7JQ5LESpIWDmDlZKr4h0IHnSTo7g++hXpgAj5j6YwaauA7ls30lGVgSsYnwsSSfI7fkVNQe0C4trwi7bYbbVr3SV+4k4IPX8qjcSuaZVK23uPcIxb24+biAR8J5VUdpOPePu7SwVVVZpPNVAIXyiD4vj8ai6bXq9wtdlveHM5gDYD/REDGPlRq9jbtwvQpaeL5e2Z/W2W3FfRlmGEx+yRnnyp60HEQt3TaW4xI1DKFuIJV13eG4sgwW8SEYKy0iRNVnCbl68IRHNoKTJuIqnZEkSpCqJEKqCZmega+xGv8As2rOnv6cW+/zaug7lLJMpygOfEcBZjlWmN55Kwxdt9UUS15FyT6wrQD9Z+IBqL2K0x+xoSB42do85Y8/IRzPWvHtBvwiTmbn5Bifyr1xTjCaLh/eo6mEtBVmZnYMA9NuYyMYpXnK1Xiv9qdyNPbTmXLmI96AOnqW5eQFKlnvbbiLN8i4qAgKIZlHMyw2ggzJGIwOtd9N2qua7UXe9aAyoLap7yqGG+AZMn3twnIHkBTDoOHahLMJtvod2GTcCNwOWYgDI5Akf1ehUxX6S9c+w6hf0auSCPEXYSN7bFMbnARCSTtlZPumkrjXFAX2JPduFZ1Y53KQxkkE++WMAAyTjpTz2j4dqRp2D7UR22oigZkwd0DkRmJ5tNLnaWwu0gkpcSe7ZJDSABEggkEgcyeePOjYr77NOOpY7zvNxwQAIwC7TnryHnMDyqz497Re+3W7e9LUHd3cliMc2GeW7oBMZImqX2f8LR7Td7bVjEruE/eu/wCA+lMXGdAPsgKMqKhBZUUIDPgIMCThpnPWByq93SfSPa400qs7LZUBwPUQQMe7yIHSY6VF4B2Xvaq73doJugySYECfFyJBkry8qdNL2LLovdhQ37Byo+BIIgnO6MAKBJkn7qHvcPFwStu4wVAUhmO4yxGJ3BQDnluHkCc8bs7NHxtL3NnQ21+5cRZ6e64PlzzTkpwK/MZ1+oaAS13BMM7Qp8sNJbGT+PQfpXh5/RW5/YX8hWkKpFFFFMhWEe2fiRTiJRcHukaev3sCt3rAfbPpi/E2Mxts2zP/ABYqcujhO0dgXrY2/rE5SYBEzIPmCZIwTzmmvhdpjZWy7boYlSQJEjIDHIGciSDzpe4NohdEC4FcTg4Bn8J61MW1eXeqw5UgnngGeXlJrO7vS5pZnhdk3Cgvd2CviIEic/iD8KU+2WjRNQUF3vNqyxAgyxZ4gk9GGRU7/aPdyWkZk4x8JpbZ2vXGefEWEeR3SM/GKMZdi2aEki2QIAOB0GefxgZPwqYupjYASQxEHpK4Hx5AT6VBtMRcKnEEiI5dDj4VN4Bpe9wzABHVsmOZUHJ64n61aD1oru57ZGMj5SRWncV1iRqAGBPcx89rY/nzrNrVwd8pGRuAMj4SfhzrWeNWwuk1BAgCxcmBHJGrPCbaV+ceCMRcHqF/AVsvZ1gUHPl54+PrWL8LkXB8vyFbF2aEovMn44/0qM+4ePRy0jeECINfn3tvCcR1O3kLrfnkfWt+0TgzX5+7d2iddqv/AJrn5z0+NazpNcOH31J3bmWTmIafiJEfHPwp07N8et6Vt4XewBBVuQ3TBJg5Gfrmsu0rkNFNFi+DbmBuXecCCQJMDyiQfjSs0SP2l4gl7V3byKFW45cDmM5J9QTmqNbkMQeROfhifyq+u8GcIl4CVMkkDlBMT5cpqH2gvrcuodoU7IfaABMtmBifOnKK0nsze1D6eLNmyyw6hmdl3KzSSAFIX3UA9Ks9FxBjrEs6m0Lb27q3lAYkNJJDqccixG0+nnFUPY72jWNPpxauKyi2AVCgfpJPLyGT1OatdBr9NqrhvWwsi7vQFUVhDKGbBJuBjmTyzAOKNHtd9reG3tRcGy4IA8NsgABjMtMS04EdMedKnbTQazT6KzauX0vIz/qgsbdqvcI3MolVAIkt5Ypk7T3WDKikhmM4ImEh+R55UEj0pP7bm7cTTr3jQxdSHWIncwbnMkMVOByUUplsaKXDuHoAWc3CxfaFUGSQR4gVYAHd4Rzz5Vs/ZpSlsFmgkDBO9ztAUNBwswTubp8KzPsvozdEMHDWj4yQYUS2Dg8p3T02Z51o2k1CWlWN5Ecgu36mQPnmlvnka/xW9qtZvuWiu4paNy44i4QCghVJIALkuTk5IHIRWbcR4hca6xuK+7yIgj0giYGBMDkPjT3xntKbXflbZbfcKwx2hICyBjIJUnHmKQ+K8UF+XCbNoVQJnp/CPgBVUl/2M4iEfxSBcAYHy2ttbHTLgz5hqZdbf7xremsxEG65IJkIFCwQRzJ6eXrSX2mVtPc0tpTDW9KgeJ5v+lIMerD6CuvZa7fe83dC4fCoZreSJLBV2tPhLxPQDOAKdvGik520vgwe26BpYkjMCNvUyxDfnyrJO3GnN3VXrl03EbvGAPvqACQqkCGSAOYBBzWhaW5q7QP6K+B94qlocoVo8HRzj9pRuFUt/XAXHQqzm6xIjxnbLT44MZ3D1iQM0sdyHeVJ7PuzJ1upa29y2y92SLgJ3qQQQRynJgycTX6Q09vairMwAJ84Ffmm7evcN4jY1e2ELCR/R911YDkSASAeWPKv0xacEAjIIBFaTSXqiiimQrHPalw27e1zCzad2a0gkDHU8yQJ5/WtjpP4+6HWbdxV+7GR6zH76jPo4x1+wmtspvNlf6gdC0YztnPyrnpdIyM0sDcJhkOGBEYOZOKidoOPa3Ray4t1n7yYDd44BQ8ohhgiPpHSqNe1lwMTstkE+66K468ywLE+u6amzatmnWNdVW72/YUMCpRlhoMdCvP16UsLYturCxu3I0hmwCg2kSPMNOes9Kmafj2kuk9/ZuW55NZaYMRAV8AH44mpWm0aW0cW7qTeXYgvQjBZRiTBIUsVAExIBOMU5NFbtS27Rdy5IDGZMcpwYpp7O8C0b29t3UMt4GbSsYtz/SboTEAmB5zVTqeC6i0o3WSVEeJIZc8srI+ZqHZ1IZ9iKG9T18zkwB8aXINjNBj9lqdPa3xLUWdNaW27i1eBFxlX0G1SRyBkz5xFUPY7hLoJ1WmZrT7ShL2kGJkDvGtl58J8M8us1M9rfaZrGntaO1vC3hLbgQyopEIG+9J65wOZoxxsVbsgcO0wZ8MMmBODPQcuuMVpfZy1cCgC3bYKwE9+FyYPIjODyzWYcO0JvI8RNtZzMmYG1RHiJnl/hTdb9m2pCksbSqMnc8gR5wJBFTZKcahoibe4u6IoJks4Pn6CMR1xMetZt7VruiLW+4ZX1BLNcNvbtKmY3EYLSBGSYJ9Kj2PZ3fbTpqHZoOzwQ3eBXYCSDjAbcfhVr207G2tPoW7qD3VwFWJlirBQZMAHxARH+NV1NEyRrZLiB9KuOGkuwU+TgAcyWBA/FgKhpagg9Z/n86suA6HfqtMIn9Kg5xHiHXpyovJHrTeC33cSAgT6fnSPxK3Z717hUi02EGZMGJTHKZPwI9BTZ2is/Z7TuCwx1xz8vPnArPdTqi7726RAHIAboUenhH4nrUfxz1WTowRHBRiYzlRuHqs4J+VOPYHT3JVu5udxu33LzLgbBIJc4CjMge98QIUzpwhys7fPdki2G6epmr7hatBtm9cyQShkrgbsg+8ZVzsP7Dcq0QfdcbWos2nDQT7ysuN2PFOWnPSYzyqJouyTawFTcNu3bYbTljuXBAlsKAQPiIHWuF9NkC0oChfHtBAkGGw2efT0q04BxEd0iT4SIJ9Wkn5eM/NfWp3O6r8Qz2uzCWrJCfrZLB+pJ5kycg8iJyPgIqG7O6q/CK4tWwPFgDz90KFZvmY+Nc9Xx+6LSsLnkFHUtIGZ6D/CpVntO9oMpIfuwpYnmwLQ/wCHKj7xp/NK/bPshetqdu99uQSU2uTAhVA8PPzOaS+zXCPtOrSx+3dQn+qMt8MTWrdsONi7o9QJUEQFUnkxK92wPzDfH4GlT2b8PW3rNVqC029NaJBPSZP4bGFPGS3hNKXa/Xd7r9RcPLeyj4LIH4AVF4tqU01pNvg1DIVuJ4tyFW8LGT4SynkOo5DmbW9wRV09nV3gYv3LogmAdoG0k9JubvkB51x4tYR3uXwpuWbu03PDDKzANuUdAZJB/dBL/ZI3Y3t7esLc0xO63fkbubKxG3cD1xjPxrR+zvZi1e09q65IGwFjJwoBnGI+OcRAHOkjg/A9Kz95pe98CubjXNoCyIVVEkknxSZxFOmu4kn2QKFKMvg3jwi4iCEJA9Ofw8jSt0cm0XtRrbV/QOjFVLGEtIohduQfPGMnnJ+A1/hn6m3/AFF/IVkPZXsS2tU3bjFLcwPDJf4T0HnmT8K2PTWtqKvPaAPoIqsN90steOlFFFWkVmnbzidtNYy3DH6O2QeoIYwR8JY1pdYH7bdU68Q8PIWrZkE8/F0mOv41OU3Dj3xvW6XXoLF/d36+7dZdp9PIgH4AHniaQb/ZRrZfdJtp7zp4tokiSPlkCYqfY1tx1y1q7cG0KrKGKgSMNG1RnkT+NS+IcbAtCxc03dsh8RUnxRmYJIJgkbtxOTU9GUm0JDEBSRIhpER8ev8ACrDjV0XHLqCAY8OGjA5H0gCrcGBi1YuM4L944JDHmyAcgRJGegqtuDxrvW2FuDDBQsegAgKQRHWZo2HyzqnsWrVyy7o8srkNHWQoXmAAMnkZjpXfSdq7wZWa1ausrSrPbUsDzBDAdDmDI9KrLuqQMdykc42GV65hs+VWvBeCrqN5s6hUuKCQl1Su/GV3CV3HkA2D50wbG9oNxoF60jXSBuud2lw+YAzuTHkDnOKvLfaDQa60lvUBnVCW2oxMEyJAlXGCeQPTnSR2e7A3NYbhLLbFu3v3KJ3EhiuAfNTJERT7w72e6O13iM4ul7YVQ53FWzLIV5TAgcxnPnN/Zo3Deyti3cNzRXu8eZFq7jy8OI6dSPjzrnoe0nc6nUrqkZUuMjMqmdtxSA8ZwCACQPL1pEvNftBN4cK3uMxlTGDt34HXkR++vacTCwGBx0kxn0Yn8HFT805Wn/8Aiiza1t1he3ae8iM07iFuKdpj0ZVQmMYmveh4MNcuqQXLi6e4wZCwg7/vFQedssAwHmxpK4b2js2yGFlNw8ztn/jJUf8AHV/d9oV+8Vs2LS2SR+tusFQee08mjoB/obvpkDivDe6u3EkNsYqSvIwSPPHzrQ+xHBbX2LS39g719Ui7iJkLcJgThTg5Amri1wGy2mt2WHeMqx3hADcucj/Guel4Rd01uzatRct2b4uhGO04D+HcFPVpyOnPrTxs2Viv9tFtbensALtD3huPSFE/4H5VjTP06Y/Ca3a5ZXXXLh16bMG3asMSAZ5lXHgY+W1pxJjAGVdqOzA0997YbwhhtweTZXnmACROcg1dS82rPePeAkEW7hWJAOy2rAfPb5+VT9OQlxIAaCVA5EwBcUD9lSoKTzi5VRpxct3A6gMVA5TBXaVkyCc/zFXPBOBXnaFWArW2G9SCRbH3cbcwBk9R50twJPaTt46ILOnMnG++cliQDgHAJ5k5Mk1T8E7Y6iyYc97aiGG0AgHMqQAQZ88YqHxOwO+ZdkTddtqjkJYBQP6MRim3sn2t09ktZeyNpwcDcRylWiValdHF9q9fpruxrd5TDIzCT4d+1hI6E5H8iot/ilsXr3jUhkIjOSSsfLP0pc1SW9NqRqbY8BfbctsOan8IYZjowxVnxri1tdS3d2V8GMgQds9I5ciKyyx9i5Vvf1mmuWEGovXrKsRsfu7TL4J2yqu1zG4ZMchyimDhXYO0tlwdSbtjUBCxQAd4FyBIJG05+ppC0+nL2RduM21WIVQRibbHkQV6GcTVv2J4i7PYthiQbZ8AY7Rul1G3kG27ZjzNbYWIqR7bAvcaPT2V5s2xFH3VCqFA/tRS9wThd9XC2b3c3dsAE7lIVLNwAFZzNy4QRPlFdO2XaLvuIK6QyaaLaeTGTuI/rMTEdADVp2I4feualbz2e7t27ilR7u2ENsptIWIEYAiVgcqd5pPHD9Dqz39u6bcqhulLYE3ACO8nAkRjwiTvEkxUyxww3ihddtoDcEBEMOkbZKqSRnnnHpy4tpGHFH1GlFzerW7dsIjlVUC33lwwCNg8a7RzMxTGmjNksXBQElrYCt7sCVUe8QpZjtIBCIpjqJsOLHQ67VHBbSWrcAKqsSy+Qzj5AU62uQ+ApT1ulV1AKWg+3wOykhYGCSIaPQsvl602WxgfAVpN+pr1RRRTIVivtUtI3ELgYbj9ntwJ5e//AAraqxj2nW44hdfp3FtfqXP7qnLo4R+Ffo7ds7VIa6u4RygsJwM9OflV89pHe9bbkzIT8wEn06Glmy5+zgjmrz+P8atNZrgb6kH9Zaj5iSPyFZKcdHonsadbgIKqxS4jdDJG4ekgj0OcjFRuI8LOxgYIIFy2yyQZwYMZzHzNXvDtrHUWbjQLhYg+RdUdT9f3184lbcKiY7sL3hA52ySyuyj9mRLKPOR1qpyTN7lyTmrjWWAumS9ZUqWuvMDCwqnYGjIzMEznliWhfYkW63eGVRm3FSMxPKSAdxiInnyqLpdXDyygqT4lGBB8vIjofSrIz9lu14to1q5I3Y3gwI8WGjMAmZH+FO/DddfuXFuJbVgJCxO0yQeceY8uXwrGe8q24F2m1GjYPYulYyV5q3xU4P51FxOVs+m7HPe0qabUJCK+7erQY8ZhRmOag+mOlQF9jyK4KX329Qyr+YGfnVpwftTc7lQ6ne6KZAAAJEQJMCOfI8/Pny1HGd5Phk+9kzkgLOABkdKi5SL0p7ns50aghtS4cf8AoQcYGRkeuTOTVLqOwt5W/wDL3dwg/rU7n8VYlvmIpnfiUDZHIgRyH0GOgr79qYGAIx8Ki50/kmWNXr9J/wDqcAdbckf8hA+qmplj2kXCPHugYMSDPTkAI85Uehpi1WpVPecKTELOST0A5k+gmqscVt32ezsYgKd29SvUCMw34U5lvuDTxxLjff27FyD4r9oySd0LcAkHp/GuvtKsIdaW3qoZEIEFiY3AQADGAOdeOIwDZCgQtywAAP8A3LeIrn28aOITMRbQf9VPG8FUfg3Be+W5CbnRFKFiYnc+5CJ6qVIyIKr0mpXCOI27Ci9BVNpkM27ExAAAz8RV/wBhbIFhyJLbsk+gER6YJHxpZW3aF/UK0lXd12DAgkjGIPnIGIicUURT2+Ko3ErdxYW13xAJyArGRk84B/A187Zmxc1TtpxknASSCccvUmTXHWcAv6YkBkFpiSouvbXeASJ2M2eUSB8DU3g+tYMqjSaTcY8Xe7J9dxuEdfuxPrmtvn1G/Hc8Fv3NJ4wSxdYAE+QA+tM+u4fb+0Mp8OxFVmVNxJgSF9eUnPTHWrHSaTVdwLl4WrcNItISAqjG4sSQxMgj7ojz5Qb+suITcS1aZLbAd6QAF3ZiTBYsSAWURkCeZrOy70qccqntRrkewtjTBtiuLe8LgvcgEycyBIyBgtUa1Eko7WI3KYIB2sGhf6JKiCJJ6YqtvX3u3pLGVLPMEKzOdiMFJgGS7H+qatdXpVS1beWZik4CsVAwBj3SSGYgelHUHqm4FqGt6wlGO5QArRBDHJI6g/dnn61r+j7QDu9upiUdVN7cuxiZgGPdxjlGKyjh2hK3Fv22353sowVP7JnH4g/gS1cI1R7m5uA3O+0DoAvkOuS2fQedXv5m0908WdbZX9ILqQU6MIPSV6c1uD124ql7RceAuLfTf+jdYnCmYUqARuiN08sk86k27aqq4XcE2z1iVMfXcfpSv2t1slLQyWaT8gxH7vqKn651D160jWOrRAHPmNoYz4oWSI89308wwW+Q+FKj6s3Laidqm2GgTLYU+KI2rmInPoMFqsrCgegrXe017ooopkKx32rsPtLjqUX8Af8AE1sVYf7WOIqvFCjYBsIZPLm+PoanLo4SLA/QP6Gf+mvN182T6D8q9aXNq75AH8v4VD1WqCpZnHr0xArM1wdSe8YTB2L/AMuAfoSPpUixxlrY07xJQmZ+8rbdyn6H61QXeLp3hIaZWPnj+FfftO5FADNEgQOc4A9fl++nonHtloks6hwn6twHSB0YcgZ5DPzjFUen96egq8v9ortwGyTaFt4w4UhdskeIjch5gwRz5VS6lSGAKhcAiBgg8mHmDVzonF678PUG4oPI/wAj8a4qK78OSbqwJ659Ovy50U2waaWtWpJwo+PIc6+XNV3ZIRHuOFmFHIZySYUDn1mpSSyKREFQY+QNcUvg6q4snd3aeGMR48/HMfLr05GyDYsai9dYHbYhoJb9IwkBhgQvJhmTXhrk6UX7j3HLIpVVbu1BYgCQkFgJzJzU3Q3rrm9Fskvd2g3DsiEtqJBG4CAOkmRg1X6vQlNFcFy6CtlPDsWNzWzgbpONw5gA4q9cpTNS9rTvYAVLY3XCXMAnwxBY5OYIk1XWdaLmru3FO/coG6eZlZPrU7V2Ldu5pwU3s9ww9xmdgAjnaJJETB5dKhtf7zXXmw0oIIiD7gHLFLwxcubnSf8A1rI//olWftG4cDqbbYANs7iTAGxhBY9BDx8oAmq2/qkttbZ5CC/aLGMgKdxj1xVT2s46+oc7sEHxAcpEwo8wgO0eZ3H71XjOCqdw/tA1ncunFy7uiTOxRHQYLDn1YHzXlU+zwrUPtupYtoLg37nvEgBi0GAu/JkwPTlUTsw06VkHv22EjHusd0n1Ix/Zargdp1Xu1IwLSLHltLrA+lVlxE49lntJ2Z1D3WO43XI97krKIA2TlNswbZPkQSDjynYMCN1zexKnZbHQzuAwcjFOFvjyEyOhkZ/nn1qUvGVWNgAB57R6z8+v1rP7V8u/Z/s79nVVttdFmTNq9svCT7rKsDawYKYGDGRUnX6zh7XXt37V27cBAe68SpGRtggADGAI+PKoFjtPtIORDZ+WQPiYiqDQ6vebly5jJcn0MkfuFay7ReHHtBqLYOovJKIl1ERCPEwtqQgIOQGbvGz0AMUhcQ4mzMCSW8iMLzyEXoOf+FW3aTjLXbatHh3uceoAWR5gBz/bbl1W9S0wB7oZtp9J5z9arRbXfAuJAXIY+94UfkVPRSZHhMgek/GtF7OabwoCTC5J9ep/n1rJNQmAxclmk8o+czOemBWwcG126zbuFbnjRT4UkExJMDnmaj+TpWPa/v3CYjmT/P4Cs+7S6hhr3HLaRH89cAU83uJhUZrVq5daDh1NsDbkgjLGT+yMxzpa0nZS7xFRqrRVnLut1SdsENKleYgoVME9QetLGDI18C0z6m3bG4qvdhSQc4lT8vDmedaPbWAB5AUucI0o01i3aHiPIkZEmWafICTTIvIVtJImvtFFFMhWCe3Lh+7WM4nFpMRPLdn0re6xn2q2L7a87LN9kNlRuS07rPixKgwanI4x7RBmBCuVPKJImedWeg4A10kST5RmTkZ8vWvHD+zGsFyDpNRmR+puD8dkfupv7OcP1Nhhu0moZD07pwR6iBU0KzT9jf0cnaGwW8QJ6zEQOoPMcqka7hJ0dnvMMzElZWCNsx1JP1in/QaUsCV0pR/M2GHzkrNLPa/gmqdGmzccmQNtt2j6Co2bJdTfLMxPUycV47wmJJMYEnkPIelWn/hTWf7pqf7i7/loHZTWf7pqf7i5/lrUkNdIxzHPlXfh+ifvFaIAP+oqx03ZrVRB0upx/wCxd/y1aabsxqP921AjMGzcH/bmptNpGitxbUDIA+oivGitlbl3e4CkIUBInwg7sc/I/OrvTcJdFQLbaNv7J8vhXTScL2XbtxrJB8JLbSThACQNsrjGCZ/CsJi02UOCalrp1A7u7cdrzlSFgMMIviYgDC8iQeVQDwi8OF3EvKtsW7ZJO6WMMMBQIGMZJph7PX74Go36bVPca9cKt3RAIMbDLbQuAvOMRzrlp+C62/w1rN233TC2yszh3ZtpafCFETGCC0zInlWvzynaFxDhqo2lS9F92uOIZAFgIxwB1mOc9eVVCFU1lzaVCBVA6ACFMZ8qY+I9lrrW9F3vfXrveoCSjBVUqxYkIARgKpLHPXnFVfF+yF/7TeK2HFtgpQqjEH3ZHKZwSZ/fU2CVSdoddtgiCEvIw9YBPzzFUGjujdLTmZ+JP+NM3aHs1f7lNti803FmLTyMNmAsxj8RVHb7ParI+yaj+5uf5aePRUaPiD2XDqR0BHnPQn/hJMYMVw43elzcWcmSIiJ6DPnP1rv/ALG1QIB0WoI3cxZuchAmNv8AMV5Tg+sdlDaTUAERPcXB6j7uOX41ekxVW+KuoEEz19RXZe0lwAwSPL91XL9ldR/u1/8AuX/y1xfsrqumlvf3Nz/LU8KQ7XaG42CYJPP44mrK7rHvKtm1hNyqWbmS2FnyWYH8moVzsrrBBGlu4MkCzcn/AKattB2f1YErp7wYoJJtPONxGCuchcfDlT66L9ufE9GbtsW4hwu51IzAO0CYjDGPUKo580+1pCGIc7QDn06ZHlIitU0/Dr4LtdsXnwLiv3T7mVgq3LZG0bWG4kL6ek0la3geouXWYaTVIkglTZuEtH9jJJ68hP1cpUvvdaSGJ8II846fwrV+F8f09i1ojcViqWIuEdTAMc5xMfMetIvB+xuqu3kW5pr6q7y7GzcACiWbmscgYHwHWm+92UbYobRahRzIHeGQcycYIwIxM55UZQ45cW7Yr3SbAQ+0srkggMtxWUY6jYw9ZU02+zPiDXNPqWUd2zXZwMKCAQwBOfCQnwtilW12YuHNrRMkKQO8tsckzzcGMKYg9fWmT2faa+tzUG7buq1yGE2nCzuaTlfWcUpx0DjqgwB22lYhsMIWN3MnPPzNNFr3R8BS3essVBCsSOcg8/hEwKZbZwJ8hVYivVFFFWkUUUUAUUUUAUUUUAUUUUAUUUUAUUUUAUUUUAUUUUAUUUUAUUUUAUUUUAUUUUAUUUUAUUUUAUUVz79fMUB0orl9pX9oV979fMUB0or5RQAK+0UUAUUUUAUUUUAUUUUAUUUUAUUUUAUUUUAUUUUAUUUUAUUUUAUUUUAUUUUAUUUUAUUUUB8oNFFAfK+0UUB9oooo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4101" name="AutoShape 4" descr="data:image/jpeg;base64,/9j/4AAQSkZJRgABAQAAAQABAAD/2wCEAAkGBhQRERUUExMWFRUWGBsaGRgXGBwbHhshGyIYHBwZHCAgHCYfGh4lHxsYIC8gIycpLSwsGSAxNTAqNyYrLCkBCQoKDgwOGg8PGiwkHyQsKSwsLCwsLCwsLCwsLCwsLCwsLCwsLCwsLCwsKSksLCwpLCwsLCwsLCwpLCwsLCksLP/AABEIAMIBAwMBIgACEQEDEQH/xAAcAAACAwEBAQEAAAAAAAAAAAAABgQFBwMCAQj/xABJEAACAQMCAwUFBAYHBgYDAQABAhEAAyEEEgUxQQYTIlFhBzJxgZEUQqGxIzNSweHwYnKCk9HS8RVUkqKywhYkU2Nz4iVDoxf/xAAYAQADAQEAAAAAAAAAAAAAAAAAAQIDBP/EACERAQEAAgMBAAIDAQAAAAAAAAABAhEhMUESYXEDMlEi/9oADAMBAAIRAxEAPwDcaKKy/wBovb/V6LV91YNvZsVvEm4yZnqPKlboNQorD7Ptc1zMEDWdxzJt9OvXNXFv2lao9bf/AAfxqbnIemsUVkes9rd6wA1zafEMBYkdcziqu17Yddelk7lFJhQUmP8AmzTmUos03CisQ0/tk1yuRcSyQMe6Vn4GTHTMEelS9R7UtYIKG0VPKUz6g+LmOX08xRctDTZKKy9+32s+z2rm60puGP1ZMSSAT4uXyqjue1fXhLhi14A2e7wSvMDxdDE/H0NKZyjTbKK/Nh9vXE/Ox/df/avv/wDvXEvOx/df/aq2T9JUUmdkOP6u7o7d3UlO8uDdCrAAPuiJOYz8648b7YX7KX9pXcjW9sr0YDnnOQaX1D0eaKznR+0C6UQu9vcymVCRBBYZMxyA+tc07f6k3As24L7fd/jR9QaaVRSTw7tfdYac3GRRctbm8P3sRHl1rrxDtkUZYe3BZQfgTBjNH1Bo40Ust2huHkyQXUD4Ejnnyr2e0J3gB7ZGZgg8vUGj6GjHRVA3HyJ8S+mPSuK9pjjxLyk4NH1Boy0UsHtBe3gACCDmK8v2zSyo7+4gbEqoLNPltWSD6GnsaNNFKQ9olkxtS60rumEURJA95xEkEDzipul7Um5MabUAjoyD8PFB+XlTIwUVS/8AiFZidp8mUjz6+70PWardL2jvtqe4ITEEtBMrznpE8uon8AGyiqTScXdr15DthAhEDowbn8xUjh/EWuW0YjLCSIp6CzoqG2qb0qWDSD7RRRQBWH+2Af8A5Cf/AGk/7q3CsV9rY/8APzj9WnP+1UZ9HCTwRB38kch69avtFcW73scrT7WPlORPWMHPmKquzU72JMA45jH4141xuaXU33QuReSGCwVZGwwbMjxDB6Vj3dL8cOKcKLgX7kxdYizaHvFRgORMjcTgdc55TXvxO7o2gW0Ug9QrEeY5ECmXg95SL193VrqKFRTzBYRuA5AKMDyzyqnuaHvr6pHunM+nvH1NafWuC0vHZdXp+8Oma1glbiAbWIB8LKAAJiAQPjPOqngVx2W4GHhZSy+jIVBj4gkHzx5Ctv4HwFF0BQDDpOfMTBrM7/De673yut4PQeFrkf29o/smld65GuRxpEHDVyxO0TJaB4xy6f6mle617uigtn9Wz5E+E7gWHl97xGmzj2qDcPt2xO5QJBiPeGOcjn5dKUxuS1cyTNtlJ3GIH3cGDGfwpY06Sopj7G9lX1V0MynukILGDnyUVQWLBYwK2L2dcPCWiPMcieZMQR+UfGqzy1Cxm2lC3tS2DmFj/WlTtYnh1n/yWhj0RWj/AJh+NN7GFXEGKU+0xm3qx17xOfpas0r0ZSt6pFtqDbBInxdTknNTdDqUQG4cBJbxcuWOnnVWb+1R5dBA518tWWdWV2jfiB5GkVOfZ+6VWySZ22gBHwH0rtrOIreuIsCNyn6Gao9TcCIoUjkPT+J/hXvgzzdtsQPfHX+fOgmjLpQVgmZqMOFoDjHwgTUu24Az0rzc1KhZJA9TitbokTuI6k/Oq/iGqtWRuckdAoBJJOAqjmxPQCpN/itoY7xZ5YM/lSD284iyajTtaubGUFhKyJJCzkeRGcQCaytu+FcLuxfvapiWVktA4thgMZHjIyzSMqDtA/aq+4doea9yomATsEfHy5ACQKzI9u9TbHKwyx4oQjPl4W5xHLHKvg9rOpXBs2/QSw5/Mz0qoGvtc+6UWMfcXHlgjoY/dXO5rQIDYkiAOp+AAAj6YFZDqvajq3LBUtKeYncSp9JaPrXK92z1d2S2oKrJDKoCAjoUIzz9Rj51e6XDaDrlWSxUdNzkKAPLJ/fVZxTV2bZ3o5W4RhljxgbjtMjxD3j5+orG9PxJmub3uNdcSRJLSMjJI6Ex8GqbxDjFzaVVgq5EcyFgY5ZET+NP6pNL03aRVvXbrkKncWW6zmcHn1aJ/wAKpNdxy42UusLajwrbllkCSDB8UNtkcomZFUP+3bPdW7N3d47C23cQdhFwsjnoQBDETgH1iupsCwz6bcGZCrhgJALBfEsqxOI658ok0ruhoNjjz6fTzqQXYEKu3LMTykDA65E4B6jLnYeVUxEgGKyzjfaFDpttxWLDa6sNoBGckTMxMhfQ8jWoaRptofNR+QonejrtRRRVJFYX7ZbrjiAAtkju0gz18XSt0rAvbHrGtcW3A4FlMESPv9JH4Gpy6OKjh2nuWkJKrJz7xn4YH8zS1xfTajSaxwSTcDbQeYaYx6jIEUw8N7Xm/e09nu7aI122HIyWlhgk+6OWB9atu3HBu71w7ww0BlYefMfjHzFZTc5qry8WNS99F32Y2LubaoYACDuMeJAQQdx+p6e+GcHdCbqKXDZkAtIPkVkH4z+VMaXt+mgjxtbsIhwcQjEZ5EkSfIKcZqfrdJom04+0d0hLqguWJDgnzMQkDmSREfCiydQ5a7P23jT9yLF4OVCghD1wcdfT+TSvxLW2rj2/FcRiAiW3ttuLZAACz0yT8aldpuA2dK1gd5fuWzbLtuv3CHBOOsxjpEg+uK3hfELGnJexpLStyLspuHPTc7GPlRbOqJvtZ3uymquKbfdgKowTC7sr5+I8qo+KezO9asXbu5Bttux2sZgKSRyA5T9amP2svbpUhcGAvhEwYkQRzgxGadeN2N+jvE3ILWHO3dmShxz86Jrw+WAcDsbmzyx8vWts7JW9tsCYmJx+IrHuzCqXII9ZHMfwrZuzlsi2OWBE/lU/ydjHo3vEAHmKR+PEF9SrbgWuwpG2MW7OPOnlcoPhSXxhSx1A2nN8nfIEfo7HhjnmrvREpEz4jIHIVLtXFkERujM1C1V+GMZzHWu1m2xQsIUyJJUNjqCP56Ug662+WRSdv3hMjO1mSfmAQfhXDhzlr1pBtPiGJif4+XxqPqkK21DsrllJSFIj9JcLA+Ig9fqPLMTRWHLjYoLAiPIZ5mrRpsWm07KB4mjduy6DH7JjJWuPE9GBbEPLZH6wsRJ3fOMCecYzU/hF0d2oxKiDA6/nUnWaIXFKmYPlNGz0XrelG3cxMdJ/nlSd234ddulLqCQoIlTmTt2+pyOk5j0p311lra7XhlOJxn4+uKVu3dhythEOxGctuM7ZVRtSVBgsTj+FK/gQmXtJe3bcnE+JJwMbsrPQZ/Go/wBlvMEaJGQDtHl0x5U7cEJbU6dbTPccXlPvAgW48bPABgZGY6dasu3fa6/bvtatK1oIf0bqM3HAWFbHuESABzJUnBiiXc2qzlnNvgWpuiFW64gYAJgT6dI+VWPZ/wBnmp1RlF8IO3cxwPdb8ppm4B2wu3me1ev3AjoQ/wCj7wQVO8Ehh3cLLSAYHwinDsFw4WBfm6znfHvArH3SB5459YPrVTlJPu+y46S2929c3KqMYte8T4TEEZmMRXrsvwyzZ1CM771IAO60uA4Co5bcYBJ5xOMwDm/9rS3LuiBQwiXA1wyZ25A5f0ivl59Kzco9zTsU1Dp4RKtedUwCWTxNHoPOekTTupR466vQML18OqreV3KhUXcZLFCPFBB/R9Dhq76ezdZVfazXBjcGEBQYC4QwfeEfgKkWeIaU3Vb7ShcDLbHkk82UwOpLSDOTzqm0HZ1f1d2FMkbyu0+LaA4YxH7QnnyqdjR24pw61fsW7tt3YxChvuhRlWmJghpOPhyrXNGsW0H9FfyFYpwe1qFtsL7Fi1x2Vo5qQBIjAnbMCtq0I/RJ/VX8hRjf+qL070UUVokVgfts05/2jMBgbKD4e9+db5WNe1TTMdexEfqk5mP2uWOefyqcrqHGQ6ZCt1CuIdTMxyIPM8vjX6C7a8JTX6cNZdDet5QhxnqV55Bisj1PCFYeINbMA9InOfLyxUbU6djb2bmn+jtggGepBGYJg1H14rS9t39QmkLXNPde2rAl1+4QTuRgp3JAY8wOg9Tc6PS6IWrdzSst3UMwVZuPIdt2GVgybR1BPLr58vZnxN9GL1o22vrdg7IGMHczZbwkQDXVezNq3ca5pkK3LhIRZJROW9gIwqjE5kkKOsK2eHqlTX8WNtu7fvS6+EggmOZ2jpA6RiK4W9TcNp7i2rhRI3NEASYWc+eK0zX8FsHSi4Lvdmx4nvlsiRndnxbogKDzI5Vld3jc2WS2wi4yC4BP3W3D5TSkFWtpBE1pOu0oi+yoglfeOMsvIeFsx5EfKs605/P41qnFAttHXePCjAeEk7iCC3lPQVCmEdlnh/py5/xrZ+zrDu+R5T6fD+c1j3Za1B3eo5c+X84rYuzglRBkQZ9aM/7DHo1Wf1a0p32CtqSWVSbjqoPPCW5aN0QAMQJmM02WF/RjNJvaDXjSabV6h0V3XUFUBmCxW0onMECCfWD51rrcSUbqbjAAOZmR1/nNcBdmV5Gfkajdlvabf0gIFm3ckklj4SSfM8j9KbOL6+1rLFu+6LYvb1G2I3huoP345zAMHPSjRbKWvO5bX9T82Y160gKwBOeeTXLXme7xytpyx0B/fXnT3XQb1AaOh6x0opOvEfaHeYG1ZZrSjw71J7x4MDxGNg54H1p44PxzV6S3bbWKz2WXdJyyj0YmTGMMTzPKsnv687byIgVL7q3nG0sQinqJYY54HlTZwQ6k6Zx3dy5b2MASTAJG1Znmy4mJEU7wcax2n04Ww1wGe7lh5GQVHylhnyrPdTxtNWy2pboNx6EYwvLaMzHxmmS4NQnCLj6p3Ny6yQGABQFkVQFEBcDdEYn40v8ABezyX77wDsXYNwBABADGPMyxx1P1E5/heP8Apj7G8KLuzMBCeHcMFjPveGIAnAMxJM4FV3bzVWXXuO9Hfq4usCEAKptINxpBB2mBt8XhBI51ZdsGbS6a13OCt1Cc8gAxz59J893wpSvah7zXDsdVZiSQCwG+WSNtpiQvwjERVziaRl2aOz9mze0gW2VN6yVLL4ZSYKiVnem3k0mRIJ5irXR2rWnv3ktqqJtFzavOB5/Ux8KpOywdNR3l1NgbvLJBhdubWwFQoGWZJJz415RVLwy21nUau8dQLlsC6igGS+LhUzkBA29YB5ryGBVE86vtG2uRlZ2CN79lTAiR1wWgAmCYk+gqk49wW8+ktXLiXVsM4UBrvjY52liU93BAxzg+Rq37D8Gtaq4hiNm4kTM7CoUnrBJJiMxz6jRO1HZ1dZpe4DbWENbcT4WXkxAIEdPKDiCKWMtO6YKdfa0vdt9i3FSwBu3iw3I0EFQgWQemRkVoXYPSrxFm1F5pdMFAByM7Np96ILSRGYE4Mp3F+zN+5buL3NotZHie08yVncuTBPvFtgyYk4iqrsV2ufQ30cSwBAZf2l6j45x8vmJ6b9qOAILZW0oVlgbVEJ08MRHLr/pTZpxCL8B+VLa6hP8Ay7gki8zMDESbilhM5GMR9eVM68qeuTr7RRRTSKyX2jGeIBCYBRP+6tarHfanbt/bvEW3FE91iIAnyqM+lY9lkW8l5nJwfmIH0qt4m1tQGiHJwBj5meg5k+lSEv2ftKW7t9kQ4J2zt/Z3Tz5yesfGqHj/AA27YfZcIcuoZXUyGQ8mXrGDgxHUeUTG9qtNHYu5c7w3T4kmCeWIwFUxJM4nlzPWrXX8cu2y6bds4LICwKiQEBBkACecSSTzNU/BeIXbenCBhiAI5J3hAlc8z1P8mPxDjZs2TkdTB6ncw2jrnr6KfOpvJ9IfartO66U6RcpccPcIHLbGy3Pw8ZHQketUfZXhxe4bh3LaRW3MonO0kKP2ifKq6xZa+xZmwW8THzMn5nBxV/wO5sdQC3cbmAk/fG3a0eZBC56NWk4mkW8r/hgjaWGZBK/SR5Vsl3hlpFcbFjaxyJ6HzrLtFbBu20xlx+YFadqtSzG6m0LtQk7jPMN5Vni0r8+9lid4PMAr+X41tPZ2AuGwRgD+PlWM9mCIjM+E/gI+dbJ2Zf8ARchgczz+NLL+wx6NIH6MVivbTijtrtVaLFrQeNhOJIRi0ecgZ6RW0WH8C1gnay4p12pLLvc3n6DkDA5mOQFa+IrtodLZBhVC7o98yJBBBn5fj1pw0KTo+7JQ5LESpIWDmDlZKr4h0IHnSTo7g++hXpgAj5j6YwaauA7ls30lGVgSsYnwsSSfI7fkVNQe0C4trwi7bYbbVr3SV+4k4IPX8qjcSuaZVK23uPcIxb24+biAR8J5VUdpOPePu7SwVVVZpPNVAIXyiD4vj8ai6bXq9wtdlveHM5gDYD/REDGPlRq9jbtwvQpaeL5e2Z/W2W3FfRlmGEx+yRnnyp60HEQt3TaW4xI1DKFuIJV13eG4sgwW8SEYKy0iRNVnCbl68IRHNoKTJuIqnZEkSpCqJEKqCZmega+xGv8As2rOnv6cW+/zaug7lLJMpygOfEcBZjlWmN55Kwxdt9UUS15FyT6wrQD9Z+IBqL2K0x+xoSB42do85Y8/IRzPWvHtBvwiTmbn5Bifyr1xTjCaLh/eo6mEtBVmZnYMA9NuYyMYpXnK1Xiv9qdyNPbTmXLmI96AOnqW5eQFKlnvbbiLN8i4qAgKIZlHMyw2ggzJGIwOtd9N2qua7UXe9aAyoLap7yqGG+AZMn3twnIHkBTDoOHahLMJtvod2GTcCNwOWYgDI5Akf1ehUxX6S9c+w6hf0auSCPEXYSN7bFMbnARCSTtlZPumkrjXFAX2JPduFZ1Y53KQxkkE++WMAAyTjpTz2j4dqRp2D7UR22oigZkwd0DkRmJ5tNLnaWwu0gkpcSe7ZJDSABEggkEgcyeePOjYr77NOOpY7zvNxwQAIwC7TnryHnMDyqz497Re+3W7e9LUHd3cliMc2GeW7oBMZImqX2f8LR7Td7bVjEruE/eu/wCA+lMXGdAPsgKMqKhBZUUIDPgIMCThpnPWByq93SfSPa400qs7LZUBwPUQQMe7yIHSY6VF4B2Xvaq73doJugySYECfFyJBkry8qdNL2LLovdhQ37Byo+BIIgnO6MAKBJkn7qHvcPFwStu4wVAUhmO4yxGJ3BQDnluHkCc8bs7NHxtL3NnQ21+5cRZ6e64PlzzTkpwK/MZ1+oaAS13BMM7Qp8sNJbGT+PQfpXh5/RW5/YX8hWkKpFFFFMhWEe2fiRTiJRcHukaev3sCt3rAfbPpi/E2Mxts2zP/ABYqcujhO0dgXrY2/rE5SYBEzIPmCZIwTzmmvhdpjZWy7boYlSQJEjIDHIGciSDzpe4NohdEC4FcTg4Bn8J61MW1eXeqw5UgnngGeXlJrO7vS5pZnhdk3Cgvd2CviIEic/iD8KU+2WjRNQUF3vNqyxAgyxZ4gk9GGRU7/aPdyWkZk4x8JpbZ2vXGefEWEeR3SM/GKMZdi2aEki2QIAOB0GefxgZPwqYupjYASQxEHpK4Hx5AT6VBtMRcKnEEiI5dDj4VN4Bpe9wzABHVsmOZUHJ64n61aD1oru57ZGMj5SRWncV1iRqAGBPcx89rY/nzrNrVwd8pGRuAMj4SfhzrWeNWwuk1BAgCxcmBHJGrPCbaV+ceCMRcHqF/AVsvZ1gUHPl54+PrWL8LkXB8vyFbF2aEovMn44/0qM+4ePRy0jeECINfn3tvCcR1O3kLrfnkfWt+0TgzX5+7d2iddqv/AJrn5z0+NazpNcOH31J3bmWTmIafiJEfHPwp07N8et6Vt4XewBBVuQ3TBJg5Gfrmsu0rkNFNFi+DbmBuXecCCQJMDyiQfjSs0SP2l4gl7V3byKFW45cDmM5J9QTmqNbkMQeROfhifyq+u8GcIl4CVMkkDlBMT5cpqH2gvrcuodoU7IfaABMtmBifOnKK0nsze1D6eLNmyyw6hmdl3KzSSAFIX3UA9Ks9FxBjrEs6m0Lb27q3lAYkNJJDqccixG0+nnFUPY72jWNPpxauKyi2AVCgfpJPLyGT1OatdBr9NqrhvWwsi7vQFUVhDKGbBJuBjmTyzAOKNHtd9reG3tRcGy4IA8NsgABjMtMS04EdMedKnbTQazT6KzauX0vIz/qgsbdqvcI3MolVAIkt5Ypk7T3WDKikhmM4ImEh+R55UEj0pP7bm7cTTr3jQxdSHWIncwbnMkMVOByUUplsaKXDuHoAWc3CxfaFUGSQR4gVYAHd4Rzz5Vs/ZpSlsFmgkDBO9ztAUNBwswTubp8KzPsvozdEMHDWj4yQYUS2Dg8p3T02Z51o2k1CWlWN5Ecgu36mQPnmlvnka/xW9qtZvuWiu4paNy44i4QCghVJIALkuTk5IHIRWbcR4hca6xuK+7yIgj0giYGBMDkPjT3xntKbXflbZbfcKwx2hICyBjIJUnHmKQ+K8UF+XCbNoVQJnp/CPgBVUl/2M4iEfxSBcAYHy2ttbHTLgz5hqZdbf7xremsxEG65IJkIFCwQRzJ6eXrSX2mVtPc0tpTDW9KgeJ5v+lIMerD6CuvZa7fe83dC4fCoZreSJLBV2tPhLxPQDOAKdvGik520vgwe26BpYkjMCNvUyxDfnyrJO3GnN3VXrl03EbvGAPvqACQqkCGSAOYBBzWhaW5q7QP6K+B94qlocoVo8HRzj9pRuFUt/XAXHQqzm6xIjxnbLT44MZ3D1iQM0sdyHeVJ7PuzJ1upa29y2y92SLgJ3qQQQRynJgycTX6Q09vairMwAJ84Ffmm7evcN4jY1e2ELCR/R911YDkSASAeWPKv0xacEAjIIBFaTSXqiiimQrHPalw27e1zCzad2a0gkDHU8yQJ5/WtjpP4+6HWbdxV+7GR6zH76jPo4x1+wmtspvNlf6gdC0YztnPyrnpdIyM0sDcJhkOGBEYOZOKidoOPa3Ray4t1n7yYDd44BQ8ohhgiPpHSqNe1lwMTstkE+66K468ywLE+u6amzatmnWNdVW72/YUMCpRlhoMdCvP16UsLYturCxu3I0hmwCg2kSPMNOes9Kmafj2kuk9/ZuW55NZaYMRAV8AH44mpWm0aW0cW7qTeXYgvQjBZRiTBIUsVAExIBOMU5NFbtS27Rdy5IDGZMcpwYpp7O8C0b29t3UMt4GbSsYtz/SboTEAmB5zVTqeC6i0o3WSVEeJIZc8srI+ZqHZ1IZ9iKG9T18zkwB8aXINjNBj9lqdPa3xLUWdNaW27i1eBFxlX0G1SRyBkz5xFUPY7hLoJ1WmZrT7ShL2kGJkDvGtl58J8M8us1M9rfaZrGntaO1vC3hLbgQyopEIG+9J65wOZoxxsVbsgcO0wZ8MMmBODPQcuuMVpfZy1cCgC3bYKwE9+FyYPIjODyzWYcO0JvI8RNtZzMmYG1RHiJnl/hTdb9m2pCksbSqMnc8gR5wJBFTZKcahoibe4u6IoJks4Pn6CMR1xMetZt7VruiLW+4ZX1BLNcNvbtKmY3EYLSBGSYJ9Kj2PZ3fbTpqHZoOzwQ3eBXYCSDjAbcfhVr207G2tPoW7qD3VwFWJlirBQZMAHxARH+NV1NEyRrZLiB9KuOGkuwU+TgAcyWBA/FgKhpagg9Z/n86suA6HfqtMIn9Kg5xHiHXpyovJHrTeC33cSAgT6fnSPxK3Z717hUi02EGZMGJTHKZPwI9BTZ2is/Z7TuCwx1xz8vPnArPdTqi7726RAHIAboUenhH4nrUfxz1WTowRHBRiYzlRuHqs4J+VOPYHT3JVu5udxu33LzLgbBIJc4CjMge98QIUzpwhys7fPdki2G6epmr7hatBtm9cyQShkrgbsg+8ZVzsP7Dcq0QfdcbWos2nDQT7ysuN2PFOWnPSYzyqJouyTawFTcNu3bYbTljuXBAlsKAQPiIHWuF9NkC0oChfHtBAkGGw2efT0q04BxEd0iT4SIJ9Wkn5eM/NfWp3O6r8Qz2uzCWrJCfrZLB+pJ5kycg8iJyPgIqG7O6q/CK4tWwPFgDz90KFZvmY+Nc9Xx+6LSsLnkFHUtIGZ6D/CpVntO9oMpIfuwpYnmwLQ/wCHKj7xp/NK/bPshetqdu99uQSU2uTAhVA8PPzOaS+zXCPtOrSx+3dQn+qMt8MTWrdsONi7o9QJUEQFUnkxK92wPzDfH4GlT2b8PW3rNVqC029NaJBPSZP4bGFPGS3hNKXa/Xd7r9RcPLeyj4LIH4AVF4tqU01pNvg1DIVuJ4tyFW8LGT4SynkOo5DmbW9wRV09nV3gYv3LogmAdoG0k9JubvkB51x4tYR3uXwpuWbu03PDDKzANuUdAZJB/dBL/ZI3Y3t7esLc0xO63fkbubKxG3cD1xjPxrR+zvZi1e09q65IGwFjJwoBnGI+OcRAHOkjg/A9Kz95pe98CubjXNoCyIVVEkknxSZxFOmu4kn2QKFKMvg3jwi4iCEJA9Ofw8jSt0cm0XtRrbV/QOjFVLGEtIohduQfPGMnnJ+A1/hn6m3/AFF/IVkPZXsS2tU3bjFLcwPDJf4T0HnmT8K2PTWtqKvPaAPoIqsN90steOlFFFWkVmnbzidtNYy3DH6O2QeoIYwR8JY1pdYH7bdU68Q8PIWrZkE8/F0mOv41OU3Dj3xvW6XXoLF/d36+7dZdp9PIgH4AHniaQb/ZRrZfdJtp7zp4tokiSPlkCYqfY1tx1y1q7cG0KrKGKgSMNG1RnkT+NS+IcbAtCxc03dsh8RUnxRmYJIJgkbtxOTU9GUm0JDEBSRIhpER8ev8ACrDjV0XHLqCAY8OGjA5H0gCrcGBi1YuM4L944JDHmyAcgRJGegqtuDxrvW2FuDDBQsegAgKQRHWZo2HyzqnsWrVyy7o8srkNHWQoXmAAMnkZjpXfSdq7wZWa1ausrSrPbUsDzBDAdDmDI9KrLuqQMdykc42GV65hs+VWvBeCrqN5s6hUuKCQl1Su/GV3CV3HkA2D50wbG9oNxoF60jXSBuud2lw+YAzuTHkDnOKvLfaDQa60lvUBnVCW2oxMEyJAlXGCeQPTnSR2e7A3NYbhLLbFu3v3KJ3EhiuAfNTJERT7w72e6O13iM4ul7YVQ53FWzLIV5TAgcxnPnN/Zo3Deyti3cNzRXu8eZFq7jy8OI6dSPjzrnoe0nc6nUrqkZUuMjMqmdtxSA8ZwCACQPL1pEvNftBN4cK3uMxlTGDt34HXkR++vacTCwGBx0kxn0Yn8HFT805Wn/8Aiiza1t1he3ae8iM07iFuKdpj0ZVQmMYmveh4MNcuqQXLi6e4wZCwg7/vFQedssAwHmxpK4b2js2yGFlNw8ztn/jJUf8AHV/d9oV+8Vs2LS2SR+tusFQee08mjoB/obvpkDivDe6u3EkNsYqSvIwSPPHzrQ+xHBbX2LS39g719Ui7iJkLcJgThTg5Amri1wGy2mt2WHeMqx3hADcucj/Guel4Rd01uzatRct2b4uhGO04D+HcFPVpyOnPrTxs2Viv9tFtbensALtD3huPSFE/4H5VjTP06Y/Ca3a5ZXXXLh16bMG3asMSAZ5lXHgY+W1pxJjAGVdqOzA0997YbwhhtweTZXnmACROcg1dS82rPePeAkEW7hWJAOy2rAfPb5+VT9OQlxIAaCVA5EwBcUD9lSoKTzi5VRpxct3A6gMVA5TBXaVkyCc/zFXPBOBXnaFWArW2G9SCRbH3cbcwBk9R50twJPaTt46ILOnMnG++cliQDgHAJ5k5Mk1T8E7Y6iyYc97aiGG0AgHMqQAQZ88YqHxOwO+ZdkTddtqjkJYBQP6MRim3sn2t09ktZeyNpwcDcRylWiValdHF9q9fpruxrd5TDIzCT4d+1hI6E5H8iot/ilsXr3jUhkIjOSSsfLP0pc1SW9NqRqbY8BfbctsOan8IYZjowxVnxri1tdS3d2V8GMgQds9I5ciKyyx9i5Vvf1mmuWEGovXrKsRsfu7TL4J2yqu1zG4ZMchyimDhXYO0tlwdSbtjUBCxQAd4FyBIJG05+ppC0+nL2RduM21WIVQRibbHkQV6GcTVv2J4i7PYthiQbZ8AY7Rul1G3kG27ZjzNbYWIqR7bAvcaPT2V5s2xFH3VCqFA/tRS9wThd9XC2b3c3dsAE7lIVLNwAFZzNy4QRPlFdO2XaLvuIK6QyaaLaeTGTuI/rMTEdADVp2I4feualbz2e7t27ilR7u2ENsptIWIEYAiVgcqd5pPHD9Dqz39u6bcqhulLYE3ACO8nAkRjwiTvEkxUyxww3ihddtoDcEBEMOkbZKqSRnnnHpy4tpGHFH1GlFzerW7dsIjlVUC33lwwCNg8a7RzMxTGmjNksXBQElrYCt7sCVUe8QpZjtIBCIpjqJsOLHQ67VHBbSWrcAKqsSy+Qzj5AU62uQ+ApT1ulV1AKWg+3wOykhYGCSIaPQsvl602WxgfAVpN+pr1RRRTIVivtUtI3ELgYbj9ntwJ5e//AAraqxj2nW44hdfp3FtfqXP7qnLo4R+Ffo7ds7VIa6u4RygsJwM9OflV89pHe9bbkzIT8wEn06Glmy5+zgjmrz+P8atNZrgb6kH9Zaj5iSPyFZKcdHonsadbgIKqxS4jdDJG4ekgj0OcjFRuI8LOxgYIIFy2yyQZwYMZzHzNXvDtrHUWbjQLhYg+RdUdT9f3184lbcKiY7sL3hA52ySyuyj9mRLKPOR1qpyTN7lyTmrjWWAumS9ZUqWuvMDCwqnYGjIzMEznliWhfYkW63eGVRm3FSMxPKSAdxiInnyqLpdXDyygqT4lGBB8vIjofSrIz9lu14to1q5I3Y3gwI8WGjMAmZH+FO/DddfuXFuJbVgJCxO0yQeceY8uXwrGe8q24F2m1GjYPYulYyV5q3xU4P51FxOVs+m7HPe0qabUJCK+7erQY8ZhRmOag+mOlQF9jyK4KX329Qyr+YGfnVpwftTc7lQ6ne6KZAAAJEQJMCOfI8/Pny1HGd5Phk+9kzkgLOABkdKi5SL0p7ns50aghtS4cf8AoQcYGRkeuTOTVLqOwt5W/wDL3dwg/rU7n8VYlvmIpnfiUDZHIgRyH0GOgr79qYGAIx8Ki50/kmWNXr9J/wDqcAdbckf8hA+qmplj2kXCPHugYMSDPTkAI85Uehpi1WpVPecKTELOST0A5k+gmqscVt32ezsYgKd29SvUCMw34U5lvuDTxxLjff27FyD4r9oySd0LcAkHp/GuvtKsIdaW3qoZEIEFiY3AQADGAOdeOIwDZCgQtywAAP8A3LeIrn28aOITMRbQf9VPG8FUfg3Be+W5CbnRFKFiYnc+5CJ6qVIyIKr0mpXCOI27Ci9BVNpkM27ExAAAz8RV/wBhbIFhyJLbsk+gER6YJHxpZW3aF/UK0lXd12DAgkjGIPnIGIicUURT2+Ko3ErdxYW13xAJyArGRk84B/A187Zmxc1TtpxknASSCccvUmTXHWcAv6YkBkFpiSouvbXeASJ2M2eUSB8DU3g+tYMqjSaTcY8Xe7J9dxuEdfuxPrmtvn1G/Hc8Fv3NJ4wSxdYAE+QA+tM+u4fb+0Mp8OxFVmVNxJgSF9eUnPTHWrHSaTVdwLl4WrcNItISAqjG4sSQxMgj7ojz5Qb+suITcS1aZLbAd6QAF3ZiTBYsSAWURkCeZrOy70qccqntRrkewtjTBtiuLe8LgvcgEycyBIyBgtUa1Eko7WI3KYIB2sGhf6JKiCJJ6YqtvX3u3pLGVLPMEKzOdiMFJgGS7H+qatdXpVS1beWZik4CsVAwBj3SSGYgelHUHqm4FqGt6wlGO5QArRBDHJI6g/dnn61r+j7QDu9upiUdVN7cuxiZgGPdxjlGKyjh2hK3Fv22353sowVP7JnH4g/gS1cI1R7m5uA3O+0DoAvkOuS2fQedXv5m0908WdbZX9ILqQU6MIPSV6c1uD124ql7RceAuLfTf+jdYnCmYUqARuiN08sk86k27aqq4XcE2z1iVMfXcfpSv2t1slLQyWaT8gxH7vqKn651D160jWOrRAHPmNoYz4oWSI89308wwW+Q+FKj6s3Laidqm2GgTLYU+KI2rmInPoMFqsrCgegrXe017ooopkKx32rsPtLjqUX8Af8AE1sVYf7WOIqvFCjYBsIZPLm+PoanLo4SLA/QP6Gf+mvN182T6D8q9aXNq75AH8v4VD1WqCpZnHr0xArM1wdSe8YTB2L/AMuAfoSPpUixxlrY07xJQmZ+8rbdyn6H61QXeLp3hIaZWPnj+FfftO5FADNEgQOc4A9fl++nonHtloks6hwn6twHSB0YcgZ5DPzjFUen96egq8v9ortwGyTaFt4w4UhdskeIjch5gwRz5VS6lSGAKhcAiBgg8mHmDVzonF678PUG4oPI/wAj8a4qK78OSbqwJ659Ovy50U2waaWtWpJwo+PIc6+XNV3ZIRHuOFmFHIZySYUDn1mpSSyKREFQY+QNcUvg6q4snd3aeGMR48/HMfLr05GyDYsai9dYHbYhoJb9IwkBhgQvJhmTXhrk6UX7j3HLIpVVbu1BYgCQkFgJzJzU3Q3rrm9Fskvd2g3DsiEtqJBG4CAOkmRg1X6vQlNFcFy6CtlPDsWNzWzgbpONw5gA4q9cpTNS9rTvYAVLY3XCXMAnwxBY5OYIk1XWdaLmru3FO/coG6eZlZPrU7V2Ldu5pwU3s9ww9xmdgAjnaJJETB5dKhtf7zXXmw0oIIiD7gHLFLwxcubnSf8A1rI//olWftG4cDqbbYANs7iTAGxhBY9BDx8oAmq2/qkttbZ5CC/aLGMgKdxj1xVT2s46+oc7sEHxAcpEwo8wgO0eZ3H71XjOCqdw/tA1ncunFy7uiTOxRHQYLDn1YHzXlU+zwrUPtupYtoLg37nvEgBi0GAu/JkwPTlUTsw06VkHv22EjHusd0n1Ix/Zargdp1Xu1IwLSLHltLrA+lVlxE49lntJ2Z1D3WO43XI97krKIA2TlNswbZPkQSDjynYMCN1zexKnZbHQzuAwcjFOFvjyEyOhkZ/nn1qUvGVWNgAB57R6z8+v1rP7V8u/Z/s79nVVttdFmTNq9svCT7rKsDawYKYGDGRUnX6zh7XXt37V27cBAe68SpGRtggADGAI+PKoFjtPtIORDZ+WQPiYiqDQ6vebly5jJcn0MkfuFay7ReHHtBqLYOovJKIl1ERCPEwtqQgIOQGbvGz0AMUhcQ4mzMCSW8iMLzyEXoOf+FW3aTjLXbatHh3uceoAWR5gBz/bbl1W9S0wB7oZtp9J5z9arRbXfAuJAXIY+94UfkVPRSZHhMgek/GtF7OabwoCTC5J9ep/n1rJNQmAxclmk8o+czOemBWwcG126zbuFbnjRT4UkExJMDnmaj+TpWPa/v3CYjmT/P4Cs+7S6hhr3HLaRH89cAU83uJhUZrVq5daDh1NsDbkgjLGT+yMxzpa0nZS7xFRqrRVnLut1SdsENKleYgoVME9QetLGDI18C0z6m3bG4qvdhSQc4lT8vDmedaPbWAB5AUucI0o01i3aHiPIkZEmWafICTTIvIVtJImvtFFFMhWCe3Lh+7WM4nFpMRPLdn0re6xn2q2L7a87LN9kNlRuS07rPixKgwanI4x7RBmBCuVPKJImedWeg4A10kST5RmTkZ8vWvHD+zGsFyDpNRmR+puD8dkfupv7OcP1Nhhu0moZD07pwR6iBU0KzT9jf0cnaGwW8QJ6zEQOoPMcqka7hJ0dnvMMzElZWCNsx1JP1in/QaUsCV0pR/M2GHzkrNLPa/gmqdGmzccmQNtt2j6Co2bJdTfLMxPUycV47wmJJMYEnkPIelWn/hTWf7pqf7i7/loHZTWf7pqf7i5/lrUkNdIxzHPlXfh+ifvFaIAP+oqx03ZrVRB0upx/wCxd/y1aabsxqP921AjMGzcH/bmptNpGitxbUDIA+oivGitlbl3e4CkIUBInwg7sc/I/OrvTcJdFQLbaNv7J8vhXTScL2XbtxrJB8JLbSThACQNsrjGCZ/CsJi02UOCalrp1A7u7cdrzlSFgMMIviYgDC8iQeVQDwi8OF3EvKtsW7ZJO6WMMMBQIGMZJph7PX74Go36bVPca9cKt3RAIMbDLbQuAvOMRzrlp+C62/w1rN233TC2yszh3ZtpafCFETGCC0zInlWvzynaFxDhqo2lS9F92uOIZAFgIxwB1mOc9eVVCFU1lzaVCBVA6ACFMZ8qY+I9lrrW9F3vfXrveoCSjBVUqxYkIARgKpLHPXnFVfF+yF/7TeK2HFtgpQqjEH3ZHKZwSZ/fU2CVSdoddtgiCEvIw9YBPzzFUGjujdLTmZ+JP+NM3aHs1f7lNti803FmLTyMNmAsxj8RVHb7ParI+yaj+5uf5aePRUaPiD2XDqR0BHnPQn/hJMYMVw43elzcWcmSIiJ6DPnP1rv/ALG1QIB0WoI3cxZuchAmNv8AMV5Tg+sdlDaTUAERPcXB6j7uOX41ekxVW+KuoEEz19RXZe0lwAwSPL91XL9ldR/u1/8AuX/y1xfsrqumlvf3Nz/LU8KQ7XaG42CYJPP44mrK7rHvKtm1hNyqWbmS2FnyWYH8moVzsrrBBGlu4MkCzcn/AKattB2f1YErp7wYoJJtPONxGCuchcfDlT66L9ufE9GbtsW4hwu51IzAO0CYjDGPUKo580+1pCGIc7QDn06ZHlIitU0/Dr4LtdsXnwLiv3T7mVgq3LZG0bWG4kL6ek0la3geouXWYaTVIkglTZuEtH9jJJ68hP1cpUvvdaSGJ8II846fwrV+F8f09i1ojcViqWIuEdTAMc5xMfMetIvB+xuqu3kW5pr6q7y7GzcACiWbmscgYHwHWm+92UbYobRahRzIHeGQcycYIwIxM55UZQ45cW7Yr3SbAQ+0srkggMtxWUY6jYw9ZU02+zPiDXNPqWUd2zXZwMKCAQwBOfCQnwtilW12YuHNrRMkKQO8tsckzzcGMKYg9fWmT2faa+tzUG7buq1yGE2nCzuaTlfWcUpx0DjqgwB22lYhsMIWN3MnPPzNNFr3R8BS3essVBCsSOcg8/hEwKZbZwJ8hVYivVFFFWkUUUUAUUUUAUUUUAUUUUAUUUUAUUUUAUUUUAUUUUAUUUUAUUUUAUUUUAUUUUAUUUUAUUUUAUUVz79fMUB0orl9pX9oV979fMUB0or5RQAK+0UUAUUUUAUUUUAUUUUAUUUUAUUUUAUUUUAUUUUAUUUUAUUUUAUUUUAUUUUAUUUUAUUUUB8oNFFAfK+0UUB9oooo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4102" name="AutoShape 6" descr="data:image/jpeg;base64,/9j/4AAQSkZJRgABAQAAAQABAAD/2wCEAAkGBhQRERUUExMWFRUWGBsaGRgXGBwbHhshGyIYHBwZHCAgHCYfGh4lHxsYIC8gIycpLSwsGSAxNTAqNyYrLCkBCQoKDgwOGg8PGiwkHyQsKSwsLCwsLCwsLCwsLCwsLCwsLCwsLCwsLCwsKSksLCwpLCwsLCwsLCwpLCwsLCksLP/AABEIAMIBAwMBIgACEQEDEQH/xAAcAAACAwEBAQEAAAAAAAAAAAAABgQFBwMCAQj/xABJEAACAQMCAwUFBAYHBgYDAQABAhEAAyEEEgUxQQYTIlFhBzJxgZEUQqGxIzNSweHwYnKCk9HS8RVUkqKywhYkU2Nz4iVDoxf/xAAYAQADAQEAAAAAAAAAAAAAAAAAAQIDBP/EACERAQEAAgMBAAIDAQAAAAAAAAABAhEhMUESYXEDMlEi/9oADAMBAAIRAxEAPwDcaKKy/wBovb/V6LV91YNvZsVvEm4yZnqPKlboNQorD7Ptc1zMEDWdxzJt9OvXNXFv2lao9bf/AAfxqbnIemsUVkes9rd6wA1zafEMBYkdcziqu17Yddelk7lFJhQUmP8AmzTmUos03CisQ0/tk1yuRcSyQMe6Vn4GTHTMEelS9R7UtYIKG0VPKUz6g+LmOX08xRctDTZKKy9+32s+z2rm60puGP1ZMSSAT4uXyqjue1fXhLhi14A2e7wSvMDxdDE/H0NKZyjTbKK/Nh9vXE/Ox/df/avv/wDvXEvOx/df/aq2T9JUUmdkOP6u7o7d3UlO8uDdCrAAPuiJOYz8648b7YX7KX9pXcjW9sr0YDnnOQaX1D0eaKznR+0C6UQu9vcymVCRBBYZMxyA+tc07f6k3As24L7fd/jR9QaaVRSTw7tfdYac3GRRctbm8P3sRHl1rrxDtkUZYe3BZQfgTBjNH1Bo40Ust2huHkyQXUD4Ejnnyr2e0J3gB7ZGZgg8vUGj6GjHRVA3HyJ8S+mPSuK9pjjxLyk4NH1Boy0UsHtBe3gACCDmK8v2zSyo7+4gbEqoLNPltWSD6GnsaNNFKQ9olkxtS60rumEURJA95xEkEDzipul7Um5MabUAjoyD8PFB+XlTIwUVS/8AiFZidp8mUjz6+70PWardL2jvtqe4ITEEtBMrznpE8uon8AGyiqTScXdr15DthAhEDowbn8xUjh/EWuW0YjLCSIp6CzoqG2qb0qWDSD7RRRQBWH+2Af8A5Cf/AGk/7q3CsV9rY/8APzj9WnP+1UZ9HCTwRB38kch69avtFcW73scrT7WPlORPWMHPmKquzU72JMA45jH4141xuaXU33QuReSGCwVZGwwbMjxDB6Vj3dL8cOKcKLgX7kxdYizaHvFRgORMjcTgdc55TXvxO7o2gW0Ug9QrEeY5ECmXg95SL193VrqKFRTzBYRuA5AKMDyzyqnuaHvr6pHunM+nvH1NafWuC0vHZdXp+8Oma1glbiAbWIB8LKAAJiAQPjPOqngVx2W4GHhZSy+jIVBj4gkHzx5Ctv4HwFF0BQDDpOfMTBrM7/De673yut4PQeFrkf29o/smld65GuRxpEHDVyxO0TJaB4xy6f6mle617uigtn9Wz5E+E7gWHl97xGmzj2qDcPt2xO5QJBiPeGOcjn5dKUxuS1cyTNtlJ3GIH3cGDGfwpY06Sopj7G9lX1V0MynukILGDnyUVQWLBYwK2L2dcPCWiPMcieZMQR+UfGqzy1Cxm2lC3tS2DmFj/WlTtYnh1n/yWhj0RWj/AJh+NN7GFXEGKU+0xm3qx17xOfpas0r0ZSt6pFtqDbBInxdTknNTdDqUQG4cBJbxcuWOnnVWb+1R5dBA518tWWdWV2jfiB5GkVOfZ+6VWySZ22gBHwH0rtrOIreuIsCNyn6Gao9TcCIoUjkPT+J/hXvgzzdtsQPfHX+fOgmjLpQVgmZqMOFoDjHwgTUu24Az0rzc1KhZJA9TitbokTuI6k/Oq/iGqtWRuckdAoBJJOAqjmxPQCpN/itoY7xZ5YM/lSD284iyajTtaubGUFhKyJJCzkeRGcQCaytu+FcLuxfvapiWVktA4thgMZHjIyzSMqDtA/aq+4doea9yomATsEfHy5ACQKzI9u9TbHKwyx4oQjPl4W5xHLHKvg9rOpXBs2/QSw5/Mz0qoGvtc+6UWMfcXHlgjoY/dXO5rQIDYkiAOp+AAAj6YFZDqvajq3LBUtKeYncSp9JaPrXK92z1d2S2oKrJDKoCAjoUIzz9Rj51e6XDaDrlWSxUdNzkKAPLJ/fVZxTV2bZ3o5W4RhljxgbjtMjxD3j5+orG9PxJmub3uNdcSRJLSMjJI6Ex8GqbxDjFzaVVgq5EcyFgY5ZET+NP6pNL03aRVvXbrkKncWW6zmcHn1aJ/wAKpNdxy42UusLajwrbllkCSDB8UNtkcomZFUP+3bPdW7N3d47C23cQdhFwsjnoQBDETgH1iupsCwz6bcGZCrhgJALBfEsqxOI658ok0ruhoNjjz6fTzqQXYEKu3LMTykDA65E4B6jLnYeVUxEgGKyzjfaFDpttxWLDa6sNoBGckTMxMhfQ8jWoaRptofNR+QonejrtRRRVJFYX7ZbrjiAAtkju0gz18XSt0rAvbHrGtcW3A4FlMESPv9JH4Gpy6OKjh2nuWkJKrJz7xn4YH8zS1xfTajSaxwSTcDbQeYaYx6jIEUw8N7Xm/e09nu7aI122HIyWlhgk+6OWB9atu3HBu71w7ww0BlYefMfjHzFZTc5qry8WNS99F32Y2LubaoYACDuMeJAQQdx+p6e+GcHdCbqKXDZkAtIPkVkH4z+VMaXt+mgjxtbsIhwcQjEZ5EkSfIKcZqfrdJom04+0d0hLqguWJDgnzMQkDmSREfCiydQ5a7P23jT9yLF4OVCghD1wcdfT+TSvxLW2rj2/FcRiAiW3ttuLZAACz0yT8aldpuA2dK1gd5fuWzbLtuv3CHBOOsxjpEg+uK3hfELGnJexpLStyLspuHPTc7GPlRbOqJvtZ3uymquKbfdgKowTC7sr5+I8qo+KezO9asXbu5Bttux2sZgKSRyA5T9amP2svbpUhcGAvhEwYkQRzgxGadeN2N+jvE3ILWHO3dmShxz86Jrw+WAcDsbmzyx8vWts7JW9tsCYmJx+IrHuzCqXII9ZHMfwrZuzlsi2OWBE/lU/ydjHo3vEAHmKR+PEF9SrbgWuwpG2MW7OPOnlcoPhSXxhSx1A2nN8nfIEfo7HhjnmrvREpEz4jIHIVLtXFkERujM1C1V+GMZzHWu1m2xQsIUyJJUNjqCP56Ug662+WRSdv3hMjO1mSfmAQfhXDhzlr1pBtPiGJif4+XxqPqkK21DsrllJSFIj9JcLA+Ig9fqPLMTRWHLjYoLAiPIZ5mrRpsWm07KB4mjduy6DH7JjJWuPE9GBbEPLZH6wsRJ3fOMCecYzU/hF0d2oxKiDA6/nUnWaIXFKmYPlNGz0XrelG3cxMdJ/nlSd234ddulLqCQoIlTmTt2+pyOk5j0p311lra7XhlOJxn4+uKVu3dhythEOxGctuM7ZVRtSVBgsTj+FK/gQmXtJe3bcnE+JJwMbsrPQZ/Go/wBlvMEaJGQDtHl0x5U7cEJbU6dbTPccXlPvAgW48bPABgZGY6dasu3fa6/bvtatK1oIf0bqM3HAWFbHuESABzJUnBiiXc2qzlnNvgWpuiFW64gYAJgT6dI+VWPZ/wBnmp1RlF8IO3cxwPdb8ppm4B2wu3me1ev3AjoQ/wCj7wQVO8Ehh3cLLSAYHwinDsFw4WBfm6znfHvArH3SB5459YPrVTlJPu+y46S2929c3KqMYte8T4TEEZmMRXrsvwyzZ1CM771IAO60uA4Co5bcYBJ5xOMwDm/9rS3LuiBQwiXA1wyZ25A5f0ivl59Kzco9zTsU1Dp4RKtedUwCWTxNHoPOekTTupR466vQML18OqreV3KhUXcZLFCPFBB/R9Dhq76ezdZVfazXBjcGEBQYC4QwfeEfgKkWeIaU3Vb7ShcDLbHkk82UwOpLSDOTzqm0HZ1f1d2FMkbyu0+LaA4YxH7QnnyqdjR24pw61fsW7tt3YxChvuhRlWmJghpOPhyrXNGsW0H9FfyFYpwe1qFtsL7Fi1x2Vo5qQBIjAnbMCtq0I/RJ/VX8hRjf+qL070UUVokVgfts05/2jMBgbKD4e9+db5WNe1TTMdexEfqk5mP2uWOefyqcrqHGQ6ZCt1CuIdTMxyIPM8vjX6C7a8JTX6cNZdDet5QhxnqV55Bisj1PCFYeINbMA9InOfLyxUbU6djb2bmn+jtggGepBGYJg1H14rS9t39QmkLXNPde2rAl1+4QTuRgp3JAY8wOg9Tc6PS6IWrdzSst3UMwVZuPIdt2GVgybR1BPLr58vZnxN9GL1o22vrdg7IGMHczZbwkQDXVezNq3ca5pkK3LhIRZJROW9gIwqjE5kkKOsK2eHqlTX8WNtu7fvS6+EggmOZ2jpA6RiK4W9TcNp7i2rhRI3NEASYWc+eK0zX8FsHSi4Lvdmx4nvlsiRndnxbogKDzI5Vld3jc2WS2wi4yC4BP3W3D5TSkFWtpBE1pOu0oi+yoglfeOMsvIeFsx5EfKs605/P41qnFAttHXePCjAeEk7iCC3lPQVCmEdlnh/py5/xrZ+zrDu+R5T6fD+c1j3Za1B3eo5c+X84rYuzglRBkQZ9aM/7DHo1Wf1a0p32CtqSWVSbjqoPPCW5aN0QAMQJmM02WF/RjNJvaDXjSabV6h0V3XUFUBmCxW0onMECCfWD51rrcSUbqbjAAOZmR1/nNcBdmV5Gfkajdlvabf0gIFm3ckklj4SSfM8j9KbOL6+1rLFu+6LYvb1G2I3huoP345zAMHPSjRbKWvO5bX9T82Y160gKwBOeeTXLXme7xytpyx0B/fXnT3XQb1AaOh6x0opOvEfaHeYG1ZZrSjw71J7x4MDxGNg54H1p44PxzV6S3bbWKz2WXdJyyj0YmTGMMTzPKsnv687byIgVL7q3nG0sQinqJYY54HlTZwQ6k6Zx3dy5b2MASTAJG1Znmy4mJEU7wcax2n04Ww1wGe7lh5GQVHylhnyrPdTxtNWy2pboNx6EYwvLaMzHxmmS4NQnCLj6p3Ny6yQGABQFkVQFEBcDdEYn40v8ABezyX77wDsXYNwBABADGPMyxx1P1E5/heP8Apj7G8KLuzMBCeHcMFjPveGIAnAMxJM4FV3bzVWXXuO9Hfq4usCEAKptINxpBB2mBt8XhBI51ZdsGbS6a13OCt1Cc8gAxz59J893wpSvah7zXDsdVZiSQCwG+WSNtpiQvwjERVziaRl2aOz9mze0gW2VN6yVLL4ZSYKiVnem3k0mRIJ5irXR2rWnv3ktqqJtFzavOB5/Ux8KpOywdNR3l1NgbvLJBhdubWwFQoGWZJJz415RVLwy21nUau8dQLlsC6igGS+LhUzkBA29YB5ryGBVE86vtG2uRlZ2CN79lTAiR1wWgAmCYk+gqk49wW8+ktXLiXVsM4UBrvjY52liU93BAxzg+Rq37D8Gtaq4hiNm4kTM7CoUnrBJJiMxz6jRO1HZ1dZpe4DbWENbcT4WXkxAIEdPKDiCKWMtO6YKdfa0vdt9i3FSwBu3iw3I0EFQgWQemRkVoXYPSrxFm1F5pdMFAByM7Np96ILSRGYE4Mp3F+zN+5buL3NotZHie08yVncuTBPvFtgyYk4iqrsV2ufQ30cSwBAZf2l6j45x8vmJ6b9qOAILZW0oVlgbVEJ08MRHLr/pTZpxCL8B+VLa6hP8Ay7gki8zMDESbilhM5GMR9eVM68qeuTr7RRRTSKyX2jGeIBCYBRP+6tarHfanbt/bvEW3FE91iIAnyqM+lY9lkW8l5nJwfmIH0qt4m1tQGiHJwBj5meg5k+lSEv2ftKW7t9kQ4J2zt/Z3Tz5yesfGqHj/AA27YfZcIcuoZXUyGQ8mXrGDgxHUeUTG9qtNHYu5c7w3T4kmCeWIwFUxJM4nlzPWrXX8cu2y6bds4LICwKiQEBBkACecSSTzNU/BeIXbenCBhiAI5J3hAlc8z1P8mPxDjZs2TkdTB6ncw2jrnr6KfOpvJ9IfartO66U6RcpccPcIHLbGy3Pw8ZHQketUfZXhxe4bh3LaRW3MonO0kKP2ifKq6xZa+xZmwW8THzMn5nBxV/wO5sdQC3cbmAk/fG3a0eZBC56NWk4mkW8r/hgjaWGZBK/SR5Vsl3hlpFcbFjaxyJ6HzrLtFbBu20xlx+YFadqtSzG6m0LtQk7jPMN5Vni0r8+9lid4PMAr+X41tPZ2AuGwRgD+PlWM9mCIjM+E/gI+dbJ2Zf8ARchgczz+NLL+wx6NIH6MVivbTijtrtVaLFrQeNhOJIRi0ecgZ6RW0WH8C1gnay4p12pLLvc3n6DkDA5mOQFa+IrtodLZBhVC7o98yJBBBn5fj1pw0KTo+7JQ5LESpIWDmDlZKr4h0IHnSTo7g++hXpgAj5j6YwaauA7ls30lGVgSsYnwsSSfI7fkVNQe0C4trwi7bYbbVr3SV+4k4IPX8qjcSuaZVK23uPcIxb24+biAR8J5VUdpOPePu7SwVVVZpPNVAIXyiD4vj8ai6bXq9wtdlveHM5gDYD/REDGPlRq9jbtwvQpaeL5e2Z/W2W3FfRlmGEx+yRnnyp60HEQt3TaW4xI1DKFuIJV13eG4sgwW8SEYKy0iRNVnCbl68IRHNoKTJuIqnZEkSpCqJEKqCZmega+xGv8As2rOnv6cW+/zaug7lLJMpygOfEcBZjlWmN55Kwxdt9UUS15FyT6wrQD9Z+IBqL2K0x+xoSB42do85Y8/IRzPWvHtBvwiTmbn5Bifyr1xTjCaLh/eo6mEtBVmZnYMA9NuYyMYpXnK1Xiv9qdyNPbTmXLmI96AOnqW5eQFKlnvbbiLN8i4qAgKIZlHMyw2ggzJGIwOtd9N2qua7UXe9aAyoLap7yqGG+AZMn3twnIHkBTDoOHahLMJtvod2GTcCNwOWYgDI5Akf1ehUxX6S9c+w6hf0auSCPEXYSN7bFMbnARCSTtlZPumkrjXFAX2JPduFZ1Y53KQxkkE++WMAAyTjpTz2j4dqRp2D7UR22oigZkwd0DkRmJ5tNLnaWwu0gkpcSe7ZJDSABEggkEgcyeePOjYr77NOOpY7zvNxwQAIwC7TnryHnMDyqz497Re+3W7e9LUHd3cliMc2GeW7oBMZImqX2f8LR7Td7bVjEruE/eu/wCA+lMXGdAPsgKMqKhBZUUIDPgIMCThpnPWByq93SfSPa400qs7LZUBwPUQQMe7yIHSY6VF4B2Xvaq73doJugySYECfFyJBkry8qdNL2LLovdhQ37Byo+BIIgnO6MAKBJkn7qHvcPFwStu4wVAUhmO4yxGJ3BQDnluHkCc8bs7NHxtL3NnQ21+5cRZ6e64PlzzTkpwK/MZ1+oaAS13BMM7Qp8sNJbGT+PQfpXh5/RW5/YX8hWkKpFFFFMhWEe2fiRTiJRcHukaev3sCt3rAfbPpi/E2Mxts2zP/ABYqcujhO0dgXrY2/rE5SYBEzIPmCZIwTzmmvhdpjZWy7boYlSQJEjIDHIGciSDzpe4NohdEC4FcTg4Bn8J61MW1eXeqw5UgnngGeXlJrO7vS5pZnhdk3Cgvd2CviIEic/iD8KU+2WjRNQUF3vNqyxAgyxZ4gk9GGRU7/aPdyWkZk4x8JpbZ2vXGefEWEeR3SM/GKMZdi2aEki2QIAOB0GefxgZPwqYupjYASQxEHpK4Hx5AT6VBtMRcKnEEiI5dDj4VN4Bpe9wzABHVsmOZUHJ64n61aD1oru57ZGMj5SRWncV1iRqAGBPcx89rY/nzrNrVwd8pGRuAMj4SfhzrWeNWwuk1BAgCxcmBHJGrPCbaV+ceCMRcHqF/AVsvZ1gUHPl54+PrWL8LkXB8vyFbF2aEovMn44/0qM+4ePRy0jeECINfn3tvCcR1O3kLrfnkfWt+0TgzX5+7d2iddqv/AJrn5z0+NazpNcOH31J3bmWTmIafiJEfHPwp07N8et6Vt4XewBBVuQ3TBJg5Gfrmsu0rkNFNFi+DbmBuXecCCQJMDyiQfjSs0SP2l4gl7V3byKFW45cDmM5J9QTmqNbkMQeROfhifyq+u8GcIl4CVMkkDlBMT5cpqH2gvrcuodoU7IfaABMtmBifOnKK0nsze1D6eLNmyyw6hmdl3KzSSAFIX3UA9Ks9FxBjrEs6m0Lb27q3lAYkNJJDqccixG0+nnFUPY72jWNPpxauKyi2AVCgfpJPLyGT1OatdBr9NqrhvWwsi7vQFUVhDKGbBJuBjmTyzAOKNHtd9reG3tRcGy4IA8NsgABjMtMS04EdMedKnbTQazT6KzauX0vIz/qgsbdqvcI3MolVAIkt5Ypk7T3WDKikhmM4ImEh+R55UEj0pP7bm7cTTr3jQxdSHWIncwbnMkMVOByUUplsaKXDuHoAWc3CxfaFUGSQR4gVYAHd4Rzz5Vs/ZpSlsFmgkDBO9ztAUNBwswTubp8KzPsvozdEMHDWj4yQYUS2Dg8p3T02Z51o2k1CWlWN5Ecgu36mQPnmlvnka/xW9qtZvuWiu4paNy44i4QCghVJIALkuTk5IHIRWbcR4hca6xuK+7yIgj0giYGBMDkPjT3xntKbXflbZbfcKwx2hICyBjIJUnHmKQ+K8UF+XCbNoVQJnp/CPgBVUl/2M4iEfxSBcAYHy2ttbHTLgz5hqZdbf7xremsxEG65IJkIFCwQRzJ6eXrSX2mVtPc0tpTDW9KgeJ5v+lIMerD6CuvZa7fe83dC4fCoZreSJLBV2tPhLxPQDOAKdvGik520vgwe26BpYkjMCNvUyxDfnyrJO3GnN3VXrl03EbvGAPvqACQqkCGSAOYBBzWhaW5q7QP6K+B94qlocoVo8HRzj9pRuFUt/XAXHQqzm6xIjxnbLT44MZ3D1iQM0sdyHeVJ7PuzJ1upa29y2y92SLgJ3qQQQRynJgycTX6Q09vairMwAJ84Ffmm7evcN4jY1e2ELCR/R911YDkSASAeWPKv0xacEAjIIBFaTSXqiiimQrHPalw27e1zCzad2a0gkDHU8yQJ5/WtjpP4+6HWbdxV+7GR6zH76jPo4x1+wmtspvNlf6gdC0YztnPyrnpdIyM0sDcJhkOGBEYOZOKidoOPa3Ray4t1n7yYDd44BQ8ohhgiPpHSqNe1lwMTstkE+66K468ywLE+u6amzatmnWNdVW72/YUMCpRlhoMdCvP16UsLYturCxu3I0hmwCg2kSPMNOes9Kmafj2kuk9/ZuW55NZaYMRAV8AH44mpWm0aW0cW7qTeXYgvQjBZRiTBIUsVAExIBOMU5NFbtS27Rdy5IDGZMcpwYpp7O8C0b29t3UMt4GbSsYtz/SboTEAmB5zVTqeC6i0o3WSVEeJIZc8srI+ZqHZ1IZ9iKG9T18zkwB8aXINjNBj9lqdPa3xLUWdNaW27i1eBFxlX0G1SRyBkz5xFUPY7hLoJ1WmZrT7ShL2kGJkDvGtl58J8M8us1M9rfaZrGntaO1vC3hLbgQyopEIG+9J65wOZoxxsVbsgcO0wZ8MMmBODPQcuuMVpfZy1cCgC3bYKwE9+FyYPIjODyzWYcO0JvI8RNtZzMmYG1RHiJnl/hTdb9m2pCksbSqMnc8gR5wJBFTZKcahoibe4u6IoJks4Pn6CMR1xMetZt7VruiLW+4ZX1BLNcNvbtKmY3EYLSBGSYJ9Kj2PZ3fbTpqHZoOzwQ3eBXYCSDjAbcfhVr207G2tPoW7qD3VwFWJlirBQZMAHxARH+NV1NEyRrZLiB9KuOGkuwU+TgAcyWBA/FgKhpagg9Z/n86suA6HfqtMIn9Kg5xHiHXpyovJHrTeC33cSAgT6fnSPxK3Z717hUi02EGZMGJTHKZPwI9BTZ2is/Z7TuCwx1xz8vPnArPdTqi7726RAHIAboUenhH4nrUfxz1WTowRHBRiYzlRuHqs4J+VOPYHT3JVu5udxu33LzLgbBIJc4CjMge98QIUzpwhys7fPdki2G6epmr7hatBtm9cyQShkrgbsg+8ZVzsP7Dcq0QfdcbWos2nDQT7ysuN2PFOWnPSYzyqJouyTawFTcNu3bYbTljuXBAlsKAQPiIHWuF9NkC0oChfHtBAkGGw2efT0q04BxEd0iT4SIJ9Wkn5eM/NfWp3O6r8Qz2uzCWrJCfrZLB+pJ5kycg8iJyPgIqG7O6q/CK4tWwPFgDz90KFZvmY+Nc9Xx+6LSsLnkFHUtIGZ6D/CpVntO9oMpIfuwpYnmwLQ/wCHKj7xp/NK/bPshetqdu99uQSU2uTAhVA8PPzOaS+zXCPtOrSx+3dQn+qMt8MTWrdsONi7o9QJUEQFUnkxK92wPzDfH4GlT2b8PW3rNVqC029NaJBPSZP4bGFPGS3hNKXa/Xd7r9RcPLeyj4LIH4AVF4tqU01pNvg1DIVuJ4tyFW8LGT4SynkOo5DmbW9wRV09nV3gYv3LogmAdoG0k9JubvkB51x4tYR3uXwpuWbu03PDDKzANuUdAZJB/dBL/ZI3Y3t7esLc0xO63fkbubKxG3cD1xjPxrR+zvZi1e09q65IGwFjJwoBnGI+OcRAHOkjg/A9Kz95pe98CubjXNoCyIVVEkknxSZxFOmu4kn2QKFKMvg3jwi4iCEJA9Ofw8jSt0cm0XtRrbV/QOjFVLGEtIohduQfPGMnnJ+A1/hn6m3/AFF/IVkPZXsS2tU3bjFLcwPDJf4T0HnmT8K2PTWtqKvPaAPoIqsN90steOlFFFWkVmnbzidtNYy3DH6O2QeoIYwR8JY1pdYH7bdU68Q8PIWrZkE8/F0mOv41OU3Dj3xvW6XXoLF/d36+7dZdp9PIgH4AHniaQb/ZRrZfdJtp7zp4tokiSPlkCYqfY1tx1y1q7cG0KrKGKgSMNG1RnkT+NS+IcbAtCxc03dsh8RUnxRmYJIJgkbtxOTU9GUm0JDEBSRIhpER8ev8ACrDjV0XHLqCAY8OGjA5H0gCrcGBi1YuM4L944JDHmyAcgRJGegqtuDxrvW2FuDDBQsegAgKQRHWZo2HyzqnsWrVyy7o8srkNHWQoXmAAMnkZjpXfSdq7wZWa1ausrSrPbUsDzBDAdDmDI9KrLuqQMdykc42GV65hs+VWvBeCrqN5s6hUuKCQl1Su/GV3CV3HkA2D50wbG9oNxoF60jXSBuud2lw+YAzuTHkDnOKvLfaDQa60lvUBnVCW2oxMEyJAlXGCeQPTnSR2e7A3NYbhLLbFu3v3KJ3EhiuAfNTJERT7w72e6O13iM4ul7YVQ53FWzLIV5TAgcxnPnN/Zo3Deyti3cNzRXu8eZFq7jy8OI6dSPjzrnoe0nc6nUrqkZUuMjMqmdtxSA8ZwCACQPL1pEvNftBN4cK3uMxlTGDt34HXkR++vacTCwGBx0kxn0Yn8HFT805Wn/8Aiiza1t1he3ae8iM07iFuKdpj0ZVQmMYmveh4MNcuqQXLi6e4wZCwg7/vFQedssAwHmxpK4b2js2yGFlNw8ztn/jJUf8AHV/d9oV+8Vs2LS2SR+tusFQee08mjoB/obvpkDivDe6u3EkNsYqSvIwSPPHzrQ+xHBbX2LS39g719Ui7iJkLcJgThTg5Amri1wGy2mt2WHeMqx3hADcucj/Guel4Rd01uzatRct2b4uhGO04D+HcFPVpyOnPrTxs2Viv9tFtbensALtD3huPSFE/4H5VjTP06Y/Ca3a5ZXXXLh16bMG3asMSAZ5lXHgY+W1pxJjAGVdqOzA0997YbwhhtweTZXnmACROcg1dS82rPePeAkEW7hWJAOy2rAfPb5+VT9OQlxIAaCVA5EwBcUD9lSoKTzi5VRpxct3A6gMVA5TBXaVkyCc/zFXPBOBXnaFWArW2G9SCRbH3cbcwBk9R50twJPaTt46ILOnMnG++cliQDgHAJ5k5Mk1T8E7Y6iyYc97aiGG0AgHMqQAQZ88YqHxOwO+ZdkTddtqjkJYBQP6MRim3sn2t09ktZeyNpwcDcRylWiValdHF9q9fpruxrd5TDIzCT4d+1hI6E5H8iot/ilsXr3jUhkIjOSSsfLP0pc1SW9NqRqbY8BfbctsOan8IYZjowxVnxri1tdS3d2V8GMgQds9I5ciKyyx9i5Vvf1mmuWEGovXrKsRsfu7TL4J2yqu1zG4ZMchyimDhXYO0tlwdSbtjUBCxQAd4FyBIJG05+ppC0+nL2RduM21WIVQRibbHkQV6GcTVv2J4i7PYthiQbZ8AY7Rul1G3kG27ZjzNbYWIqR7bAvcaPT2V5s2xFH3VCqFA/tRS9wThd9XC2b3c3dsAE7lIVLNwAFZzNy4QRPlFdO2XaLvuIK6QyaaLaeTGTuI/rMTEdADVp2I4feualbz2e7t27ilR7u2ENsptIWIEYAiVgcqd5pPHD9Dqz39u6bcqhulLYE3ACO8nAkRjwiTvEkxUyxww3ihddtoDcEBEMOkbZKqSRnnnHpy4tpGHFH1GlFzerW7dsIjlVUC33lwwCNg8a7RzMxTGmjNksXBQElrYCt7sCVUe8QpZjtIBCIpjqJsOLHQ67VHBbSWrcAKqsSy+Qzj5AU62uQ+ApT1ulV1AKWg+3wOykhYGCSIaPQsvl602WxgfAVpN+pr1RRRTIVivtUtI3ELgYbj9ntwJ5e//AAraqxj2nW44hdfp3FtfqXP7qnLo4R+Ffo7ds7VIa6u4RygsJwM9OflV89pHe9bbkzIT8wEn06Glmy5+zgjmrz+P8atNZrgb6kH9Zaj5iSPyFZKcdHonsadbgIKqxS4jdDJG4ekgj0OcjFRuI8LOxgYIIFy2yyQZwYMZzHzNXvDtrHUWbjQLhYg+RdUdT9f3184lbcKiY7sL3hA52ySyuyj9mRLKPOR1qpyTN7lyTmrjWWAumS9ZUqWuvMDCwqnYGjIzMEznliWhfYkW63eGVRm3FSMxPKSAdxiInnyqLpdXDyygqT4lGBB8vIjofSrIz9lu14to1q5I3Y3gwI8WGjMAmZH+FO/DddfuXFuJbVgJCxO0yQeceY8uXwrGe8q24F2m1GjYPYulYyV5q3xU4P51FxOVs+m7HPe0qabUJCK+7erQY8ZhRmOag+mOlQF9jyK4KX329Qyr+YGfnVpwftTc7lQ6ne6KZAAAJEQJMCOfI8/Pny1HGd5Phk+9kzkgLOABkdKi5SL0p7ns50aghtS4cf8AoQcYGRkeuTOTVLqOwt5W/wDL3dwg/rU7n8VYlvmIpnfiUDZHIgRyH0GOgr79qYGAIx8Ki50/kmWNXr9J/wDqcAdbckf8hA+qmplj2kXCPHugYMSDPTkAI85Uehpi1WpVPecKTELOST0A5k+gmqscVt32ezsYgKd29SvUCMw34U5lvuDTxxLjff27FyD4r9oySd0LcAkHp/GuvtKsIdaW3qoZEIEFiY3AQADGAOdeOIwDZCgQtywAAP8A3LeIrn28aOITMRbQf9VPG8FUfg3Be+W5CbnRFKFiYnc+5CJ6qVIyIKr0mpXCOI27Ci9BVNpkM27ExAAAz8RV/wBhbIFhyJLbsk+gER6YJHxpZW3aF/UK0lXd12DAgkjGIPnIGIicUURT2+Ko3ErdxYW13xAJyArGRk84B/A187Zmxc1TtpxknASSCccvUmTXHWcAv6YkBkFpiSouvbXeASJ2M2eUSB8DU3g+tYMqjSaTcY8Xe7J9dxuEdfuxPrmtvn1G/Hc8Fv3NJ4wSxdYAE+QA+tM+u4fb+0Mp8OxFVmVNxJgSF9eUnPTHWrHSaTVdwLl4WrcNItISAqjG4sSQxMgj7ojz5Qb+suITcS1aZLbAd6QAF3ZiTBYsSAWURkCeZrOy70qccqntRrkewtjTBtiuLe8LgvcgEycyBIyBgtUa1Eko7WI3KYIB2sGhf6JKiCJJ6YqtvX3u3pLGVLPMEKzOdiMFJgGS7H+qatdXpVS1beWZik4CsVAwBj3SSGYgelHUHqm4FqGt6wlGO5QArRBDHJI6g/dnn61r+j7QDu9upiUdVN7cuxiZgGPdxjlGKyjh2hK3Fv22353sowVP7JnH4g/gS1cI1R7m5uA3O+0DoAvkOuS2fQedXv5m0908WdbZX9ILqQU6MIPSV6c1uD124ql7RceAuLfTf+jdYnCmYUqARuiN08sk86k27aqq4XcE2z1iVMfXcfpSv2t1slLQyWaT8gxH7vqKn651D160jWOrRAHPmNoYz4oWSI89308wwW+Q+FKj6s3Laidqm2GgTLYU+KI2rmInPoMFqsrCgegrXe017ooopkKx32rsPtLjqUX8Af8AE1sVYf7WOIqvFCjYBsIZPLm+PoanLo4SLA/QP6Gf+mvN182T6D8q9aXNq75AH8v4VD1WqCpZnHr0xArM1wdSe8YTB2L/AMuAfoSPpUixxlrY07xJQmZ+8rbdyn6H61QXeLp3hIaZWPnj+FfftO5FADNEgQOc4A9fl++nonHtloks6hwn6twHSB0YcgZ5DPzjFUen96egq8v9ortwGyTaFt4w4UhdskeIjch5gwRz5VS6lSGAKhcAiBgg8mHmDVzonF678PUG4oPI/wAj8a4qK78OSbqwJ659Ovy50U2waaWtWpJwo+PIc6+XNV3ZIRHuOFmFHIZySYUDn1mpSSyKREFQY+QNcUvg6q4snd3aeGMR48/HMfLr05GyDYsai9dYHbYhoJb9IwkBhgQvJhmTXhrk6UX7j3HLIpVVbu1BYgCQkFgJzJzU3Q3rrm9Fskvd2g3DsiEtqJBG4CAOkmRg1X6vQlNFcFy6CtlPDsWNzWzgbpONw5gA4q9cpTNS9rTvYAVLY3XCXMAnwxBY5OYIk1XWdaLmru3FO/coG6eZlZPrU7V2Ldu5pwU3s9ww9xmdgAjnaJJETB5dKhtf7zXXmw0oIIiD7gHLFLwxcubnSf8A1rI//olWftG4cDqbbYANs7iTAGxhBY9BDx8oAmq2/qkttbZ5CC/aLGMgKdxj1xVT2s46+oc7sEHxAcpEwo8wgO0eZ3H71XjOCqdw/tA1ncunFy7uiTOxRHQYLDn1YHzXlU+zwrUPtupYtoLg37nvEgBi0GAu/JkwPTlUTsw06VkHv22EjHusd0n1Ix/Zargdp1Xu1IwLSLHltLrA+lVlxE49lntJ2Z1D3WO43XI97krKIA2TlNswbZPkQSDjynYMCN1zexKnZbHQzuAwcjFOFvjyEyOhkZ/nn1qUvGVWNgAB57R6z8+v1rP7V8u/Z/s79nVVttdFmTNq9svCT7rKsDawYKYGDGRUnX6zh7XXt37V27cBAe68SpGRtggADGAI+PKoFjtPtIORDZ+WQPiYiqDQ6vebly5jJcn0MkfuFay7ReHHtBqLYOovJKIl1ERCPEwtqQgIOQGbvGz0AMUhcQ4mzMCSW8iMLzyEXoOf+FW3aTjLXbatHh3uceoAWR5gBz/bbl1W9S0wB7oZtp9J5z9arRbXfAuJAXIY+94UfkVPRSZHhMgek/GtF7OabwoCTC5J9ep/n1rJNQmAxclmk8o+czOemBWwcG126zbuFbnjRT4UkExJMDnmaj+TpWPa/v3CYjmT/P4Cs+7S6hhr3HLaRH89cAU83uJhUZrVq5daDh1NsDbkgjLGT+yMxzpa0nZS7xFRqrRVnLut1SdsENKleYgoVME9QetLGDI18C0z6m3bG4qvdhSQc4lT8vDmedaPbWAB5AUucI0o01i3aHiPIkZEmWafICTTIvIVtJImvtFFFMhWCe3Lh+7WM4nFpMRPLdn0re6xn2q2L7a87LN9kNlRuS07rPixKgwanI4x7RBmBCuVPKJImedWeg4A10kST5RmTkZ8vWvHD+zGsFyDpNRmR+puD8dkfupv7OcP1Nhhu0moZD07pwR6iBU0KzT9jf0cnaGwW8QJ6zEQOoPMcqka7hJ0dnvMMzElZWCNsx1JP1in/QaUsCV0pR/M2GHzkrNLPa/gmqdGmzccmQNtt2j6Co2bJdTfLMxPUycV47wmJJMYEnkPIelWn/hTWf7pqf7i7/loHZTWf7pqf7i5/lrUkNdIxzHPlXfh+ifvFaIAP+oqx03ZrVRB0upx/wCxd/y1aabsxqP921AjMGzcH/bmptNpGitxbUDIA+oivGitlbl3e4CkIUBInwg7sc/I/OrvTcJdFQLbaNv7J8vhXTScL2XbtxrJB8JLbSThACQNsrjGCZ/CsJi02UOCalrp1A7u7cdrzlSFgMMIviYgDC8iQeVQDwi8OF3EvKtsW7ZJO6WMMMBQIGMZJph7PX74Go36bVPca9cKt3RAIMbDLbQuAvOMRzrlp+C62/w1rN233TC2yszh3ZtpafCFETGCC0zInlWvzynaFxDhqo2lS9F92uOIZAFgIxwB1mOc9eVVCFU1lzaVCBVA6ACFMZ8qY+I9lrrW9F3vfXrveoCSjBVUqxYkIARgKpLHPXnFVfF+yF/7TeK2HFtgpQqjEH3ZHKZwSZ/fU2CVSdoddtgiCEvIw9YBPzzFUGjujdLTmZ+JP+NM3aHs1f7lNti803FmLTyMNmAsxj8RVHb7ParI+yaj+5uf5aePRUaPiD2XDqR0BHnPQn/hJMYMVw43elzcWcmSIiJ6DPnP1rv/ALG1QIB0WoI3cxZuchAmNv8AMV5Tg+sdlDaTUAERPcXB6j7uOX41ekxVW+KuoEEz19RXZe0lwAwSPL91XL9ldR/u1/8AuX/y1xfsrqumlvf3Nz/LU8KQ7XaG42CYJPP44mrK7rHvKtm1hNyqWbmS2FnyWYH8moVzsrrBBGlu4MkCzcn/AKattB2f1YErp7wYoJJtPONxGCuchcfDlT66L9ufE9GbtsW4hwu51IzAO0CYjDGPUKo580+1pCGIc7QDn06ZHlIitU0/Dr4LtdsXnwLiv3T7mVgq3LZG0bWG4kL6ek0la3geouXWYaTVIkglTZuEtH9jJJ68hP1cpUvvdaSGJ8II846fwrV+F8f09i1ojcViqWIuEdTAMc5xMfMetIvB+xuqu3kW5pr6q7y7GzcACiWbmscgYHwHWm+92UbYobRahRzIHeGQcycYIwIxM55UZQ45cW7Yr3SbAQ+0srkggMtxWUY6jYw9ZU02+zPiDXNPqWUd2zXZwMKCAQwBOfCQnwtilW12YuHNrRMkKQO8tsckzzcGMKYg9fWmT2faa+tzUG7buq1yGE2nCzuaTlfWcUpx0DjqgwB22lYhsMIWN3MnPPzNNFr3R8BS3essVBCsSOcg8/hEwKZbZwJ8hVYivVFFFWkUUUUAUUUUAUUUUAUUUUAUUUUAUUUUAUUUUAUUUUAUUUUAUUUUAUUUUAUUUUAUUUUAUUUUAUUVz79fMUB0orl9pX9oV979fMUB0or5RQAK+0UUAUUUUAUUUUAUUUUAUUUUAUUUUAUUUUAUUUUAUUUUAUUUUAUUUUAUUUUAUUUUAUUUUB8oNFFAfK+0UUB9oooo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4103" name="Picture 8" descr="http://cache2.artprintimages.com/lrg/29/2933/3BCRD00Z.jpg"/>
          <p:cNvPicPr>
            <a:picLocks noChangeAspect="1" noChangeArrowheads="1"/>
          </p:cNvPicPr>
          <p:nvPr/>
        </p:nvPicPr>
        <p:blipFill>
          <a:blip r:embed="rId2"/>
          <a:srcRect/>
          <a:stretch>
            <a:fillRect/>
          </a:stretch>
        </p:blipFill>
        <p:spPr bwMode="auto">
          <a:xfrm>
            <a:off x="4267200" y="1828800"/>
            <a:ext cx="4876800" cy="36576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Francisco Pizarro conquers the Incas </a:t>
            </a:r>
            <a:r>
              <a:rPr lang="en-US" sz="3100" dirty="0" smtClean="0">
                <a:solidFill>
                  <a:srgbClr val="FF0000"/>
                </a:solidFill>
              </a:rPr>
              <a:t>(Cont.) </a:t>
            </a:r>
            <a:endParaRPr lang="en-US" dirty="0"/>
          </a:p>
        </p:txBody>
      </p:sp>
      <p:sp>
        <p:nvSpPr>
          <p:cNvPr id="4" name="Content Placeholder 3"/>
          <p:cNvSpPr>
            <a:spLocks noGrp="1"/>
          </p:cNvSpPr>
          <p:nvPr>
            <p:ph sz="half" idx="2"/>
          </p:nvPr>
        </p:nvSpPr>
        <p:spPr>
          <a:solidFill>
            <a:srgbClr val="C00000"/>
          </a:solidFill>
        </p:spPr>
        <p:txBody>
          <a:bodyPr rtlCol="0">
            <a:normAutofit lnSpcReduction="10000"/>
          </a:bodyPr>
          <a:lstStyle/>
          <a:p>
            <a:pPr fontAlgn="auto">
              <a:spcAft>
                <a:spcPts val="0"/>
              </a:spcAft>
              <a:buFont typeface="Arial" pitchFamily="34" charset="0"/>
              <a:buChar char="•"/>
              <a:defRPr/>
            </a:pPr>
            <a:r>
              <a:rPr lang="en-US" sz="3200" dirty="0" smtClean="0">
                <a:solidFill>
                  <a:schemeClr val="bg1"/>
                </a:solidFill>
              </a:rPr>
              <a:t>Atahualpa  laughed at this request.</a:t>
            </a:r>
          </a:p>
          <a:p>
            <a:pPr fontAlgn="auto">
              <a:spcAft>
                <a:spcPts val="0"/>
              </a:spcAft>
              <a:buFont typeface="Arial" pitchFamily="34" charset="0"/>
              <a:buChar char="•"/>
              <a:defRPr/>
            </a:pPr>
            <a:r>
              <a:rPr lang="en-US" sz="3200" dirty="0" smtClean="0">
                <a:solidFill>
                  <a:schemeClr val="bg1"/>
                </a:solidFill>
              </a:rPr>
              <a:t>Pizzaro attacked , there was a full out battle.</a:t>
            </a:r>
          </a:p>
          <a:p>
            <a:pPr fontAlgn="auto">
              <a:spcAft>
                <a:spcPts val="0"/>
              </a:spcAft>
              <a:buFont typeface="Arial" pitchFamily="34" charset="0"/>
              <a:buChar char="•"/>
              <a:defRPr/>
            </a:pPr>
            <a:r>
              <a:rPr lang="en-US" sz="3200" dirty="0" smtClean="0">
                <a:solidFill>
                  <a:schemeClr val="bg1"/>
                </a:solidFill>
              </a:rPr>
              <a:t>Pizarro seized Atahualpa and took him off the battlefield. </a:t>
            </a:r>
          </a:p>
          <a:p>
            <a:pPr fontAlgn="auto">
              <a:spcAft>
                <a:spcPts val="0"/>
              </a:spcAft>
              <a:buFont typeface="Arial" pitchFamily="34" charset="0"/>
              <a:buNone/>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pic>
        <p:nvPicPr>
          <p:cNvPr id="5124" name="Picture 2" descr="http://static.howstuffworks.com/gif/conquistador-incan-empire-3.jpg"/>
          <p:cNvPicPr>
            <a:picLocks noGrp="1" noChangeAspect="1" noChangeArrowheads="1"/>
          </p:cNvPicPr>
          <p:nvPr>
            <p:ph sz="half" idx="1"/>
          </p:nvPr>
        </p:nvPicPr>
        <p:blipFill>
          <a:blip r:embed="rId2"/>
          <a:srcRect/>
          <a:stretch>
            <a:fillRect/>
          </a:stretch>
        </p:blipFill>
        <p:spPr>
          <a:xfrm>
            <a:off x="571500" y="2605088"/>
            <a:ext cx="3810000" cy="2514600"/>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Francisco Pizarro conquers the Incas </a:t>
            </a:r>
            <a:r>
              <a:rPr lang="en-US" sz="3100" dirty="0" smtClean="0">
                <a:solidFill>
                  <a:srgbClr val="FF0000"/>
                </a:solidFill>
              </a:rPr>
              <a:t>(Cont.) </a:t>
            </a:r>
            <a:endParaRPr lang="en-US" dirty="0"/>
          </a:p>
        </p:txBody>
      </p:sp>
      <p:sp>
        <p:nvSpPr>
          <p:cNvPr id="4" name="Content Placeholder 3"/>
          <p:cNvSpPr>
            <a:spLocks noGrp="1"/>
          </p:cNvSpPr>
          <p:nvPr>
            <p:ph sz="half" idx="2"/>
          </p:nvPr>
        </p:nvSpPr>
        <p:spPr>
          <a:xfrm>
            <a:off x="4648200" y="1143000"/>
            <a:ext cx="4038600" cy="5715000"/>
          </a:xfrm>
          <a:solidFill>
            <a:srgbClr val="C00000"/>
          </a:solidFill>
        </p:spPr>
        <p:txBody>
          <a:bodyPr rtlCol="0">
            <a:normAutofit fontScale="92500" lnSpcReduction="20000"/>
          </a:bodyPr>
          <a:lstStyle/>
          <a:p>
            <a:pPr fontAlgn="auto">
              <a:spcAft>
                <a:spcPts val="0"/>
              </a:spcAft>
              <a:buFont typeface="Arial" pitchFamily="34" charset="0"/>
              <a:buChar char="•"/>
              <a:defRPr/>
            </a:pPr>
            <a:r>
              <a:rPr lang="en-US" sz="3500" dirty="0" smtClean="0">
                <a:solidFill>
                  <a:schemeClr val="bg1"/>
                </a:solidFill>
              </a:rPr>
              <a:t>Atahualpa  tried to buy his freedom by offering to fill his jail cell with gold.</a:t>
            </a:r>
          </a:p>
          <a:p>
            <a:pPr fontAlgn="auto">
              <a:spcAft>
                <a:spcPts val="0"/>
              </a:spcAft>
              <a:buFont typeface="Arial" pitchFamily="34" charset="0"/>
              <a:buChar char="•"/>
              <a:defRPr/>
            </a:pPr>
            <a:r>
              <a:rPr lang="en-US" sz="3500" dirty="0" smtClean="0">
                <a:solidFill>
                  <a:schemeClr val="bg1"/>
                </a:solidFill>
              </a:rPr>
              <a:t>Pizzaro agreed to deal, but didn’t keep his  end of the deal and charged Atahualpa with many crimes: plotting a rebellion, worshipping false gods, having multiple wives </a:t>
            </a: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a:p>
        </p:txBody>
      </p:sp>
      <p:pic>
        <p:nvPicPr>
          <p:cNvPr id="6148" name="Picture 2" descr="http://images1.wikia.nocookie.net/__cb20110409020956/assassinscreed/images/6/69/48-535-1532captura_atahualpa.jpg"/>
          <p:cNvPicPr>
            <a:picLocks noChangeAspect="1" noChangeArrowheads="1"/>
          </p:cNvPicPr>
          <p:nvPr/>
        </p:nvPicPr>
        <p:blipFill>
          <a:blip r:embed="rId2"/>
          <a:srcRect/>
          <a:stretch>
            <a:fillRect/>
          </a:stretch>
        </p:blipFill>
        <p:spPr bwMode="auto">
          <a:xfrm>
            <a:off x="609600" y="1981200"/>
            <a:ext cx="4103688" cy="3581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Mesoamerican Civilizations</a:t>
            </a:r>
            <a:endParaRPr lang="en-US" dirty="0"/>
          </a:p>
        </p:txBody>
      </p:sp>
      <p:sp>
        <p:nvSpPr>
          <p:cNvPr id="3" name="Content Placeholder 2"/>
          <p:cNvSpPr>
            <a:spLocks noGrp="1"/>
          </p:cNvSpPr>
          <p:nvPr>
            <p:ph idx="1"/>
          </p:nvPr>
        </p:nvSpPr>
        <p:spPr/>
        <p:txBody>
          <a:bodyPr/>
          <a:lstStyle/>
          <a:p>
            <a:r>
              <a:rPr lang="en-US" dirty="0" smtClean="0"/>
              <a:t>Corn = stop wandering = more complex societies</a:t>
            </a:r>
          </a:p>
          <a:p>
            <a:r>
              <a:rPr lang="en-US" dirty="0" smtClean="0"/>
              <a:t>1500 BC, first of several ancient civilizations </a:t>
            </a:r>
          </a:p>
          <a:p>
            <a:pPr lvl="1"/>
            <a:r>
              <a:rPr lang="en-US" dirty="0" smtClean="0"/>
              <a:t>Olmec</a:t>
            </a:r>
          </a:p>
          <a:p>
            <a:pPr lvl="1"/>
            <a:r>
              <a:rPr lang="en-US" dirty="0" smtClean="0"/>
              <a:t>Toltec</a:t>
            </a:r>
          </a:p>
          <a:p>
            <a:pPr lvl="1"/>
            <a:r>
              <a:rPr lang="en-US" dirty="0" smtClean="0"/>
              <a:t>Maya</a:t>
            </a:r>
          </a:p>
          <a:p>
            <a:pPr lvl="1"/>
            <a:r>
              <a:rPr lang="en-US" dirty="0" smtClean="0"/>
              <a:t>Moche</a:t>
            </a:r>
          </a:p>
          <a:p>
            <a:pPr lvl="1"/>
            <a:r>
              <a:rPr lang="en-US" dirty="0" smtClean="0"/>
              <a:t>Inca</a:t>
            </a:r>
          </a:p>
          <a:p>
            <a:pPr lvl="1"/>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3451983" y="3497656"/>
            <a:ext cx="4572000" cy="30099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Francisco Pizarro conquers the Incas </a:t>
            </a:r>
            <a:r>
              <a:rPr lang="en-US" sz="3100" dirty="0" smtClean="0">
                <a:solidFill>
                  <a:srgbClr val="FF0000"/>
                </a:solidFill>
              </a:rPr>
              <a:t>(Cont.) </a:t>
            </a:r>
            <a:endParaRPr lang="en-US" dirty="0"/>
          </a:p>
        </p:txBody>
      </p:sp>
      <p:sp>
        <p:nvSpPr>
          <p:cNvPr id="7171" name="Content Placeholder 2"/>
          <p:cNvSpPr>
            <a:spLocks noGrp="1"/>
          </p:cNvSpPr>
          <p:nvPr>
            <p:ph sz="half" idx="1"/>
          </p:nvPr>
        </p:nvSpPr>
        <p:spPr>
          <a:solidFill>
            <a:srgbClr val="C00000"/>
          </a:solidFill>
        </p:spPr>
        <p:txBody>
          <a:bodyPr/>
          <a:lstStyle/>
          <a:p>
            <a:r>
              <a:rPr lang="en-US" sz="2900" dirty="0" smtClean="0">
                <a:solidFill>
                  <a:schemeClr val="bg1"/>
                </a:solidFill>
              </a:rPr>
              <a:t>Was found guilty and sentenced to death. </a:t>
            </a:r>
          </a:p>
          <a:p>
            <a:r>
              <a:rPr lang="en-US" sz="2900" dirty="0" smtClean="0">
                <a:solidFill>
                  <a:schemeClr val="bg1"/>
                </a:solidFill>
              </a:rPr>
              <a:t>Pizarro was appointed the governorship of Peru for his victory by the king of Spain</a:t>
            </a:r>
          </a:p>
          <a:p>
            <a:r>
              <a:rPr lang="en-US" sz="2900" dirty="0" smtClean="0">
                <a:solidFill>
                  <a:schemeClr val="bg1"/>
                </a:solidFill>
              </a:rPr>
              <a:t>Pizarro then choose a new Inca Emperor who was loyal to  him. </a:t>
            </a:r>
          </a:p>
          <a:p>
            <a:endParaRPr lang="en-US" dirty="0" smtClean="0"/>
          </a:p>
        </p:txBody>
      </p:sp>
      <p:pic>
        <p:nvPicPr>
          <p:cNvPr id="7172" name="Picture 2" descr="http://www.risefallandsurvival.org/francisco_pizarro_seizing_inca_atahuallpa.jpg"/>
          <p:cNvPicPr>
            <a:picLocks noGrp="1" noChangeAspect="1" noChangeArrowheads="1"/>
          </p:cNvPicPr>
          <p:nvPr>
            <p:ph sz="half" idx="2"/>
          </p:nvPr>
        </p:nvPicPr>
        <p:blipFill>
          <a:blip r:embed="rId2"/>
          <a:srcRect/>
          <a:stretch>
            <a:fillRect/>
          </a:stretch>
        </p:blipFill>
        <p:spPr>
          <a:xfrm>
            <a:off x="4648200" y="2873375"/>
            <a:ext cx="4038600" cy="197961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Olmec</a:t>
            </a:r>
            <a:endParaRPr lang="en-US" dirty="0"/>
          </a:p>
        </p:txBody>
      </p:sp>
      <p:sp>
        <p:nvSpPr>
          <p:cNvPr id="3" name="Content Placeholder 2"/>
          <p:cNvSpPr>
            <a:spLocks noGrp="1"/>
          </p:cNvSpPr>
          <p:nvPr>
            <p:ph idx="1"/>
          </p:nvPr>
        </p:nvSpPr>
        <p:spPr/>
        <p:txBody>
          <a:bodyPr/>
          <a:lstStyle/>
          <a:p>
            <a:r>
              <a:rPr lang="en-US" dirty="0" smtClean="0"/>
              <a:t>Rich farming resources, but lacked raw materials</a:t>
            </a:r>
          </a:p>
          <a:p>
            <a:r>
              <a:rPr lang="en-US" dirty="0" smtClean="0"/>
              <a:t>Traded salt and beans to get jade for jewelry and obsidian to make shape-edged knives</a:t>
            </a:r>
          </a:p>
          <a:p>
            <a:r>
              <a:rPr lang="en-US" dirty="0" smtClean="0"/>
              <a:t>Made polished mirrors and basalt for carving stone heads</a:t>
            </a:r>
          </a:p>
          <a:p>
            <a:pPr>
              <a:buNone/>
            </a:pPr>
            <a:endParaRPr lang="en-US" dirty="0"/>
          </a:p>
        </p:txBody>
      </p:sp>
      <p:pic>
        <p:nvPicPr>
          <p:cNvPr id="4" name="Picture 3"/>
          <p:cNvPicPr>
            <a:picLocks noChangeAspect="1"/>
          </p:cNvPicPr>
          <p:nvPr/>
        </p:nvPicPr>
        <p:blipFill>
          <a:blip r:embed="rId3"/>
          <a:stretch>
            <a:fillRect/>
          </a:stretch>
        </p:blipFill>
        <p:spPr>
          <a:xfrm>
            <a:off x="728137" y="4744523"/>
            <a:ext cx="3285069" cy="2465538"/>
          </a:xfrm>
          <a:prstGeom prst="rect">
            <a:avLst/>
          </a:prstGeom>
        </p:spPr>
      </p:pic>
      <p:pic>
        <p:nvPicPr>
          <p:cNvPr id="5" name="Picture 4"/>
          <p:cNvPicPr>
            <a:picLocks noChangeAspect="1"/>
          </p:cNvPicPr>
          <p:nvPr/>
        </p:nvPicPr>
        <p:blipFill>
          <a:blip r:embed="rId4"/>
          <a:stretch>
            <a:fillRect/>
          </a:stretch>
        </p:blipFill>
        <p:spPr>
          <a:xfrm>
            <a:off x="4210362" y="4353835"/>
            <a:ext cx="3843545" cy="24535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3297</TotalTime>
  <Words>3097</Words>
  <Application>Microsoft Office PowerPoint</Application>
  <PresentationFormat>On-screen Show (4:3)</PresentationFormat>
  <Paragraphs>410</Paragraphs>
  <Slides>80</Slides>
  <Notes>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Metro</vt:lpstr>
      <vt:lpstr>The First Americans </vt:lpstr>
      <vt:lpstr>Main Ideas</vt:lpstr>
      <vt:lpstr>Ice Age</vt:lpstr>
      <vt:lpstr>Beringia</vt:lpstr>
      <vt:lpstr>Slide 5</vt:lpstr>
      <vt:lpstr>Hunting &amp; Gathering</vt:lpstr>
      <vt:lpstr>Farming</vt:lpstr>
      <vt:lpstr>Mesoamerican Civilizations</vt:lpstr>
      <vt:lpstr>Olmec</vt:lpstr>
      <vt:lpstr>Slide 10</vt:lpstr>
      <vt:lpstr>Teotihuacan</vt:lpstr>
      <vt:lpstr>Slide 12</vt:lpstr>
      <vt:lpstr>Maya</vt:lpstr>
      <vt:lpstr>Toltec</vt:lpstr>
      <vt:lpstr>Aztec</vt:lpstr>
      <vt:lpstr>Moche</vt:lpstr>
      <vt:lpstr>Slide 17</vt:lpstr>
      <vt:lpstr>Slide 18</vt:lpstr>
      <vt:lpstr>Inca</vt:lpstr>
      <vt:lpstr>Slide 20</vt:lpstr>
      <vt:lpstr>Civilizations in North America</vt:lpstr>
      <vt:lpstr>Hohokam</vt:lpstr>
      <vt:lpstr>Slide 23</vt:lpstr>
      <vt:lpstr>Anasazi</vt:lpstr>
      <vt:lpstr>Slide 25</vt:lpstr>
      <vt:lpstr>Mound Builders</vt:lpstr>
      <vt:lpstr>Slide 27</vt:lpstr>
      <vt:lpstr>Mississippians</vt:lpstr>
      <vt:lpstr>Slide 29</vt:lpstr>
      <vt:lpstr>Places to locate</vt:lpstr>
      <vt:lpstr>The Spanish Arrive in America</vt:lpstr>
      <vt:lpstr>     Western Europe wanted a trade route to East Asia (1400s) -Portugal sailed around Africa - Spain asked Columbus</vt:lpstr>
      <vt:lpstr>Slide 33</vt:lpstr>
      <vt:lpstr>August 1492 Columbus sets sail -landed on island in Caribbean (found “Asia”)  Hispaniola</vt:lpstr>
      <vt:lpstr>Slide 35</vt:lpstr>
      <vt:lpstr>Slide 36</vt:lpstr>
      <vt:lpstr>Conquistadors</vt:lpstr>
      <vt:lpstr>Life in the Americas  </vt:lpstr>
      <vt:lpstr>The Mayan People</vt:lpstr>
      <vt:lpstr>Mayan Ball Games</vt:lpstr>
      <vt:lpstr>Mayan Cities</vt:lpstr>
      <vt:lpstr>Human Sacrifices</vt:lpstr>
      <vt:lpstr>Mayan Gods</vt:lpstr>
      <vt:lpstr>Mayan Women</vt:lpstr>
      <vt:lpstr>7.7.4 Describe the artistic and oral traditions and architecture in the three civilizations. </vt:lpstr>
      <vt:lpstr>Science and Writing</vt:lpstr>
      <vt:lpstr>Aztec </vt:lpstr>
      <vt:lpstr>Lake Texcoco/Tenochtitlan</vt:lpstr>
      <vt:lpstr>Tenochtitlan </vt:lpstr>
      <vt:lpstr>Aztec Life </vt:lpstr>
      <vt:lpstr>Aztec Life cont’d.</vt:lpstr>
      <vt:lpstr>The Great Temple </vt:lpstr>
      <vt:lpstr>Unsuitable Land for Crops</vt:lpstr>
      <vt:lpstr>Inca Empire </vt:lpstr>
      <vt:lpstr>Pachacuti </vt:lpstr>
      <vt:lpstr>Organized Society</vt:lpstr>
      <vt:lpstr>Incan Culture</vt:lpstr>
      <vt:lpstr>North America - INUIT</vt:lpstr>
      <vt:lpstr>West Coast </vt:lpstr>
      <vt:lpstr>Southwest</vt:lpstr>
      <vt:lpstr>Great Plains </vt:lpstr>
      <vt:lpstr>Eastern Woodlands</vt:lpstr>
      <vt:lpstr>Spanish Arrive in America</vt:lpstr>
      <vt:lpstr>Hernan Cortes (1485-1547)</vt:lpstr>
      <vt:lpstr>Cuba</vt:lpstr>
      <vt:lpstr>   CUBA – Indigenous Population (Approximately 80,000)  - Hispaniola  (Approx. 55,000-60,000)</vt:lpstr>
      <vt:lpstr>Veracruz, Mexico (1519)</vt:lpstr>
      <vt:lpstr>Veracruz, Mexico</vt:lpstr>
      <vt:lpstr>Tenochtitlan, Mexico (AZTEC Capital) </vt:lpstr>
      <vt:lpstr>Tenochtitlan, Mexico</vt:lpstr>
      <vt:lpstr>Montezuma (1480-1520)</vt:lpstr>
      <vt:lpstr>Spain Defeats Aztecs </vt:lpstr>
      <vt:lpstr>Smallpox </vt:lpstr>
      <vt:lpstr>Cortes </vt:lpstr>
      <vt:lpstr>Francisco Pizarro conquers the Incas</vt:lpstr>
      <vt:lpstr>Francisco Pizarro conquers the Incas (Cont.) </vt:lpstr>
      <vt:lpstr>Francisco Pizarro conquers the Incas (Cont.) </vt:lpstr>
      <vt:lpstr>Francisco Pizarro conquers the Incas (Cont.) </vt:lpstr>
      <vt:lpstr>Francisco Pizarro conquers the Incas (Cont.) </vt:lpstr>
      <vt:lpstr>Francisco Pizarro conquers the Incas (Cont.)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Americans</dc:title>
  <dc:creator>Tiffany Le</dc:creator>
  <cp:lastModifiedBy>Owner</cp:lastModifiedBy>
  <cp:revision>26</cp:revision>
  <dcterms:created xsi:type="dcterms:W3CDTF">2011-11-28T07:02:37Z</dcterms:created>
  <dcterms:modified xsi:type="dcterms:W3CDTF">2011-12-05T23:07:27Z</dcterms:modified>
</cp:coreProperties>
</file>