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7"/>
  </p:notesMasterIdLst>
  <p:sldIdLst>
    <p:sldId id="256" r:id="rId2"/>
    <p:sldId id="322" r:id="rId3"/>
    <p:sldId id="324" r:id="rId4"/>
    <p:sldId id="326" r:id="rId5"/>
    <p:sldId id="312" r:id="rId6"/>
    <p:sldId id="313" r:id="rId7"/>
    <p:sldId id="310" r:id="rId8"/>
    <p:sldId id="325" r:id="rId9"/>
    <p:sldId id="301" r:id="rId10"/>
    <p:sldId id="338" r:id="rId11"/>
    <p:sldId id="292" r:id="rId12"/>
    <p:sldId id="287" r:id="rId13"/>
    <p:sldId id="290" r:id="rId14"/>
    <p:sldId id="288" r:id="rId15"/>
    <p:sldId id="289" r:id="rId16"/>
    <p:sldId id="293" r:id="rId17"/>
    <p:sldId id="306" r:id="rId18"/>
    <p:sldId id="307" r:id="rId19"/>
    <p:sldId id="308" r:id="rId20"/>
    <p:sldId id="309" r:id="rId21"/>
    <p:sldId id="291" r:id="rId22"/>
    <p:sldId id="340" r:id="rId23"/>
    <p:sldId id="341" r:id="rId24"/>
    <p:sldId id="297" r:id="rId25"/>
    <p:sldId id="259" r:id="rId26"/>
    <p:sldId id="296" r:id="rId27"/>
    <p:sldId id="294" r:id="rId28"/>
    <p:sldId id="300" r:id="rId29"/>
    <p:sldId id="342" r:id="rId30"/>
    <p:sldId id="260" r:id="rId31"/>
    <p:sldId id="343" r:id="rId32"/>
    <p:sldId id="258" r:id="rId33"/>
    <p:sldId id="303" r:id="rId34"/>
    <p:sldId id="304" r:id="rId35"/>
    <p:sldId id="305" r:id="rId36"/>
    <p:sldId id="344" r:id="rId37"/>
    <p:sldId id="339" r:id="rId38"/>
    <p:sldId id="261" r:id="rId39"/>
    <p:sldId id="262" r:id="rId40"/>
    <p:sldId id="263" r:id="rId41"/>
    <p:sldId id="264" r:id="rId42"/>
    <p:sldId id="265" r:id="rId43"/>
    <p:sldId id="266" r:id="rId44"/>
    <p:sldId id="267" r:id="rId45"/>
    <p:sldId id="268" r:id="rId46"/>
    <p:sldId id="269" r:id="rId47"/>
    <p:sldId id="295" r:id="rId48"/>
    <p:sldId id="270" r:id="rId49"/>
    <p:sldId id="271" r:id="rId50"/>
    <p:sldId id="272" r:id="rId51"/>
    <p:sldId id="273" r:id="rId52"/>
    <p:sldId id="274" r:id="rId53"/>
    <p:sldId id="275" r:id="rId54"/>
    <p:sldId id="276" r:id="rId55"/>
    <p:sldId id="277" r:id="rId56"/>
    <p:sldId id="278" r:id="rId57"/>
    <p:sldId id="279" r:id="rId58"/>
    <p:sldId id="280" r:id="rId59"/>
    <p:sldId id="281" r:id="rId60"/>
    <p:sldId id="282" r:id="rId61"/>
    <p:sldId id="283" r:id="rId62"/>
    <p:sldId id="284" r:id="rId63"/>
    <p:sldId id="285" r:id="rId64"/>
    <p:sldId id="286" r:id="rId65"/>
    <p:sldId id="299" r:id="rId6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-124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notesMaster" Target="notesMasters/notesMaster1.xml"/><Relationship Id="rId68" Type="http://schemas.openxmlformats.org/officeDocument/2006/relationships/printerSettings" Target="printerSettings/printerSettings1.bin"/><Relationship Id="rId69" Type="http://schemas.openxmlformats.org/officeDocument/2006/relationships/presProps" Target="pres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6DE37E-1D72-CA46-AAF4-DD01AD4BAE26}" type="datetimeFigureOut">
              <a:rPr lang="en-US" smtClean="0"/>
              <a:t>9/6/11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861820-BD34-1248-9E3D-3B73670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81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B6888A-6F0E-F94B-BCD4-77718ECF2965}" type="slidenum">
              <a:rPr lang="en-US"/>
              <a:pPr/>
              <a:t>2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35063" y="676275"/>
            <a:ext cx="4605337" cy="34544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356100"/>
            <a:ext cx="5080000" cy="41290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004" tIns="45002" rIns="90004" bIns="45002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7D97830-AD37-0A4E-811E-546DE29A70E0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7BB3CF0-7AFD-2D4C-B85D-39F9A22B005F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2048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3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8BBC9C-5C14-8A47-B575-9DF117BB37FA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276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7" tIns="45713" rIns="91427" bIns="45713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23DB042-7D93-E04B-AC99-0543EAFB5678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358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5063" y="676275"/>
            <a:ext cx="4605337" cy="34544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356100"/>
            <a:ext cx="5080000" cy="41290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004" tIns="45002" rIns="90004" bIns="45002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0FB9323-836A-8942-9266-12AEECDE2FE9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2150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7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/>
              <a:t>UK astrophysical fluid facility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2A019BE-89DB-754F-BD8C-CEC0AECF0DAC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D940CE1-56B5-2E42-886E-8784FC02DA49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7E14FF5-4C78-EA44-8CC8-39001E723A1A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E3B2259-7A93-DF4D-B70A-451EB057C8A8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60FBD51-5F6B-4641-80CC-02C6FF00D8DF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B1B992-80AF-7040-8C22-314EED0FDE74}" type="slidenum">
              <a:rPr lang="en-US"/>
              <a:pPr/>
              <a:t>3</a:t>
            </a:fld>
            <a:endParaRPr lang="en-US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28D5461-F3B2-714F-B72F-E1358F0F0BE6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5427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9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A1FFEB-6B97-544F-9F1A-1503AF294110}" type="slidenum">
              <a:rPr lang="en-US"/>
              <a:pPr/>
              <a:t>25</a:t>
            </a:fld>
            <a:endParaRPr lang="en-US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9CC898A-4CA3-7847-AEAE-005F2B5AB7F3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296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7" tIns="45713" rIns="91427" bIns="45713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84A71DD-4C46-E540-8B9C-8E236872E401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184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5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9F16423-16F4-7D42-AD1A-E72FBEB89079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378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5063" y="676275"/>
            <a:ext cx="4605337" cy="34544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356100"/>
            <a:ext cx="5080000" cy="41290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004" tIns="45002" rIns="90004" bIns="45002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8BBC9C-5C14-8A47-B575-9DF117BB37FA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276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7" tIns="45713" rIns="91427" bIns="45713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0B0356-4B28-494E-A415-52B952FB85CF}" type="slidenum">
              <a:rPr lang="en-US"/>
              <a:pPr/>
              <a:t>30</a:t>
            </a:fld>
            <a:endParaRPr lang="en-US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96F9F3-3AB9-404A-A007-7DEE0DDBB437}" type="slidenum">
              <a:rPr lang="en-US"/>
              <a:pPr/>
              <a:t>32</a:t>
            </a:fld>
            <a:endParaRPr lang="en-U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83C3CCB-706C-104C-A7CC-566EA02B37CC}" type="slidenum">
              <a:rPr lang="en-US" sz="1200"/>
              <a:pPr/>
              <a:t>33</a:t>
            </a:fld>
            <a:endParaRPr lang="en-US" sz="1200"/>
          </a:p>
        </p:txBody>
      </p:sp>
      <p:sp>
        <p:nvSpPr>
          <p:cNvPr id="337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5063" y="676275"/>
            <a:ext cx="4605337" cy="34544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356100"/>
            <a:ext cx="5080000" cy="41290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004" tIns="45002" rIns="90004" bIns="45002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8AC4352-C7DD-AF43-8640-0C464DE706E5}" type="slidenum">
              <a:rPr lang="en-US" sz="1200"/>
              <a:pPr/>
              <a:t>34</a:t>
            </a:fld>
            <a:endParaRPr lang="en-US" sz="1200"/>
          </a:p>
        </p:txBody>
      </p:sp>
      <p:sp>
        <p:nvSpPr>
          <p:cNvPr id="563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5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26BC34-679E-4B46-9445-0A71E7BE3178}" type="slidenum">
              <a:rPr lang="en-US"/>
              <a:pPr/>
              <a:t>4</a:t>
            </a:fld>
            <a:endParaRPr lang="en-US"/>
          </a:p>
        </p:txBody>
      </p:sp>
      <p:sp>
        <p:nvSpPr>
          <p:cNvPr id="5017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E873EFC-64D7-EC43-9629-6908953085B1}" type="slidenum">
              <a:rPr lang="en-US" sz="1200"/>
              <a:pPr/>
              <a:t>35</a:t>
            </a:fld>
            <a:endParaRPr lang="en-US" sz="1200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D37280-688A-8142-BF78-10BD7CD1F3CE}" type="slidenum">
              <a:rPr lang="en-US"/>
              <a:pPr/>
              <a:t>38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DD0D98-F619-F048-81CA-83F0CD67DF1E}" type="slidenum">
              <a:rPr lang="en-US"/>
              <a:pPr/>
              <a:t>39</a:t>
            </a:fld>
            <a:endParaRPr lang="en-US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13BD8C-56B7-624C-9FB6-15C849F3C103}" type="slidenum">
              <a:rPr lang="en-US"/>
              <a:pPr/>
              <a:t>40</a:t>
            </a:fld>
            <a:endParaRPr lang="en-US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C4D272-4AC9-E444-AF08-7377C292D891}" type="slidenum">
              <a:rPr lang="en-US"/>
              <a:pPr/>
              <a:t>42</a:t>
            </a:fld>
            <a:endParaRPr lang="en-US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79C466-EA1C-B241-9A80-65B6EC369485}" type="slidenum">
              <a:rPr lang="en-US"/>
              <a:pPr/>
              <a:t>43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82971E-141B-DE45-93A2-BC849B073E0B}" type="slidenum">
              <a:rPr lang="en-US"/>
              <a:pPr/>
              <a:t>44</a:t>
            </a:fld>
            <a:endParaRPr 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C13280-AC8B-EF4C-BFFD-DFBCF96BC20F}" type="slidenum">
              <a:rPr lang="en-US"/>
              <a:pPr/>
              <a:t>45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195BC9-6A48-524D-9229-7B036B84BCA9}" type="slidenum">
              <a:rPr lang="en-US"/>
              <a:pPr/>
              <a:t>46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Classification scheme for protostars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7098854-9C35-2D47-9F9D-26F98E91C8BF}" type="slidenum">
              <a:rPr lang="en-US" sz="1200"/>
              <a:pPr/>
              <a:t>47</a:t>
            </a:fld>
            <a:endParaRPr lang="en-US" sz="1200"/>
          </a:p>
        </p:txBody>
      </p:sp>
      <p:sp>
        <p:nvSpPr>
          <p:cNvPr id="1945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3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23655D-0D21-1B46-9FA1-8CA5947C1BC1}" type="slidenum">
              <a:rPr lang="en-US"/>
              <a:pPr/>
              <a:t>5</a:t>
            </a:fld>
            <a:endParaRPr lang="en-US"/>
          </a:p>
        </p:txBody>
      </p:sp>
      <p:sp>
        <p:nvSpPr>
          <p:cNvPr id="307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35063" y="676275"/>
            <a:ext cx="4605337" cy="34544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356100"/>
            <a:ext cx="5080000" cy="41290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004" tIns="45002" rIns="90004" bIns="45002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FA806B-C1D2-604E-BEB2-5939A9E1B977}" type="slidenum">
              <a:rPr lang="en-US"/>
              <a:pPr/>
              <a:t>48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3678E5-EDC8-AB42-A5AB-C6BE3BE4B18C}" type="slidenum">
              <a:rPr lang="en-US"/>
              <a:pPr/>
              <a:t>49</a:t>
            </a:fld>
            <a:endParaRPr lang="en-US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E9A067-71DE-ED40-A087-DAC65F7AB908}" type="slidenum">
              <a:rPr lang="en-US"/>
              <a:pPr/>
              <a:t>50</a:t>
            </a:fld>
            <a:endParaRPr lang="en-US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4771FF-38C7-1649-9FA5-91FC8D4A282B}" type="slidenum">
              <a:rPr lang="en-US"/>
              <a:pPr/>
              <a:t>51</a:t>
            </a:fld>
            <a:endParaRPr lang="en-US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7AF09C-CB3A-2440-A422-463CB98CBFC2}" type="slidenum">
              <a:rPr lang="en-US"/>
              <a:pPr/>
              <a:t>52</a:t>
            </a:fld>
            <a:endParaRPr lang="en-US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DD3880-37EC-7440-8523-05DD815F423F}" type="slidenum">
              <a:rPr lang="en-US"/>
              <a:pPr/>
              <a:t>53</a:t>
            </a:fld>
            <a:endParaRPr lang="en-US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……..self consistent disk with isothermal scale height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E1888E-2092-194A-8ECC-53883EBAA44E}" type="slidenum">
              <a:rPr lang="en-US"/>
              <a:pPr/>
              <a:t>54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A7B54F-0B16-F642-9B6E-90F9628253AE}" type="slidenum">
              <a:rPr lang="en-US"/>
              <a:pPr/>
              <a:t>55</a:t>
            </a:fld>
            <a:endParaRPr lang="en-U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0816D9-D598-FA44-AF6D-77668B7865A2}" type="slidenum">
              <a:rPr lang="en-US"/>
              <a:pPr/>
              <a:t>56</a:t>
            </a:fld>
            <a:endParaRPr lang="en-US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C7EAB6-54F7-8D43-82ED-CA1B428EFD3F}" type="slidenum">
              <a:rPr lang="en-US"/>
              <a:pPr/>
              <a:t>57</a:t>
            </a:fld>
            <a:endParaRPr lang="en-US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68A3F-852A-344D-AD3C-E939C96F0449}" type="slidenum">
              <a:rPr lang="en-US"/>
              <a:pPr/>
              <a:t>6</a:t>
            </a:fld>
            <a:endParaRPr lang="en-US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274056-10F9-5D46-9D0A-BBF6D8D2AA0B}" type="slidenum">
              <a:rPr lang="en-US"/>
              <a:pPr/>
              <a:t>58</a:t>
            </a:fld>
            <a:endParaRPr lang="en-US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8160F4-CA61-D747-A6C9-E05B4C5F26DF}" type="slidenum">
              <a:rPr lang="en-US"/>
              <a:pPr/>
              <a:t>59</a:t>
            </a:fld>
            <a:endParaRPr lang="en-US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682F3-25DE-854A-8F58-B3211F7ED698}" type="slidenum">
              <a:rPr lang="en-US"/>
              <a:pPr/>
              <a:t>60</a:t>
            </a:fld>
            <a:endParaRPr lang="en-US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1D927C-7BDC-694D-AFCA-014FB29467F5}" type="slidenum">
              <a:rPr lang="en-US"/>
              <a:pPr/>
              <a:t>61</a:t>
            </a:fld>
            <a:endParaRPr lang="en-US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5A8B68-1E74-E146-ADE7-8B9D1A2385C1}" type="slidenum">
              <a:rPr lang="en-US"/>
              <a:pPr/>
              <a:t>62</a:t>
            </a:fld>
            <a:endParaRPr lang="en-US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61E193-5A90-CA49-A78D-05D3EE65C811}" type="slidenum">
              <a:rPr lang="en-US"/>
              <a:pPr/>
              <a:t>63</a:t>
            </a:fld>
            <a:endParaRPr lang="en-US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397F2C-21E7-D641-B80C-2A3095456443}" type="slidenum">
              <a:rPr lang="en-US"/>
              <a:pPr/>
              <a:t>64</a:t>
            </a:fld>
            <a:endParaRPr lang="en-US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BB01B4D-B8E8-3946-B924-8D9AAAF72864}" type="slidenum">
              <a:rPr lang="en-US" sz="1200"/>
              <a:pPr/>
              <a:t>65</a:t>
            </a:fld>
            <a:endParaRPr lang="en-US" sz="1200"/>
          </a:p>
        </p:txBody>
      </p:sp>
      <p:sp>
        <p:nvSpPr>
          <p:cNvPr id="5529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675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200A63-9484-914C-962B-035672608EE8}" type="slidenum">
              <a:rPr lang="en-US"/>
              <a:pPr/>
              <a:t>7</a:t>
            </a:fld>
            <a:endParaRPr lang="en-US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893175-D98F-174A-930F-03D54018A599}" type="slidenum">
              <a:rPr lang="en-US"/>
              <a:pPr/>
              <a:t>8</a:t>
            </a:fld>
            <a:endParaRPr lang="en-US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EC5369C-AB74-B04E-B8E3-62A86A5FA504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440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5063" y="676275"/>
            <a:ext cx="4605337" cy="34544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356100"/>
            <a:ext cx="5080000" cy="41290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004" tIns="45002" rIns="90004" bIns="45002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378A143-C3B6-C447-86B4-47F194BFC2DA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36FF6-B455-174D-80D4-70CC46C75A58}" type="datetimeFigureOut">
              <a:rPr lang="en-US" smtClean="0"/>
              <a:t>9/6/11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BA60F-8185-094E-AE20-56C98F4F5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406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36FF6-B455-174D-80D4-70CC46C75A58}" type="datetimeFigureOut">
              <a:rPr lang="en-US" smtClean="0"/>
              <a:t>9/6/11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BA60F-8185-094E-AE20-56C98F4F5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541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36FF6-B455-174D-80D4-70CC46C75A58}" type="datetimeFigureOut">
              <a:rPr lang="en-US" smtClean="0"/>
              <a:t>9/6/11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BA60F-8185-094E-AE20-56C98F4F5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0769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66E6F9-C956-0141-A6D0-82743079A7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257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36FF6-B455-174D-80D4-70CC46C75A58}" type="datetimeFigureOut">
              <a:rPr lang="en-US" smtClean="0"/>
              <a:t>9/6/11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BA60F-8185-094E-AE20-56C98F4F5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616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36FF6-B455-174D-80D4-70CC46C75A58}" type="datetimeFigureOut">
              <a:rPr lang="en-US" smtClean="0"/>
              <a:t>9/6/11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BA60F-8185-094E-AE20-56C98F4F5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60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36FF6-B455-174D-80D4-70CC46C75A58}" type="datetimeFigureOut">
              <a:rPr lang="en-US" smtClean="0"/>
              <a:t>9/6/11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BA60F-8185-094E-AE20-56C98F4F5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627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36FF6-B455-174D-80D4-70CC46C75A58}" type="datetimeFigureOut">
              <a:rPr lang="en-US" smtClean="0"/>
              <a:t>9/6/11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BA60F-8185-094E-AE20-56C98F4F5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945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36FF6-B455-174D-80D4-70CC46C75A58}" type="datetimeFigureOut">
              <a:rPr lang="en-US" smtClean="0"/>
              <a:t>9/6/11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BA60F-8185-094E-AE20-56C98F4F5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380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36FF6-B455-174D-80D4-70CC46C75A58}" type="datetimeFigureOut">
              <a:rPr lang="en-US" smtClean="0"/>
              <a:t>9/6/11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BA60F-8185-094E-AE20-56C98F4F5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725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36FF6-B455-174D-80D4-70CC46C75A58}" type="datetimeFigureOut">
              <a:rPr lang="en-US" smtClean="0"/>
              <a:t>9/6/11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BA60F-8185-094E-AE20-56C98F4F5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928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36FF6-B455-174D-80D4-70CC46C75A58}" type="datetimeFigureOut">
              <a:rPr lang="en-US" smtClean="0"/>
              <a:t>9/6/11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BA60F-8185-094E-AE20-56C98F4F5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632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36FF6-B455-174D-80D4-70CC46C75A58}" type="datetimeFigureOut">
              <a:rPr lang="en-US" smtClean="0"/>
              <a:t>9/6/11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BA60F-8185-094E-AE20-56C98F4F5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07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14.png"/><Relationship Id="rId1" Type="http://schemas.microsoft.com/office/2007/relationships/media" Target="file://localhost/Users/monikakress/Desktop/Astro%20155%20Exoplanets/Astro117B/cluster%20one.avi" TargetMode="External"/><Relationship Id="rId2" Type="http://schemas.openxmlformats.org/officeDocument/2006/relationships/video" Target="file://localhost/Users/monikakress/Desktop/Astro%20155%20Exoplanets/Astro117B/cluster%20one.avi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5" Type="http://schemas.openxmlformats.org/officeDocument/2006/relationships/image" Target="../media/image17.emf"/><Relationship Id="rId6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5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6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flipH="1">
            <a:off x="1574203" y="1743422"/>
            <a:ext cx="587447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Chapter 2: </a:t>
            </a:r>
          </a:p>
          <a:p>
            <a:pPr algn="ctr"/>
            <a:r>
              <a:rPr lang="en-US" sz="3600" dirty="0" err="1" smtClean="0"/>
              <a:t>Protostellar</a:t>
            </a:r>
            <a:r>
              <a:rPr lang="en-US" sz="3600" dirty="0" smtClean="0"/>
              <a:t> collapse and star formation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74957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095185"/>
            <a:ext cx="8877300" cy="3848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84295" y="635001"/>
            <a:ext cx="5187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Giant molecular clouds are the sites of star formation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32647" y="5154706"/>
            <a:ext cx="248960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GMC: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Length scale ~ 10-100 pc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T = 10 – 20 K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Mass ~ 10</a:t>
            </a:r>
            <a:r>
              <a:rPr lang="en-US" baseline="30000" dirty="0" smtClean="0">
                <a:solidFill>
                  <a:srgbClr val="FFFFFF"/>
                </a:solidFill>
              </a:rPr>
              <a:t>5</a:t>
            </a:r>
            <a:r>
              <a:rPr lang="en-US" dirty="0" smtClean="0">
                <a:solidFill>
                  <a:srgbClr val="FFFFFF"/>
                </a:solidFill>
              </a:rPr>
              <a:t> – 10</a:t>
            </a:r>
            <a:r>
              <a:rPr lang="en-US" baseline="30000" dirty="0" smtClean="0">
                <a:solidFill>
                  <a:srgbClr val="FFFFFF"/>
                </a:solidFill>
              </a:rPr>
              <a:t>6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M</a:t>
            </a:r>
            <a:r>
              <a:rPr lang="en-US" baseline="-25000" dirty="0" err="1" smtClean="0">
                <a:solidFill>
                  <a:srgbClr val="FFFFFF"/>
                </a:solidFill>
              </a:rPr>
              <a:t>sun</a:t>
            </a:r>
            <a:endParaRPr lang="en-US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87694" y="5157694"/>
            <a:ext cx="220723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Clumps: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Length scale ~ 2-5 pc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T = 10 – 20 K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Mass ~ 10</a:t>
            </a:r>
            <a:r>
              <a:rPr lang="en-US" baseline="30000" dirty="0">
                <a:solidFill>
                  <a:srgbClr val="FFFFFF"/>
                </a:solidFill>
              </a:rPr>
              <a:t>3</a:t>
            </a:r>
            <a:r>
              <a:rPr lang="en-US" dirty="0" smtClean="0">
                <a:solidFill>
                  <a:srgbClr val="FFFFFF"/>
                </a:solidFill>
              </a:rPr>
              <a:t> – 10</a:t>
            </a:r>
            <a:r>
              <a:rPr lang="en-US" baseline="30000" dirty="0">
                <a:solidFill>
                  <a:srgbClr val="FFFFFF"/>
                </a:solidFill>
              </a:rPr>
              <a:t>4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M</a:t>
            </a:r>
            <a:r>
              <a:rPr lang="en-US" baseline="-25000" dirty="0" err="1" smtClean="0">
                <a:solidFill>
                  <a:srgbClr val="FFFFFF"/>
                </a:solidFill>
              </a:rPr>
              <a:t>sun</a:t>
            </a:r>
            <a:endParaRPr lang="en-US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68035" y="5235388"/>
            <a:ext cx="220723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Cores: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Length scale ~ 0.1 pc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T = 10 K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Mass ~ 1 </a:t>
            </a:r>
            <a:r>
              <a:rPr lang="en-US" dirty="0" err="1" smtClean="0">
                <a:solidFill>
                  <a:srgbClr val="FFFFFF"/>
                </a:solidFill>
              </a:rPr>
              <a:t>M</a:t>
            </a:r>
            <a:r>
              <a:rPr lang="en-US" baseline="-25000" dirty="0" err="1" smtClean="0">
                <a:solidFill>
                  <a:srgbClr val="FFFFFF"/>
                </a:solidFill>
              </a:rPr>
              <a:t>sun</a:t>
            </a:r>
            <a:endParaRPr lang="en-US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09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NGC1333_dust clou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225"/>
            <a:ext cx="9144000" cy="594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99765" y="99216"/>
            <a:ext cx="3318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Clouds exhibit a clumpy structure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67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026" descr="oriondeep_be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446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1027"/>
          <p:cNvSpPr txBox="1">
            <a:spLocks noChangeArrowheads="1"/>
          </p:cNvSpPr>
          <p:nvPr/>
        </p:nvSpPr>
        <p:spPr bwMode="auto">
          <a:xfrm>
            <a:off x="2422525" y="228600"/>
            <a:ext cx="4079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Star forming regions in Orion</a:t>
            </a:r>
          </a:p>
        </p:txBody>
      </p:sp>
    </p:spTree>
    <p:extLst>
      <p:ext uri="{BB962C8B-B14F-4D97-AF65-F5344CB8AC3E}">
        <p14:creationId xmlns:p14="http://schemas.microsoft.com/office/powerpoint/2010/main" val="3786580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26" descr="TrapeziumIR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3" b="3760"/>
          <a:stretch>
            <a:fillRect/>
          </a:stretch>
        </p:blipFill>
        <p:spPr bwMode="auto">
          <a:xfrm>
            <a:off x="152400" y="-36513"/>
            <a:ext cx="8915400" cy="692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2581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orseregion_ssro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372600" cy="6867525"/>
          </a:xfrm>
        </p:spPr>
      </p:pic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22238"/>
            <a:ext cx="9144000" cy="792162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30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What supports Cloud Cores from collapsing under their own gravity?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2362200" y="1752600"/>
            <a:ext cx="556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US">
                <a:solidFill>
                  <a:schemeClr val="bg1"/>
                </a:solidFill>
              </a:rPr>
              <a:t> Thermal Energy (gas pressure)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2362200" y="2209800"/>
            <a:ext cx="434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US">
                <a:solidFill>
                  <a:schemeClr val="bg1"/>
                </a:solidFill>
              </a:rPr>
              <a:t> Magnetic Fields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2362200" y="2667000"/>
            <a:ext cx="472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US">
                <a:solidFill>
                  <a:schemeClr val="bg1"/>
                </a:solidFill>
              </a:rPr>
              <a:t> Rotation (angular momentum)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2362200" y="3124200"/>
            <a:ext cx="472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US">
                <a:solidFill>
                  <a:schemeClr val="bg1"/>
                </a:solidFill>
              </a:rPr>
              <a:t> Turbulence</a:t>
            </a:r>
          </a:p>
        </p:txBody>
      </p:sp>
    </p:spTree>
    <p:extLst>
      <p:ext uri="{BB962C8B-B14F-4D97-AF65-F5344CB8AC3E}">
        <p14:creationId xmlns:p14="http://schemas.microsoft.com/office/powerpoint/2010/main" val="3487119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autoUpdateAnimBg="0"/>
      <p:bldP spid="26629" grpId="0" autoUpdateAnimBg="0"/>
      <p:bldP spid="26630" grpId="0" autoUpdateAnimBg="0"/>
      <p:bldP spid="26631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1534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Gravity vs. gas pressure</a:t>
            </a:r>
          </a:p>
        </p:txBody>
      </p:sp>
      <p:sp>
        <p:nvSpPr>
          <p:cNvPr id="7170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04800" y="1981200"/>
            <a:ext cx="86106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Gravity can create stars only if it can overcome the forces supporting a cloud</a:t>
            </a:r>
          </a:p>
          <a:p>
            <a:pPr eaLnBrk="1" hangingPunct="1">
              <a:lnSpc>
                <a:spcPct val="90000"/>
              </a:lnSpc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Molecules in a cloud emit photons: 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Arial" charset="0"/>
                <a:ea typeface="ＭＳ Ｐゴシック" charset="0"/>
              </a:rPr>
              <a:t>cause emission spectra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Arial" charset="0"/>
                <a:ea typeface="ＭＳ Ｐゴシック" charset="0"/>
              </a:rPr>
              <a:t>carry energy away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Arial" charset="0"/>
                <a:ea typeface="ＭＳ Ｐゴシック" charset="0"/>
              </a:rPr>
              <a:t>cloud cools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Arial" charset="0"/>
                <a:ea typeface="ＭＳ Ｐゴシック" charset="0"/>
              </a:rPr>
              <a:t>prevents pressure buildup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455872"/>
      </p:ext>
    </p:extLst>
  </p:cSld>
  <p:clrMapOvr>
    <a:masterClrMapping/>
  </p:clrMapOvr>
  <p:transition xmlns:p14="http://schemas.microsoft.com/office/powerpoint/2010/main">
    <p:sndAc>
      <p:endSnd/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cluster one .av" descr="/Users/monikakress/Desktop/Astro 155 Exoplanets/Astro117B/cluster one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6013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448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2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21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2"/>
          <p:cNvSpPr txBox="1">
            <a:spLocks noChangeArrowheads="1"/>
          </p:cNvSpPr>
          <p:nvPr/>
        </p:nvSpPr>
        <p:spPr bwMode="auto">
          <a:xfrm>
            <a:off x="2057400" y="1295400"/>
            <a:ext cx="4384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Virial theorem:	2K + U = 0</a:t>
            </a:r>
          </a:p>
        </p:txBody>
      </p:sp>
      <p:sp>
        <p:nvSpPr>
          <p:cNvPr id="41986" name="Text Box 3"/>
          <p:cNvSpPr txBox="1">
            <a:spLocks noChangeArrowheads="1"/>
          </p:cNvSpPr>
          <p:nvPr/>
        </p:nvSpPr>
        <p:spPr bwMode="auto">
          <a:xfrm>
            <a:off x="1600200" y="457200"/>
            <a:ext cx="6318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What happens when a cloud core collapses? </a:t>
            </a:r>
          </a:p>
        </p:txBody>
      </p:sp>
      <p:sp>
        <p:nvSpPr>
          <p:cNvPr id="41987" name="Text Box 4"/>
          <p:cNvSpPr txBox="1">
            <a:spLocks noChangeArrowheads="1"/>
          </p:cNvSpPr>
          <p:nvPr/>
        </p:nvSpPr>
        <p:spPr bwMode="auto">
          <a:xfrm>
            <a:off x="838200" y="3124200"/>
            <a:ext cx="23206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If 2K </a:t>
            </a:r>
            <a:r>
              <a:rPr lang="en-US" dirty="0" smtClean="0"/>
              <a:t>&gt; </a:t>
            </a:r>
            <a:r>
              <a:rPr lang="en-US" dirty="0"/>
              <a:t>|U|, then</a:t>
            </a:r>
          </a:p>
        </p:txBody>
      </p:sp>
      <p:sp>
        <p:nvSpPr>
          <p:cNvPr id="41988" name="Text Box 5"/>
          <p:cNvSpPr txBox="1">
            <a:spLocks noChangeArrowheads="1"/>
          </p:cNvSpPr>
          <p:nvPr/>
        </p:nvSpPr>
        <p:spPr bwMode="auto">
          <a:xfrm>
            <a:off x="1219200" y="3733800"/>
            <a:ext cx="73501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/>
              <a:t>Force due to gas pressure dominates over gravity</a:t>
            </a:r>
          </a:p>
          <a:p>
            <a:pPr>
              <a:buFont typeface="Arial" charset="0"/>
              <a:buChar char="•"/>
            </a:pPr>
            <a:r>
              <a:rPr lang="en-US"/>
              <a:t>Cloud is supported against collapse</a:t>
            </a:r>
          </a:p>
        </p:txBody>
      </p:sp>
    </p:spTree>
    <p:extLst>
      <p:ext uri="{BB962C8B-B14F-4D97-AF65-F5344CB8AC3E}">
        <p14:creationId xmlns:p14="http://schemas.microsoft.com/office/powerpoint/2010/main" val="1482215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2"/>
          <p:cNvSpPr txBox="1">
            <a:spLocks noChangeArrowheads="1"/>
          </p:cNvSpPr>
          <p:nvPr/>
        </p:nvSpPr>
        <p:spPr bwMode="auto">
          <a:xfrm>
            <a:off x="304800" y="685800"/>
            <a:ext cx="670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Assume a spherical cloud with constant density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33400"/>
            <a:ext cx="647700" cy="69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1274" name="Group 10"/>
          <p:cNvGrpSpPr>
            <a:grpSpLocks/>
          </p:cNvGrpSpPr>
          <p:nvPr/>
        </p:nvGrpSpPr>
        <p:grpSpPr bwMode="auto">
          <a:xfrm>
            <a:off x="762000" y="1676400"/>
            <a:ext cx="6873875" cy="1303338"/>
            <a:chOff x="336" y="1248"/>
            <a:chExt cx="4330" cy="821"/>
          </a:xfrm>
        </p:grpSpPr>
        <p:sp>
          <p:nvSpPr>
            <p:cNvPr id="44042" name="Text Box 4"/>
            <p:cNvSpPr txBox="1">
              <a:spLocks noChangeArrowheads="1"/>
            </p:cNvSpPr>
            <p:nvPr/>
          </p:nvSpPr>
          <p:spPr bwMode="auto">
            <a:xfrm>
              <a:off x="336" y="1536"/>
              <a:ext cx="261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Gravitational potential energy</a:t>
              </a:r>
            </a:p>
          </p:txBody>
        </p:sp>
        <p:pic>
          <p:nvPicPr>
            <p:cNvPr id="1126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1248"/>
              <a:ext cx="1498" cy="8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11275" name="Group 11"/>
          <p:cNvGrpSpPr>
            <a:grpSpLocks/>
          </p:cNvGrpSpPr>
          <p:nvPr/>
        </p:nvGrpSpPr>
        <p:grpSpPr bwMode="auto">
          <a:xfrm>
            <a:off x="2057400" y="3505200"/>
            <a:ext cx="4683125" cy="1019175"/>
            <a:chOff x="864" y="2352"/>
            <a:chExt cx="2950" cy="642"/>
          </a:xfrm>
        </p:grpSpPr>
        <p:sp>
          <p:nvSpPr>
            <p:cNvPr id="44040" name="Text Box 6"/>
            <p:cNvSpPr txBox="1">
              <a:spLocks noChangeArrowheads="1"/>
            </p:cNvSpPr>
            <p:nvPr/>
          </p:nvSpPr>
          <p:spPr bwMode="auto">
            <a:xfrm>
              <a:off x="864" y="2544"/>
              <a:ext cx="13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Kinetic energy</a:t>
              </a:r>
            </a:p>
          </p:txBody>
        </p:sp>
        <p:pic>
          <p:nvPicPr>
            <p:cNvPr id="11271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2352"/>
              <a:ext cx="1174" cy="6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11276" name="Group 12"/>
          <p:cNvGrpSpPr>
            <a:grpSpLocks/>
          </p:cNvGrpSpPr>
          <p:nvPr/>
        </p:nvGrpSpPr>
        <p:grpSpPr bwMode="auto">
          <a:xfrm>
            <a:off x="2819400" y="5181600"/>
            <a:ext cx="3140075" cy="1044575"/>
            <a:chOff x="1142" y="3312"/>
            <a:chExt cx="1978" cy="658"/>
          </a:xfrm>
        </p:grpSpPr>
        <p:sp>
          <p:nvSpPr>
            <p:cNvPr id="44038" name="Text Box 8"/>
            <p:cNvSpPr txBox="1">
              <a:spLocks noChangeArrowheads="1"/>
            </p:cNvSpPr>
            <p:nvPr/>
          </p:nvSpPr>
          <p:spPr bwMode="auto">
            <a:xfrm>
              <a:off x="1142" y="3438"/>
              <a:ext cx="63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where</a:t>
              </a:r>
            </a:p>
          </p:txBody>
        </p:sp>
        <p:pic>
          <p:nvPicPr>
            <p:cNvPr id="11273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3312"/>
              <a:ext cx="1008" cy="6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11584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2"/>
          <p:cNvSpPr txBox="1">
            <a:spLocks noChangeArrowheads="1"/>
          </p:cNvSpPr>
          <p:nvPr/>
        </p:nvSpPr>
        <p:spPr bwMode="auto">
          <a:xfrm>
            <a:off x="762000" y="304800"/>
            <a:ext cx="7588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In order for the cloud to collapse under its own gravity, 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838200"/>
            <a:ext cx="2895600" cy="118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2294" name="Group 6"/>
          <p:cNvGrpSpPr>
            <a:grpSpLocks/>
          </p:cNvGrpSpPr>
          <p:nvPr/>
        </p:nvGrpSpPr>
        <p:grpSpPr bwMode="auto">
          <a:xfrm>
            <a:off x="2286000" y="2286000"/>
            <a:ext cx="3937000" cy="1222375"/>
            <a:chOff x="782" y="1872"/>
            <a:chExt cx="2480" cy="770"/>
          </a:xfrm>
        </p:grpSpPr>
        <p:sp>
          <p:nvSpPr>
            <p:cNvPr id="46087" name="Text Box 4"/>
            <p:cNvSpPr txBox="1">
              <a:spLocks noChangeArrowheads="1"/>
            </p:cNvSpPr>
            <p:nvPr/>
          </p:nvSpPr>
          <p:spPr bwMode="auto">
            <a:xfrm>
              <a:off x="782" y="2155"/>
              <a:ext cx="238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/>
                <a:t>where</a:t>
              </a:r>
            </a:p>
          </p:txBody>
        </p:sp>
        <p:pic>
          <p:nvPicPr>
            <p:cNvPr id="12293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1872"/>
              <a:ext cx="1438" cy="7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12298" name="Group 10"/>
          <p:cNvGrpSpPr>
            <a:grpSpLocks/>
          </p:cNvGrpSpPr>
          <p:nvPr/>
        </p:nvGrpSpPr>
        <p:grpSpPr bwMode="auto">
          <a:xfrm>
            <a:off x="533400" y="3902075"/>
            <a:ext cx="8305800" cy="2343150"/>
            <a:chOff x="336" y="2458"/>
            <a:chExt cx="5232" cy="1476"/>
          </a:xfrm>
        </p:grpSpPr>
        <p:sp>
          <p:nvSpPr>
            <p:cNvPr id="46085" name="Text Box 8"/>
            <p:cNvSpPr txBox="1">
              <a:spLocks noChangeArrowheads="1"/>
            </p:cNvSpPr>
            <p:nvPr/>
          </p:nvSpPr>
          <p:spPr bwMode="auto">
            <a:xfrm>
              <a:off x="336" y="2458"/>
              <a:ext cx="5232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Using the equality and solving for </a:t>
              </a:r>
              <a:r>
                <a:rPr lang="en-US" i="1"/>
                <a:t>M</a:t>
              </a:r>
              <a:r>
                <a:rPr lang="en-US"/>
                <a:t> gives a special mass, </a:t>
              </a:r>
              <a:r>
                <a:rPr lang="en-US" i="1"/>
                <a:t>M</a:t>
              </a:r>
              <a:r>
                <a:rPr lang="en-US" baseline="-25000"/>
                <a:t>J</a:t>
              </a:r>
              <a:r>
                <a:rPr lang="en-US"/>
                <a:t>, called the </a:t>
              </a:r>
              <a:r>
                <a:rPr lang="en-US" u="sng"/>
                <a:t>Jeans Mass</a:t>
              </a:r>
              <a:r>
                <a:rPr lang="en-US"/>
                <a:t>, after Sir James Jeans. </a:t>
              </a:r>
            </a:p>
          </p:txBody>
        </p:sp>
        <p:pic>
          <p:nvPicPr>
            <p:cNvPr id="12297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3168"/>
              <a:ext cx="3264" cy="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27756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1736725" y="-23813"/>
            <a:ext cx="5245100" cy="45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One of 3 branches of proton-proton chain</a:t>
            </a:r>
          </a:p>
        </p:txBody>
      </p:sp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750"/>
            <a:ext cx="9144000" cy="572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2895171"/>
      </p:ext>
    </p:extLst>
  </p:cSld>
  <p:clrMapOvr>
    <a:masterClrMapping/>
  </p:clrMapOvr>
  <p:transition xmlns:p14="http://schemas.microsoft.com/office/powerpoint/2010/main">
    <p:sndAc>
      <p:endSnd/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2"/>
          <p:cNvSpPr txBox="1">
            <a:spLocks noChangeArrowheads="1"/>
          </p:cNvSpPr>
          <p:nvPr/>
        </p:nvSpPr>
        <p:spPr bwMode="auto">
          <a:xfrm>
            <a:off x="1371600" y="381000"/>
            <a:ext cx="2233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u="sng"/>
              <a:t>Jeans Criterion</a:t>
            </a:r>
            <a:endParaRPr lang="en-US"/>
          </a:p>
        </p:txBody>
      </p:sp>
      <p:sp>
        <p:nvSpPr>
          <p:cNvPr id="48130" name="Text Box 3"/>
          <p:cNvSpPr txBox="1">
            <a:spLocks noChangeArrowheads="1"/>
          </p:cNvSpPr>
          <p:nvPr/>
        </p:nvSpPr>
        <p:spPr bwMode="auto">
          <a:xfrm>
            <a:off x="533400" y="1524000"/>
            <a:ext cx="80772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When the mass of the cloud contained within radius R</a:t>
            </a:r>
            <a:r>
              <a:rPr lang="en-US" baseline="-25000"/>
              <a:t>c</a:t>
            </a:r>
            <a:r>
              <a:rPr lang="en-US"/>
              <a:t> exceeds the Jeans mass, the cloud will spontaneously collapse: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124200"/>
            <a:ext cx="2209800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13319" name="Group 7"/>
          <p:cNvGrpSpPr>
            <a:grpSpLocks/>
          </p:cNvGrpSpPr>
          <p:nvPr/>
        </p:nvGrpSpPr>
        <p:grpSpPr bwMode="auto">
          <a:xfrm>
            <a:off x="914400" y="4267200"/>
            <a:ext cx="6096000" cy="2043113"/>
            <a:chOff x="576" y="2688"/>
            <a:chExt cx="3840" cy="1287"/>
          </a:xfrm>
        </p:grpSpPr>
        <p:sp>
          <p:nvSpPr>
            <p:cNvPr id="48133" name="Text Box 5"/>
            <p:cNvSpPr txBox="1">
              <a:spLocks noChangeArrowheads="1"/>
            </p:cNvSpPr>
            <p:nvPr/>
          </p:nvSpPr>
          <p:spPr bwMode="auto">
            <a:xfrm>
              <a:off x="576" y="2688"/>
              <a:ext cx="38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/>
                <a:t>You can also define a </a:t>
              </a:r>
              <a:r>
                <a:rPr lang="en-US" u="sng"/>
                <a:t>Jeans length</a:t>
              </a:r>
              <a:r>
                <a:rPr lang="en-US"/>
                <a:t>, </a:t>
              </a:r>
              <a:r>
                <a:rPr lang="en-US" i="1"/>
                <a:t>R</a:t>
              </a:r>
              <a:r>
                <a:rPr lang="en-US" i="1" baseline="-25000"/>
                <a:t>J</a:t>
              </a:r>
              <a:endParaRPr lang="en-US"/>
            </a:p>
          </p:txBody>
        </p:sp>
        <p:pic>
          <p:nvPicPr>
            <p:cNvPr id="13318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3168"/>
              <a:ext cx="2208" cy="8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6697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carina HST NIR v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48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0869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666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31606" y="5458550"/>
            <a:ext cx="1304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from Jeff Hester &amp; Steve </a:t>
            </a:r>
            <a:r>
              <a:rPr lang="en-US" dirty="0" err="1" smtClean="0"/>
              <a:t>Desch</a:t>
            </a:r>
            <a:r>
              <a:rPr lang="en-US" dirty="0" smtClean="0"/>
              <a:t>, ASU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514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700" y="0"/>
            <a:ext cx="530503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31606" y="5458550"/>
            <a:ext cx="1304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from Jeff Hester &amp; Steve </a:t>
            </a:r>
            <a:r>
              <a:rPr lang="en-US" dirty="0" err="1" smtClean="0"/>
              <a:t>Desch</a:t>
            </a:r>
            <a:r>
              <a:rPr lang="en-US" dirty="0" smtClean="0"/>
              <a:t>, ASU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317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381952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124200"/>
            <a:ext cx="4495800" cy="337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3556" name="Line 4"/>
          <p:cNvSpPr>
            <a:spLocks noChangeShapeType="1"/>
          </p:cNvSpPr>
          <p:nvPr/>
        </p:nvSpPr>
        <p:spPr bwMode="auto">
          <a:xfrm>
            <a:off x="1752600" y="2895600"/>
            <a:ext cx="2590800" cy="3581400"/>
          </a:xfrm>
          <a:prstGeom prst="line">
            <a:avLst/>
          </a:prstGeom>
          <a:noFill/>
          <a:ln w="9525">
            <a:solidFill>
              <a:srgbClr val="FF061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7" name="Line 5"/>
          <p:cNvSpPr>
            <a:spLocks noChangeShapeType="1"/>
          </p:cNvSpPr>
          <p:nvPr/>
        </p:nvSpPr>
        <p:spPr bwMode="auto">
          <a:xfrm>
            <a:off x="1828800" y="2819400"/>
            <a:ext cx="7010400" cy="304800"/>
          </a:xfrm>
          <a:prstGeom prst="line">
            <a:avLst/>
          </a:prstGeom>
          <a:noFill/>
          <a:ln w="9525">
            <a:solidFill>
              <a:srgbClr val="FF061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1676400" y="2743200"/>
            <a:ext cx="152400" cy="152400"/>
          </a:xfrm>
          <a:prstGeom prst="rect">
            <a:avLst/>
          </a:prstGeom>
          <a:noFill/>
          <a:ln w="9525">
            <a:solidFill>
              <a:srgbClr val="FF061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5029200" y="990600"/>
            <a:ext cx="3114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>
                <a:solidFill>
                  <a:schemeClr val="accent1"/>
                </a:solidFill>
              </a:rPr>
              <a:t>“</a:t>
            </a:r>
            <a:r>
              <a:rPr lang="en-US" altLang="ja-JP">
                <a:solidFill>
                  <a:schemeClr val="accent1"/>
                </a:solidFill>
              </a:rPr>
              <a:t>protoplanetary disks</a:t>
            </a:r>
            <a:r>
              <a:rPr lang="ja-JP" altLang="en-US">
                <a:solidFill>
                  <a:schemeClr val="accent1"/>
                </a:solidFill>
              </a:rPr>
              <a:t>”</a:t>
            </a:r>
            <a:endParaRPr lang="en-U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523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8" y="573088"/>
            <a:ext cx="73533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2712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07963"/>
            <a:ext cx="5080000" cy="643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461125" y="4227513"/>
            <a:ext cx="1352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800">
                <a:solidFill>
                  <a:srgbClr val="FFFF00"/>
                </a:solidFill>
              </a:rPr>
              <a:t>HH Objects</a:t>
            </a:r>
          </a:p>
        </p:txBody>
      </p:sp>
      <p:sp>
        <p:nvSpPr>
          <p:cNvPr id="28676" name="Line 4"/>
          <p:cNvSpPr>
            <a:spLocks noChangeShapeType="1"/>
          </p:cNvSpPr>
          <p:nvPr/>
        </p:nvSpPr>
        <p:spPr bwMode="auto">
          <a:xfrm flipH="1">
            <a:off x="4648200" y="4572000"/>
            <a:ext cx="1828800" cy="1676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8677" name="Line 5"/>
          <p:cNvSpPr>
            <a:spLocks noChangeShapeType="1"/>
          </p:cNvSpPr>
          <p:nvPr/>
        </p:nvSpPr>
        <p:spPr bwMode="auto">
          <a:xfrm flipH="1" flipV="1">
            <a:off x="5486400" y="2819400"/>
            <a:ext cx="990600" cy="1447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527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stages-star_for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1348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84582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Collapse slows before fusion begins: Protostar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133600"/>
            <a:ext cx="8305800" cy="4419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Contraction --&gt; higher density </a:t>
            </a:r>
          </a:p>
          <a:p>
            <a:pPr eaLnBrk="1" hangingPunct="1">
              <a:lnSpc>
                <a:spcPct val="90000"/>
              </a:lnSpc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--&gt; even IR and radio photons can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latin typeface="Arial" charset="0"/>
                <a:ea typeface="ＭＳ Ｐゴシック" charset="0"/>
                <a:cs typeface="ＭＳ Ｐゴシック" charset="0"/>
              </a:rPr>
              <a:t>t escape </a:t>
            </a:r>
          </a:p>
          <a:p>
            <a:pPr eaLnBrk="1" hangingPunct="1">
              <a:lnSpc>
                <a:spcPct val="90000"/>
              </a:lnSpc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--&gt; Photons (=energy=heat) get trapped </a:t>
            </a:r>
          </a:p>
          <a:p>
            <a:pPr eaLnBrk="1" hangingPunct="1">
              <a:lnSpc>
                <a:spcPct val="90000"/>
              </a:lnSpc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--&gt; core heats up  (P ~ nT)</a:t>
            </a:r>
          </a:p>
          <a:p>
            <a:pPr eaLnBrk="1" hangingPunct="1">
              <a:lnSpc>
                <a:spcPct val="90000"/>
              </a:lnSpc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--&gt; pressure increases</a:t>
            </a:r>
          </a:p>
          <a:p>
            <a:pPr eaLnBrk="1" hangingPunct="1">
              <a:lnSpc>
                <a:spcPct val="90000"/>
              </a:lnSpc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Protostars are still big --&gt; luminous!</a:t>
            </a:r>
          </a:p>
          <a:p>
            <a:pPr eaLnBrk="1" hangingPunct="1">
              <a:lnSpc>
                <a:spcPct val="90000"/>
              </a:lnSpc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Gravitational potential energy --&gt; light!</a:t>
            </a:r>
          </a:p>
        </p:txBody>
      </p:sp>
    </p:spTree>
    <p:extLst>
      <p:ext uri="{BB962C8B-B14F-4D97-AF65-F5344CB8AC3E}">
        <p14:creationId xmlns:p14="http://schemas.microsoft.com/office/powerpoint/2010/main" val="596155422"/>
      </p:ext>
    </p:extLst>
  </p:cSld>
  <p:clrMapOvr>
    <a:masterClrMapping/>
  </p:clrMapOvr>
  <p:transition xmlns:p14="http://schemas.microsoft.com/office/powerpoint/2010/main">
    <p:sndAc>
      <p:endSnd/>
    </p:sndAc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build="p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orseregion_ssro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372600" cy="6867525"/>
          </a:xfrm>
        </p:spPr>
      </p:pic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22238"/>
            <a:ext cx="9144000" cy="792162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30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What supports Cloud Cores from collapsing under their own gravity?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2362200" y="1752600"/>
            <a:ext cx="556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US">
                <a:solidFill>
                  <a:schemeClr val="bg1"/>
                </a:solidFill>
              </a:rPr>
              <a:t> Thermal Energy (gas pressure)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2362200" y="2209800"/>
            <a:ext cx="434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US">
                <a:solidFill>
                  <a:schemeClr val="bg1"/>
                </a:solidFill>
              </a:rPr>
              <a:t> Magnetic Fields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2362200" y="2667000"/>
            <a:ext cx="472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US">
                <a:solidFill>
                  <a:schemeClr val="bg1"/>
                </a:solidFill>
              </a:rPr>
              <a:t> Rotation (angular momentum)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2362200" y="3124200"/>
            <a:ext cx="472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 Turbulence</a:t>
            </a:r>
          </a:p>
        </p:txBody>
      </p:sp>
    </p:spTree>
    <p:extLst>
      <p:ext uri="{BB962C8B-B14F-4D97-AF65-F5344CB8AC3E}">
        <p14:creationId xmlns:p14="http://schemas.microsoft.com/office/powerpoint/2010/main" val="3088903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autoUpdateAnimBg="0"/>
      <p:bldP spid="26629" grpId="0" autoUpdateAnimBg="0"/>
      <p:bldP spid="26630" grpId="0" autoUpdateAnimBg="0"/>
      <p:bldP spid="26631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0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035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5843" name="Text Box 1027"/>
          <p:cNvSpPr txBox="1">
            <a:spLocks noChangeArrowheads="1"/>
          </p:cNvSpPr>
          <p:nvPr/>
        </p:nvSpPr>
        <p:spPr bwMode="auto">
          <a:xfrm>
            <a:off x="304800" y="228600"/>
            <a:ext cx="2590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CNO cycle:</a:t>
            </a:r>
            <a:br>
              <a:rPr lang="en-US"/>
            </a:br>
            <a:r>
              <a:rPr lang="en-US"/>
              <a:t>C, N O atoms act as catalysts</a:t>
            </a:r>
          </a:p>
        </p:txBody>
      </p:sp>
    </p:spTree>
    <p:extLst>
      <p:ext uri="{BB962C8B-B14F-4D97-AF65-F5344CB8AC3E}">
        <p14:creationId xmlns:p14="http://schemas.microsoft.com/office/powerpoint/2010/main" val="497687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Angular momentum problem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0010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A protostellar core has to rid itself of 1000x J</a:t>
            </a:r>
            <a:r>
              <a:rPr lang="en-US" baseline="-25000"/>
              <a:t>solar system</a:t>
            </a:r>
            <a:endParaRPr lang="en-US"/>
          </a:p>
          <a:p>
            <a:pPr>
              <a:lnSpc>
                <a:spcPct val="90000"/>
              </a:lnSpc>
            </a:pPr>
            <a:r>
              <a:rPr lang="en-US"/>
              <a:t>Core collapse produces a disk whose j increases with r</a:t>
            </a:r>
          </a:p>
          <a:p>
            <a:pPr>
              <a:lnSpc>
                <a:spcPct val="90000"/>
              </a:lnSpc>
            </a:pPr>
            <a:r>
              <a:rPr lang="en-US"/>
              <a:t>To redistribute (and/or lose) J takes &gt;&gt; orbital timescale</a:t>
            </a:r>
          </a:p>
          <a:p>
            <a:pPr>
              <a:lnSpc>
                <a:spcPct val="90000"/>
              </a:lnSpc>
            </a:pPr>
            <a:r>
              <a:rPr lang="en-US"/>
              <a:t>The disk is stable over ~10</a:t>
            </a:r>
            <a:r>
              <a:rPr lang="en-US" baseline="30000"/>
              <a:t>6</a:t>
            </a:r>
            <a:r>
              <a:rPr lang="en-US"/>
              <a:t> years</a:t>
            </a:r>
          </a:p>
          <a:p>
            <a:pPr>
              <a:lnSpc>
                <a:spcPct val="9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576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Homework for Wednesday Sept. 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Problem 2-5 from book</a:t>
            </a:r>
          </a:p>
          <a:p>
            <a:r>
              <a:rPr lang="en-US" dirty="0" smtClean="0"/>
              <a:t>One paragraph on a possible topic for your semester project (for topics, check out the author’s blog or </a:t>
            </a:r>
            <a:r>
              <a:rPr lang="en-US" dirty="0" err="1" smtClean="0"/>
              <a:t>astrobites</a:t>
            </a:r>
            <a:r>
              <a:rPr lang="en-US" dirty="0" smtClean="0"/>
              <a:t>; then find a peer-reviewed paper on the subject from NASA ADS)</a:t>
            </a:r>
          </a:p>
          <a:p>
            <a:r>
              <a:rPr lang="en-US" dirty="0" smtClean="0"/>
              <a:t>Estimate how the angular momentum is currently distributed in the solar system (sun &amp; planets). Compare to the angular momentum of a uniform spherical gas cloud with ‘typical’ properties for a collapsing molecular cloud core.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220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642938"/>
            <a:ext cx="8877300" cy="557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18765" y="276412"/>
            <a:ext cx="4553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Protostellar</a:t>
            </a:r>
            <a:r>
              <a:rPr lang="en-US" dirty="0" smtClean="0"/>
              <a:t> evolution onto the </a:t>
            </a:r>
            <a:r>
              <a:rPr lang="en-US" dirty="0"/>
              <a:t>m</a:t>
            </a:r>
            <a:r>
              <a:rPr lang="en-US" dirty="0" smtClean="0"/>
              <a:t>ain sequence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837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Protostellar evolution for Different Masses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257800" y="1600200"/>
            <a:ext cx="3505200" cy="48006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Sun took ~ 30 million years from </a:t>
            </a:r>
            <a:r>
              <a:rPr lang="en-US" sz="2800" dirty="0" err="1">
                <a:latin typeface="Arial" charset="0"/>
                <a:ea typeface="ＭＳ Ｐゴシック" charset="0"/>
                <a:cs typeface="ＭＳ Ｐゴシック" charset="0"/>
              </a:rPr>
              <a:t>protostar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 to main sequence</a:t>
            </a:r>
          </a:p>
          <a:p>
            <a:pPr eaLnBrk="1" hangingPunct="1"/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Higher-mass stars </a:t>
            </a: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evolve 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faster</a:t>
            </a:r>
          </a:p>
          <a:p>
            <a:pPr eaLnBrk="1" hangingPunct="1"/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Lower-mass stars </a:t>
            </a: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evolve 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more slowly</a:t>
            </a: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" t="3226" r="4643" b="14516"/>
          <a:stretch>
            <a:fillRect/>
          </a:stretch>
        </p:blipFill>
        <p:spPr bwMode="auto">
          <a:xfrm>
            <a:off x="376238" y="1447800"/>
            <a:ext cx="4805362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6650839"/>
      </p:ext>
    </p:extLst>
  </p:cSld>
  <p:clrMapOvr>
    <a:masterClrMapping/>
  </p:clrMapOvr>
  <p:transition xmlns:p14="http://schemas.microsoft.com/office/powerpoint/2010/main">
    <p:sndAc>
      <p:endSnd/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890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en-US" sz="28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891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en-US" sz="28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7892" name="Picture 5" descr="protostar trac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6126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5600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46085" name="Group 5"/>
          <p:cNvGrpSpPr>
            <a:grpSpLocks/>
          </p:cNvGrpSpPr>
          <p:nvPr/>
        </p:nvGrpSpPr>
        <p:grpSpPr bwMode="auto">
          <a:xfrm>
            <a:off x="4518025" y="228600"/>
            <a:ext cx="1425575" cy="5791200"/>
            <a:chOff x="2846" y="144"/>
            <a:chExt cx="898" cy="3648"/>
          </a:xfrm>
        </p:grpSpPr>
        <p:sp>
          <p:nvSpPr>
            <p:cNvPr id="39941" name="Line 3"/>
            <p:cNvSpPr>
              <a:spLocks noChangeShapeType="1"/>
            </p:cNvSpPr>
            <p:nvPr/>
          </p:nvSpPr>
          <p:spPr bwMode="auto">
            <a:xfrm>
              <a:off x="3120" y="144"/>
              <a:ext cx="0" cy="3408"/>
            </a:xfrm>
            <a:prstGeom prst="line">
              <a:avLst/>
            </a:prstGeom>
            <a:noFill/>
            <a:ln w="38100">
              <a:solidFill>
                <a:srgbClr val="FF061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42" name="Text Box 4"/>
            <p:cNvSpPr txBox="1">
              <a:spLocks noChangeArrowheads="1"/>
            </p:cNvSpPr>
            <p:nvPr/>
          </p:nvSpPr>
          <p:spPr bwMode="auto">
            <a:xfrm>
              <a:off x="2846" y="3504"/>
              <a:ext cx="89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FF0612"/>
                  </a:solidFill>
                </a:rPr>
                <a:t>4000 K</a:t>
              </a:r>
            </a:p>
          </p:txBody>
        </p:sp>
      </p:grpSp>
      <p:sp>
        <p:nvSpPr>
          <p:cNvPr id="39939" name="Text Box 6"/>
          <p:cNvSpPr txBox="1">
            <a:spLocks noChangeArrowheads="1"/>
          </p:cNvSpPr>
          <p:nvPr/>
        </p:nvSpPr>
        <p:spPr bwMode="auto">
          <a:xfrm>
            <a:off x="5562600" y="304800"/>
            <a:ext cx="2132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u="sng"/>
              <a:t>Hayashi Track</a:t>
            </a:r>
          </a:p>
        </p:txBody>
      </p:sp>
      <p:sp>
        <p:nvSpPr>
          <p:cNvPr id="39940" name="Text Box 7"/>
          <p:cNvSpPr txBox="1">
            <a:spLocks noChangeArrowheads="1"/>
          </p:cNvSpPr>
          <p:nvPr/>
        </p:nvSpPr>
        <p:spPr bwMode="auto">
          <a:xfrm>
            <a:off x="5622925" y="990600"/>
            <a:ext cx="3368675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Physical cause: </a:t>
            </a:r>
          </a:p>
          <a:p>
            <a:r>
              <a:rPr lang="en-US"/>
              <a:t>at low T (&lt; 4000 K), no mechanisms to transport energy out</a:t>
            </a:r>
          </a:p>
          <a:p>
            <a:endParaRPr lang="en-US"/>
          </a:p>
          <a:p>
            <a:r>
              <a:rPr lang="en-US"/>
              <a:t>Such objects cannot maintain hydrostatic equilibrium</a:t>
            </a:r>
          </a:p>
          <a:p>
            <a:endParaRPr lang="en-US"/>
          </a:p>
          <a:p>
            <a:r>
              <a:rPr lang="en-US"/>
              <a:t>They will rapidly contract and heat until closer to being in hydro. eq.</a:t>
            </a:r>
          </a:p>
        </p:txBody>
      </p:sp>
    </p:spTree>
    <p:extLst>
      <p:ext uri="{BB962C8B-B14F-4D97-AF65-F5344CB8AC3E}">
        <p14:creationId xmlns:p14="http://schemas.microsoft.com/office/powerpoint/2010/main" val="2540599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0" y="0"/>
            <a:ext cx="277145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3963" y="735233"/>
            <a:ext cx="294103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Mass accretes onto the star via an accretion disk (</a:t>
            </a:r>
            <a:r>
              <a:rPr lang="en-US" dirty="0" err="1" smtClean="0"/>
              <a:t>Krumholtz</a:t>
            </a:r>
            <a:r>
              <a:rPr lang="en-US" dirty="0" smtClean="0"/>
              <a:t> et al 2009)</a:t>
            </a:r>
          </a:p>
          <a:p>
            <a:endParaRPr lang="en-US" dirty="0"/>
          </a:p>
          <a:p>
            <a:r>
              <a:rPr lang="en-US" dirty="0" smtClean="0"/>
              <a:t>Necessary to build stars &gt; 8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sun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585150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787400"/>
            <a:ext cx="7226300" cy="5283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1706" y="343647"/>
            <a:ext cx="2477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Phases of star 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747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4800"/>
            <a:ext cx="8013700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508125" y="47625"/>
            <a:ext cx="3878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Spectral energy distribution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5715000" y="6583363"/>
            <a:ext cx="3149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http://feps.as.arizona.edu/outreach/sed.html</a:t>
            </a:r>
          </a:p>
        </p:txBody>
      </p:sp>
    </p:spTree>
    <p:extLst>
      <p:ext uri="{BB962C8B-B14F-4D97-AF65-F5344CB8AC3E}">
        <p14:creationId xmlns:p14="http://schemas.microsoft.com/office/powerpoint/2010/main" val="1880887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152400"/>
            <a:ext cx="847090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76200"/>
            <a:ext cx="28956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49" name="Line 5"/>
          <p:cNvSpPr>
            <a:spLocks noChangeShapeType="1"/>
          </p:cNvSpPr>
          <p:nvPr/>
        </p:nvSpPr>
        <p:spPr bwMode="auto">
          <a:xfrm>
            <a:off x="7543800" y="838200"/>
            <a:ext cx="1524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7239000" y="1800225"/>
            <a:ext cx="19050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dust sublimes at  ~2000 K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7467600" y="3200400"/>
            <a:ext cx="1676400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p depends on grain properties,</a:t>
            </a:r>
          </a:p>
          <a:p>
            <a:r>
              <a:rPr lang="en-US"/>
              <a:t>0&lt;p&lt;2</a:t>
            </a:r>
          </a:p>
          <a:p>
            <a:r>
              <a:rPr lang="en-US"/>
              <a:t>Smaller grains = flatter T(R) =smaller p</a:t>
            </a:r>
          </a:p>
        </p:txBody>
      </p:sp>
    </p:spTree>
    <p:extLst>
      <p:ext uri="{BB962C8B-B14F-4D97-AF65-F5344CB8AC3E}">
        <p14:creationId xmlns:p14="http://schemas.microsoft.com/office/powerpoint/2010/main" val="1684574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p-c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57400"/>
            <a:ext cx="6388100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057400" y="838200"/>
            <a:ext cx="5313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T-dependence of pp chain and CNO cycle</a:t>
            </a:r>
          </a:p>
        </p:txBody>
      </p:sp>
    </p:spTree>
    <p:extLst>
      <p:ext uri="{BB962C8B-B14F-4D97-AF65-F5344CB8AC3E}">
        <p14:creationId xmlns:p14="http://schemas.microsoft.com/office/powerpoint/2010/main" val="3775098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304800"/>
            <a:ext cx="847090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822325" y="47625"/>
            <a:ext cx="56054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Comparing disk observations to models:</a:t>
            </a:r>
          </a:p>
        </p:txBody>
      </p:sp>
    </p:spTree>
    <p:extLst>
      <p:ext uri="{BB962C8B-B14F-4D97-AF65-F5344CB8AC3E}">
        <p14:creationId xmlns:p14="http://schemas.microsoft.com/office/powerpoint/2010/main" val="3927969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52" name="Group 8"/>
          <p:cNvGrpSpPr>
            <a:grpSpLocks/>
          </p:cNvGrpSpPr>
          <p:nvPr/>
        </p:nvGrpSpPr>
        <p:grpSpPr bwMode="auto">
          <a:xfrm>
            <a:off x="1371600" y="838200"/>
            <a:ext cx="6218238" cy="4810125"/>
            <a:chOff x="864" y="528"/>
            <a:chExt cx="3917" cy="3030"/>
          </a:xfrm>
        </p:grpSpPr>
        <p:grpSp>
          <p:nvGrpSpPr>
            <p:cNvPr id="82950" name="Group 6"/>
            <p:cNvGrpSpPr>
              <a:grpSpLocks/>
            </p:cNvGrpSpPr>
            <p:nvPr/>
          </p:nvGrpSpPr>
          <p:grpSpPr bwMode="auto">
            <a:xfrm>
              <a:off x="864" y="528"/>
              <a:ext cx="3917" cy="3030"/>
              <a:chOff x="864" y="528"/>
              <a:chExt cx="3917" cy="3030"/>
            </a:xfrm>
          </p:grpSpPr>
          <p:pic>
            <p:nvPicPr>
              <p:cNvPr id="82946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" y="528"/>
                <a:ext cx="3917" cy="30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82947" name="Rectangle 3"/>
              <p:cNvSpPr>
                <a:spLocks noChangeArrowheads="1"/>
              </p:cNvSpPr>
              <p:nvPr/>
            </p:nvSpPr>
            <p:spPr bwMode="auto">
              <a:xfrm rot="2665618">
                <a:off x="2794" y="1801"/>
                <a:ext cx="1705" cy="6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2951" name="Rectangle 7"/>
            <p:cNvSpPr>
              <a:spLocks noChangeArrowheads="1"/>
            </p:cNvSpPr>
            <p:nvPr/>
          </p:nvSpPr>
          <p:spPr bwMode="auto">
            <a:xfrm>
              <a:off x="1968" y="2256"/>
              <a:ext cx="1248" cy="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460770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914400" y="533400"/>
            <a:ext cx="778986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Modeling SED</a:t>
            </a:r>
            <a:r>
              <a:rPr lang="ja-JP" altLang="en-US"/>
              <a:t>’</a:t>
            </a:r>
            <a:r>
              <a:rPr lang="en-US"/>
              <a:t>s with some simplifying assumptions:</a:t>
            </a:r>
          </a:p>
          <a:p>
            <a:endParaRPr lang="en-US"/>
          </a:p>
          <a:p>
            <a:pPr>
              <a:buFont typeface="Arial" charset="0"/>
              <a:buAutoNum type="arabicPeriod"/>
            </a:pPr>
            <a:r>
              <a:rPr lang="en-US"/>
              <a:t>Dust grains are perfect blackbody emitters/absorbers</a:t>
            </a:r>
          </a:p>
          <a:p>
            <a:pPr>
              <a:buFont typeface="Arial" charset="0"/>
              <a:buAutoNum type="arabicPeriod"/>
            </a:pPr>
            <a:r>
              <a:rPr lang="en-US"/>
              <a:t>Disk is optically thick</a:t>
            </a:r>
          </a:p>
          <a:p>
            <a:pPr>
              <a:buFont typeface="Arial" charset="0"/>
              <a:buAutoNum type="arabicPeriod"/>
            </a:pPr>
            <a:r>
              <a:rPr lang="en-US"/>
              <a:t>Disk is geometrically thin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762000" y="2895600"/>
            <a:ext cx="75438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Reality:</a:t>
            </a:r>
          </a:p>
          <a:p>
            <a:endParaRPr lang="en-US"/>
          </a:p>
          <a:p>
            <a:pPr>
              <a:buFont typeface="Arial" charset="0"/>
              <a:buAutoNum type="arabicPeriod"/>
            </a:pPr>
            <a:r>
              <a:rPr lang="en-US"/>
              <a:t>Radiation absorption and emission depends on size, composition, shape, orientation (!) of grains (more so for optically thin disk)</a:t>
            </a:r>
          </a:p>
          <a:p>
            <a:pPr>
              <a:buFont typeface="Arial" charset="0"/>
              <a:buAutoNum type="arabicPeriod"/>
            </a:pPr>
            <a:r>
              <a:rPr lang="en-US"/>
              <a:t>Optically thick = disk grains absorb only on the outside of disk, we only see emission from these grains</a:t>
            </a:r>
          </a:p>
          <a:p>
            <a:pPr>
              <a:buFont typeface="Arial" charset="0"/>
              <a:buAutoNum type="arabicPeriod"/>
            </a:pPr>
            <a:r>
              <a:rPr lang="en-US"/>
              <a:t>Geometrically thick =  disk self-gravity, etc</a:t>
            </a:r>
          </a:p>
          <a:p>
            <a:pPr>
              <a:buFont typeface="Arial" charset="0"/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398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5475288" cy="545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6019800" y="962025"/>
            <a:ext cx="29718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continuous disk that extends out from the surface of the star to 100 AU</a:t>
            </a:r>
          </a:p>
        </p:txBody>
      </p:sp>
    </p:spTree>
    <p:extLst>
      <p:ext uri="{BB962C8B-B14F-4D97-AF65-F5344CB8AC3E}">
        <p14:creationId xmlns:p14="http://schemas.microsoft.com/office/powerpoint/2010/main" val="3251986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2475"/>
            <a:ext cx="6019800" cy="599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2057400" y="228600"/>
            <a:ext cx="5470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same disk with an inner hole of 0.3 AU </a:t>
            </a:r>
          </a:p>
        </p:txBody>
      </p:sp>
    </p:spTree>
    <p:extLst>
      <p:ext uri="{BB962C8B-B14F-4D97-AF65-F5344CB8AC3E}">
        <p14:creationId xmlns:p14="http://schemas.microsoft.com/office/powerpoint/2010/main" val="3110441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5932488" cy="591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6537325" y="1190625"/>
            <a:ext cx="23018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A gap = cleared by a planet? </a:t>
            </a:r>
          </a:p>
        </p:txBody>
      </p:sp>
    </p:spTree>
    <p:extLst>
      <p:ext uri="{BB962C8B-B14F-4D97-AF65-F5344CB8AC3E}">
        <p14:creationId xmlns:p14="http://schemas.microsoft.com/office/powerpoint/2010/main" val="2362418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5330825" cy="689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5715000" y="3736975"/>
            <a:ext cx="342900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Class II: </a:t>
            </a:r>
          </a:p>
          <a:p>
            <a:r>
              <a:rPr lang="ja-JP" altLang="en-US"/>
              <a:t>“</a:t>
            </a:r>
            <a:r>
              <a:rPr lang="en-US"/>
              <a:t>Classical T Tauri star</a:t>
            </a:r>
            <a:r>
              <a:rPr lang="ja-JP" altLang="en-US"/>
              <a:t>”</a:t>
            </a:r>
            <a:endParaRPr lang="en-US"/>
          </a:p>
          <a:p>
            <a:r>
              <a:rPr lang="en-US"/>
              <a:t>SED = star + disk, disk lifetime~ 10</a:t>
            </a:r>
            <a:r>
              <a:rPr lang="en-US" baseline="30000"/>
              <a:t>6</a:t>
            </a:r>
            <a:r>
              <a:rPr lang="en-US"/>
              <a:t> yr</a:t>
            </a:r>
          </a:p>
          <a:p>
            <a:r>
              <a:rPr lang="en-US"/>
              <a:t>Class III:</a:t>
            </a:r>
          </a:p>
          <a:p>
            <a:r>
              <a:rPr lang="en-US"/>
              <a:t>PMS star w/ debris disk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4859338" y="6507163"/>
            <a:ext cx="428466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http://ssc.spitzer.caltech.edu/documents/compendium/galsci/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5715000" y="152400"/>
            <a:ext cx="34290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Class 0 Protostar:</a:t>
            </a:r>
          </a:p>
          <a:p>
            <a:r>
              <a:rPr lang="en-US"/>
              <a:t>Earliest stage of collapse, no star visible, no disk visible</a:t>
            </a:r>
          </a:p>
          <a:p>
            <a:r>
              <a:rPr lang="en-US"/>
              <a:t>Class I: bipolar outflow, jets ~100 km/s, still embedded in infalling material heated by star + disk</a:t>
            </a:r>
          </a:p>
        </p:txBody>
      </p:sp>
    </p:spTree>
    <p:extLst>
      <p:ext uri="{BB962C8B-B14F-4D97-AF65-F5344CB8AC3E}">
        <p14:creationId xmlns:p14="http://schemas.microsoft.com/office/powerpoint/2010/main" val="263688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ttaur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828800" y="228600"/>
            <a:ext cx="6759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chemeClr val="accent1"/>
                </a:solidFill>
              </a:rPr>
              <a:t>T Tauri : the prototype protostar</a:t>
            </a:r>
          </a:p>
        </p:txBody>
      </p:sp>
    </p:spTree>
    <p:extLst>
      <p:ext uri="{BB962C8B-B14F-4D97-AF65-F5344CB8AC3E}">
        <p14:creationId xmlns:p14="http://schemas.microsoft.com/office/powerpoint/2010/main" val="3780299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214438"/>
            <a:ext cx="6629400" cy="443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609600" y="6086475"/>
            <a:ext cx="42846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http://ssc.spitzer.caltech.edu/documents/compendium/galsci/</a:t>
            </a:r>
          </a:p>
        </p:txBody>
      </p:sp>
    </p:spTree>
    <p:extLst>
      <p:ext uri="{BB962C8B-B14F-4D97-AF65-F5344CB8AC3E}">
        <p14:creationId xmlns:p14="http://schemas.microsoft.com/office/powerpoint/2010/main" val="3380855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8600"/>
            <a:ext cx="5792788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5867400" y="6248400"/>
            <a:ext cx="30384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http://vinkovic.org/Projects/Protoplanetary/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438400"/>
            <a:ext cx="4876800" cy="357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0741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153400" cy="762000"/>
          </a:xfrm>
        </p:spPr>
        <p:txBody>
          <a:bodyPr/>
          <a:lstStyle/>
          <a:p>
            <a:r>
              <a:rPr lang="en-US" sz="3200"/>
              <a:t>Hydrostatic equilibrium: negative feedback loop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21"/>
          <a:stretch>
            <a:fillRect/>
          </a:stretch>
        </p:blipFill>
        <p:spPr bwMode="auto">
          <a:xfrm>
            <a:off x="0" y="838200"/>
            <a:ext cx="8991600" cy="408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365125" y="4876800"/>
            <a:ext cx="390207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If core T drops, </a:t>
            </a:r>
          </a:p>
          <a:p>
            <a:pPr>
              <a:buFontTx/>
              <a:buChar char="•"/>
            </a:pPr>
            <a:r>
              <a:rPr lang="en-US"/>
              <a:t>fusion rate drops, </a:t>
            </a:r>
          </a:p>
          <a:p>
            <a:pPr>
              <a:buFontTx/>
              <a:buChar char="•"/>
            </a:pPr>
            <a:r>
              <a:rPr lang="en-US"/>
              <a:t>core contracts</a:t>
            </a:r>
          </a:p>
          <a:p>
            <a:pPr>
              <a:buFontTx/>
              <a:buChar char="•"/>
            </a:pPr>
            <a:r>
              <a:rPr lang="en-US"/>
              <a:t>heats up</a:t>
            </a: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6003925" y="5029200"/>
            <a:ext cx="253047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If core heats up,</a:t>
            </a:r>
          </a:p>
          <a:p>
            <a:pPr>
              <a:buFontTx/>
              <a:buChar char="•"/>
            </a:pPr>
            <a:r>
              <a:rPr lang="en-US"/>
              <a:t>fusion rate rises</a:t>
            </a:r>
          </a:p>
          <a:p>
            <a:pPr>
              <a:buFontTx/>
              <a:buChar char="•"/>
            </a:pPr>
            <a:r>
              <a:rPr lang="en-US"/>
              <a:t>core expands </a:t>
            </a:r>
          </a:p>
          <a:p>
            <a:pPr>
              <a:buFontTx/>
              <a:buChar char="•"/>
            </a:pPr>
            <a:r>
              <a:rPr lang="en-US"/>
              <a:t>cools down</a:t>
            </a:r>
          </a:p>
        </p:txBody>
      </p:sp>
    </p:spTree>
    <p:extLst>
      <p:ext uri="{BB962C8B-B14F-4D97-AF65-F5344CB8AC3E}">
        <p14:creationId xmlns:p14="http://schemas.microsoft.com/office/powerpoint/2010/main" val="851871467"/>
      </p:ext>
    </p:extLst>
  </p:cSld>
  <p:clrMapOvr>
    <a:masterClrMapping/>
  </p:clrMapOvr>
  <p:transition xmlns:p14="http://schemas.microsoft.com/office/powerpoint/2010/main">
    <p:sndAc>
      <p:endSnd/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90550"/>
            <a:ext cx="5970588" cy="494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5867400" y="6248400"/>
            <a:ext cx="30384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http://vinkovic.org/Projects/Protoplanetary/</a:t>
            </a:r>
          </a:p>
        </p:txBody>
      </p:sp>
    </p:spTree>
    <p:extLst>
      <p:ext uri="{BB962C8B-B14F-4D97-AF65-F5344CB8AC3E}">
        <p14:creationId xmlns:p14="http://schemas.microsoft.com/office/powerpoint/2010/main" val="3710441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1119188"/>
            <a:ext cx="8864600" cy="462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304800" y="228600"/>
            <a:ext cx="8570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Anatomy of a flared accretion disk (Kenyon &amp; Hartmann 1987)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0" y="2743200"/>
            <a:ext cx="1827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Star surface</a:t>
            </a:r>
          </a:p>
        </p:txBody>
      </p:sp>
    </p:spTree>
    <p:extLst>
      <p:ext uri="{BB962C8B-B14F-4D97-AF65-F5344CB8AC3E}">
        <p14:creationId xmlns:p14="http://schemas.microsoft.com/office/powerpoint/2010/main" val="1366424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152400" y="228600"/>
            <a:ext cx="81645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u="sng"/>
              <a:t>Kenyon &amp; Hartmann 1987:</a:t>
            </a:r>
            <a:r>
              <a:rPr lang="en-US"/>
              <a:t> disks w/ </a:t>
            </a:r>
            <a:r>
              <a:rPr lang="ja-JP" altLang="en-US"/>
              <a:t>“</a:t>
            </a:r>
            <a:r>
              <a:rPr lang="en-US"/>
              <a:t>reprocessed</a:t>
            </a:r>
            <a:r>
              <a:rPr lang="ja-JP" altLang="en-US"/>
              <a:t>”</a:t>
            </a:r>
            <a:r>
              <a:rPr lang="en-US"/>
              <a:t> radiation</a:t>
            </a:r>
            <a:endParaRPr lang="en-US" u="sng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03288"/>
            <a:ext cx="8001000" cy="540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2178050" y="51054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MS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3184525" y="4848225"/>
            <a:ext cx="752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H=0</a:t>
            </a: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2971800" y="3200400"/>
            <a:ext cx="1508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H=0.1R</a:t>
            </a:r>
            <a:r>
              <a:rPr lang="en-US" baseline="30000"/>
              <a:t>9/8</a:t>
            </a:r>
            <a:endParaRPr lang="en-US"/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6553200" y="1600200"/>
            <a:ext cx="1508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H=0.1R</a:t>
            </a:r>
            <a:r>
              <a:rPr lang="en-US" baseline="30000"/>
              <a:t>5/4</a:t>
            </a:r>
            <a:endParaRPr lang="en-US"/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6629400" y="4038600"/>
            <a:ext cx="2073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Addt</a:t>
            </a:r>
            <a:r>
              <a:rPr lang="ja-JP" altLang="en-US"/>
              <a:t>’</a:t>
            </a:r>
            <a:r>
              <a:rPr lang="en-US"/>
              <a:t>l energy from accr</a:t>
            </a:r>
          </a:p>
        </p:txBody>
      </p:sp>
      <p:sp>
        <p:nvSpPr>
          <p:cNvPr id="12298" name="Line 10"/>
          <p:cNvSpPr>
            <a:spLocks noChangeShapeType="1"/>
          </p:cNvSpPr>
          <p:nvPr/>
        </p:nvSpPr>
        <p:spPr bwMode="auto">
          <a:xfrm flipV="1">
            <a:off x="7010400" y="3733800"/>
            <a:ext cx="76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135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1"/>
          <a:stretch>
            <a:fillRect/>
          </a:stretch>
        </p:blipFill>
        <p:spPr bwMode="auto">
          <a:xfrm>
            <a:off x="1414463" y="0"/>
            <a:ext cx="5260975" cy="653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5943600" y="4724400"/>
            <a:ext cx="1508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H=0.1R</a:t>
            </a:r>
            <a:r>
              <a:rPr lang="en-US" baseline="30000"/>
              <a:t>9/8</a:t>
            </a:r>
            <a:endParaRPr lang="en-US"/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5638800" y="3810000"/>
            <a:ext cx="1508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H=0.1R</a:t>
            </a:r>
            <a:r>
              <a:rPr lang="en-US" baseline="30000"/>
              <a:t>5/4</a:t>
            </a:r>
            <a:endParaRPr lang="en-US"/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5724525" y="5305425"/>
            <a:ext cx="752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H=0</a:t>
            </a:r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6400800" y="488950"/>
            <a:ext cx="23780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Effect of the </a:t>
            </a:r>
            <a:r>
              <a:rPr lang="ja-JP" altLang="en-US"/>
              <a:t>‘</a:t>
            </a:r>
            <a:r>
              <a:rPr lang="en-US"/>
              <a:t>photospheric</a:t>
            </a:r>
            <a:r>
              <a:rPr lang="ja-JP" altLang="en-US"/>
              <a:t>’</a:t>
            </a:r>
            <a:r>
              <a:rPr lang="en-US"/>
              <a:t> scale height </a:t>
            </a:r>
          </a:p>
        </p:txBody>
      </p:sp>
    </p:spTree>
    <p:extLst>
      <p:ext uri="{BB962C8B-B14F-4D97-AF65-F5344CB8AC3E}">
        <p14:creationId xmlns:p14="http://schemas.microsoft.com/office/powerpoint/2010/main" val="37026887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8763000" cy="603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1203325" y="5991225"/>
            <a:ext cx="35385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Effect of observing angle</a:t>
            </a:r>
          </a:p>
        </p:txBody>
      </p:sp>
    </p:spTree>
    <p:extLst>
      <p:ext uri="{BB962C8B-B14F-4D97-AF65-F5344CB8AC3E}">
        <p14:creationId xmlns:p14="http://schemas.microsoft.com/office/powerpoint/2010/main" val="3597943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533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5867400" y="304800"/>
            <a:ext cx="2568575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SED</a:t>
            </a:r>
            <a:r>
              <a:rPr lang="ja-JP" altLang="en-US"/>
              <a:t>’</a:t>
            </a:r>
            <a:r>
              <a:rPr lang="en-US"/>
              <a:t>s for accretion disks with H=0.1R</a:t>
            </a:r>
            <a:r>
              <a:rPr lang="en-US" baseline="30000"/>
              <a:t>9/8</a:t>
            </a:r>
            <a:endParaRPr lang="en-US"/>
          </a:p>
          <a:p>
            <a:pPr>
              <a:spcBef>
                <a:spcPct val="50000"/>
              </a:spcBef>
            </a:pPr>
            <a:endParaRPr lang="en-US"/>
          </a:p>
          <a:p>
            <a:pPr>
              <a:spcBef>
                <a:spcPct val="50000"/>
              </a:spcBef>
            </a:pPr>
            <a:endParaRPr lang="en-US"/>
          </a:p>
        </p:txBody>
      </p:sp>
      <p:grpSp>
        <p:nvGrpSpPr>
          <p:cNvPr id="41995" name="Group 11"/>
          <p:cNvGrpSpPr>
            <a:grpSpLocks/>
          </p:cNvGrpSpPr>
          <p:nvPr/>
        </p:nvGrpSpPr>
        <p:grpSpPr bwMode="auto">
          <a:xfrm>
            <a:off x="5638800" y="3581400"/>
            <a:ext cx="2479675" cy="457200"/>
            <a:chOff x="3552" y="2928"/>
            <a:chExt cx="1562" cy="288"/>
          </a:xfrm>
        </p:grpSpPr>
        <p:sp>
          <p:nvSpPr>
            <p:cNvPr id="41991" name="Text Box 7"/>
            <p:cNvSpPr txBox="1">
              <a:spLocks noChangeArrowheads="1"/>
            </p:cNvSpPr>
            <p:nvPr/>
          </p:nvSpPr>
          <p:spPr bwMode="auto">
            <a:xfrm>
              <a:off x="3552" y="2928"/>
              <a:ext cx="156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M=10</a:t>
              </a:r>
              <a:r>
                <a:rPr lang="en-US" baseline="30000"/>
                <a:t>-8</a:t>
              </a:r>
              <a:r>
                <a:rPr lang="en-US"/>
                <a:t> M</a:t>
              </a:r>
              <a:r>
                <a:rPr lang="en-US" baseline="-25000"/>
                <a:t>sun</a:t>
              </a:r>
              <a:r>
                <a:rPr lang="en-US"/>
                <a:t>/year</a:t>
              </a:r>
            </a:p>
          </p:txBody>
        </p:sp>
        <p:sp>
          <p:nvSpPr>
            <p:cNvPr id="41994" name="Oval 10"/>
            <p:cNvSpPr>
              <a:spLocks noChangeArrowheads="1"/>
            </p:cNvSpPr>
            <p:nvPr/>
          </p:nvSpPr>
          <p:spPr bwMode="auto">
            <a:xfrm>
              <a:off x="3648" y="292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1996" name="Group 12"/>
          <p:cNvGrpSpPr>
            <a:grpSpLocks/>
          </p:cNvGrpSpPr>
          <p:nvPr/>
        </p:nvGrpSpPr>
        <p:grpSpPr bwMode="auto">
          <a:xfrm>
            <a:off x="5562600" y="4038600"/>
            <a:ext cx="785813" cy="457200"/>
            <a:chOff x="3552" y="2928"/>
            <a:chExt cx="495" cy="288"/>
          </a:xfrm>
        </p:grpSpPr>
        <p:sp>
          <p:nvSpPr>
            <p:cNvPr id="41997" name="Text Box 13"/>
            <p:cNvSpPr txBox="1">
              <a:spLocks noChangeArrowheads="1"/>
            </p:cNvSpPr>
            <p:nvPr/>
          </p:nvSpPr>
          <p:spPr bwMode="auto">
            <a:xfrm>
              <a:off x="3552" y="2928"/>
              <a:ext cx="49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M=0</a:t>
              </a:r>
            </a:p>
          </p:txBody>
        </p:sp>
        <p:sp>
          <p:nvSpPr>
            <p:cNvPr id="41998" name="Oval 14"/>
            <p:cNvSpPr>
              <a:spLocks noChangeArrowheads="1"/>
            </p:cNvSpPr>
            <p:nvPr/>
          </p:nvSpPr>
          <p:spPr bwMode="auto">
            <a:xfrm>
              <a:off x="3648" y="292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89131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4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4971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96875"/>
            <a:ext cx="8839200" cy="646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685800" y="304800"/>
            <a:ext cx="3895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u="sng"/>
              <a:t>Chiang and Goldreich 1997</a:t>
            </a:r>
          </a:p>
        </p:txBody>
      </p:sp>
    </p:spTree>
    <p:extLst>
      <p:ext uri="{BB962C8B-B14F-4D97-AF65-F5344CB8AC3E}">
        <p14:creationId xmlns:p14="http://schemas.microsoft.com/office/powerpoint/2010/main" val="33276116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93700"/>
            <a:ext cx="8407400" cy="631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8448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131888"/>
            <a:ext cx="9004300" cy="459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6400800" y="4876800"/>
            <a:ext cx="2133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Dust is hotter than gas</a:t>
            </a: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7239000" y="3810000"/>
            <a:ext cx="1319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/>
              <a:t>“</a:t>
            </a:r>
            <a:r>
              <a:rPr lang="en-US"/>
              <a:t>interior</a:t>
            </a:r>
            <a:r>
              <a:rPr lang="ja-JP" altLang="en-US"/>
              <a:t>”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315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mass ele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389856" y="-932656"/>
            <a:ext cx="6821488" cy="86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457200" y="4724400"/>
            <a:ext cx="8686800" cy="1828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609600" y="4953000"/>
            <a:ext cx="37750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Mass element dm</a:t>
            </a:r>
          </a:p>
          <a:p>
            <a:r>
              <a:rPr lang="en-US"/>
              <a:t>Constant density </a:t>
            </a:r>
            <a:r>
              <a:rPr lang="en-US">
                <a:latin typeface="Symbol" charset="0"/>
                <a:sym typeface="Symbol" charset="0"/>
              </a:rPr>
              <a:t></a:t>
            </a:r>
            <a:endParaRPr lang="en-US"/>
          </a:p>
          <a:p>
            <a:r>
              <a:rPr lang="en-US"/>
              <a:t>Inward force = outward force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381000" y="685800"/>
            <a:ext cx="2911475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Main sequence stars are modeled as concentric spherical shells in hydrostatic equilibrium</a:t>
            </a:r>
          </a:p>
        </p:txBody>
      </p:sp>
    </p:spTree>
    <p:extLst>
      <p:ext uri="{BB962C8B-B14F-4D97-AF65-F5344CB8AC3E}">
        <p14:creationId xmlns:p14="http://schemas.microsoft.com/office/powerpoint/2010/main" val="1921323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223838"/>
            <a:ext cx="8204200" cy="641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92934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627438"/>
            <a:ext cx="4419600" cy="323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850"/>
            <a:ext cx="9144000" cy="336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5500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12788"/>
            <a:ext cx="6484938" cy="513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4696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05900" cy="352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1203325" y="4543425"/>
            <a:ext cx="33940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IPS = iron poor silicates</a:t>
            </a:r>
          </a:p>
          <a:p>
            <a:r>
              <a:rPr lang="en-US"/>
              <a:t>IRS = iron rich silicates</a:t>
            </a:r>
          </a:p>
        </p:txBody>
      </p:sp>
    </p:spTree>
    <p:extLst>
      <p:ext uri="{BB962C8B-B14F-4D97-AF65-F5344CB8AC3E}">
        <p14:creationId xmlns:p14="http://schemas.microsoft.com/office/powerpoint/2010/main" val="842880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332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5626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254000"/>
            <a:ext cx="8255000" cy="66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7651" name="Text Box 6"/>
          <p:cNvSpPr txBox="1">
            <a:spLocks noChangeArrowheads="1"/>
          </p:cNvSpPr>
          <p:nvPr/>
        </p:nvSpPr>
        <p:spPr bwMode="auto">
          <a:xfrm>
            <a:off x="762000" y="228600"/>
            <a:ext cx="7162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chemeClr val="accent1"/>
                </a:solidFill>
              </a:rPr>
              <a:t>Debris disks are found around 50% of sunlike stars up to 1 Byr old </a:t>
            </a:r>
          </a:p>
        </p:txBody>
      </p:sp>
    </p:spTree>
    <p:extLst>
      <p:ext uri="{BB962C8B-B14F-4D97-AF65-F5344CB8AC3E}">
        <p14:creationId xmlns:p14="http://schemas.microsoft.com/office/powerpoint/2010/main" val="1303178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6477000" y="914400"/>
            <a:ext cx="28194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400" dirty="0" smtClean="0"/>
              <a:t>The </a:t>
            </a:r>
            <a:r>
              <a:rPr lang="en-US" sz="4400" dirty="0"/>
              <a:t>Main Sequence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4" t="2309" r="16653" b="7629"/>
          <a:stretch>
            <a:fillRect/>
          </a:stretch>
        </p:blipFill>
        <p:spPr bwMode="auto">
          <a:xfrm>
            <a:off x="7938" y="0"/>
            <a:ext cx="6689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56824" y="3077882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 = A 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dirty="0" smtClean="0">
                <a:cs typeface="Symbol" charset="2"/>
              </a:rPr>
              <a:t>T</a:t>
            </a:r>
            <a:r>
              <a:rPr lang="en-US" baseline="30000" dirty="0" smtClean="0">
                <a:cs typeface="Symbol" charset="2"/>
              </a:rPr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958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heoretical H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235868" y="-1235868"/>
            <a:ext cx="6672263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557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Demographics of Stars</a:t>
            </a:r>
          </a:p>
        </p:txBody>
      </p:sp>
      <p:sp>
        <p:nvSpPr>
          <p:cNvPr id="31747" name="Rectangle 1027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5562600"/>
            <a:ext cx="8458200" cy="990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Observations of star clusters show that star formation makes many more low-mass stars than high-mass stars</a:t>
            </a:r>
          </a:p>
        </p:txBody>
      </p:sp>
      <p:pic>
        <p:nvPicPr>
          <p:cNvPr id="31748" name="Picture 10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8"/>
          <a:stretch>
            <a:fillRect/>
          </a:stretch>
        </p:blipFill>
        <p:spPr bwMode="auto">
          <a:xfrm>
            <a:off x="1066800" y="1524000"/>
            <a:ext cx="5867400" cy="410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6972846"/>
      </p:ext>
    </p:extLst>
  </p:cSld>
  <p:clrMapOvr>
    <a:masterClrMapping/>
  </p:clrMapOvr>
  <p:transition xmlns:p14="http://schemas.microsoft.com/office/powerpoint/2010/main">
    <p:sndAc>
      <p:endSnd/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1528</TotalTime>
  <Words>1207</Words>
  <Application>Microsoft Macintosh PowerPoint</Application>
  <PresentationFormat>On-screen Show (4:3)</PresentationFormat>
  <Paragraphs>224</Paragraphs>
  <Slides>65</Slides>
  <Notes>57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Hydrostatic equilibrium: negative feedback loop</vt:lpstr>
      <vt:lpstr>PowerPoint Presentation</vt:lpstr>
      <vt:lpstr>PowerPoint Presentation</vt:lpstr>
      <vt:lpstr>PowerPoint Presentation</vt:lpstr>
      <vt:lpstr>Demographics of Stars</vt:lpstr>
      <vt:lpstr>PowerPoint Presentation</vt:lpstr>
      <vt:lpstr>PowerPoint Presentation</vt:lpstr>
      <vt:lpstr>PowerPoint Presentation</vt:lpstr>
      <vt:lpstr>PowerPoint Presentation</vt:lpstr>
      <vt:lpstr>What supports Cloud Cores from collapsing under their own gravity?</vt:lpstr>
      <vt:lpstr>Gravity vs. gas pressure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Collapse slows before fusion begins: Protostar</vt:lpstr>
      <vt:lpstr>What supports Cloud Cores from collapsing under their own gravity?</vt:lpstr>
      <vt:lpstr>Angular momentum problem</vt:lpstr>
      <vt:lpstr>Homework for Wednesday Sept. 14</vt:lpstr>
      <vt:lpstr>PowerPoint Presentation</vt:lpstr>
      <vt:lpstr>Protostellar evolution for Different Masses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San Jose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Monika Kress</dc:creator>
  <cp:lastModifiedBy>Monika Kress</cp:lastModifiedBy>
  <cp:revision>17</cp:revision>
  <dcterms:created xsi:type="dcterms:W3CDTF">2011-08-29T04:07:13Z</dcterms:created>
  <dcterms:modified xsi:type="dcterms:W3CDTF">2011-09-07T17:15:11Z</dcterms:modified>
</cp:coreProperties>
</file>