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512" r:id="rId2"/>
    <p:sldId id="494" r:id="rId3"/>
    <p:sldId id="495" r:id="rId4"/>
    <p:sldId id="496" r:id="rId5"/>
    <p:sldId id="497" r:id="rId6"/>
    <p:sldId id="498" r:id="rId7"/>
    <p:sldId id="499" r:id="rId8"/>
    <p:sldId id="500" r:id="rId9"/>
    <p:sldId id="501" r:id="rId10"/>
    <p:sldId id="502" r:id="rId11"/>
    <p:sldId id="513" r:id="rId12"/>
    <p:sldId id="503" r:id="rId13"/>
    <p:sldId id="504" r:id="rId14"/>
    <p:sldId id="508" r:id="rId15"/>
    <p:sldId id="510" r:id="rId16"/>
    <p:sldId id="511" r:id="rId17"/>
    <p:sldId id="514" r:id="rId18"/>
    <p:sldId id="515" r:id="rId19"/>
    <p:sldId id="517" r:id="rId20"/>
    <p:sldId id="516" r:id="rId21"/>
    <p:sldId id="505" r:id="rId22"/>
    <p:sldId id="50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3" autoAdjust="0"/>
  </p:normalViewPr>
  <p:slideViewPr>
    <p:cSldViewPr>
      <p:cViewPr varScale="1">
        <p:scale>
          <a:sx n="72" d="100"/>
          <a:sy n="72" d="100"/>
        </p:scale>
        <p:origin x="-17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6BD20-ACEB-4D37-8636-E83F4B7BC8FB}" type="doc">
      <dgm:prSet loTypeId="urn:microsoft.com/office/officeart/2005/8/layout/chevron1" loCatId="process" qsTypeId="urn:microsoft.com/office/officeart/2005/8/quickstyle/simple1" qsCatId="simple" csTypeId="urn:microsoft.com/office/officeart/2005/8/colors/accent1_2" csCatId="accent1" phldr="1"/>
      <dgm:spPr/>
    </dgm:pt>
    <dgm:pt modelId="{F9A72560-78DA-458E-B76B-367F446BE30C}">
      <dgm:prSet phldrT="[Text]"/>
      <dgm:spPr/>
      <dgm:t>
        <a:bodyPr/>
        <a:lstStyle/>
        <a:p>
          <a:r>
            <a:rPr lang="en-US" dirty="0" smtClean="0"/>
            <a:t>Things happen</a:t>
          </a:r>
          <a:endParaRPr lang="en-US" dirty="0"/>
        </a:p>
      </dgm:t>
    </dgm:pt>
    <dgm:pt modelId="{C9672EEE-CC7C-4B53-B2D5-487A91D7FFAF}" type="parTrans" cxnId="{7639DD44-A20C-4BB7-BA3C-3A6DE853A104}">
      <dgm:prSet/>
      <dgm:spPr/>
      <dgm:t>
        <a:bodyPr/>
        <a:lstStyle/>
        <a:p>
          <a:endParaRPr lang="en-US"/>
        </a:p>
      </dgm:t>
    </dgm:pt>
    <dgm:pt modelId="{51B0C5B8-A08A-46C3-81C4-FAA7F41CEB8E}" type="sibTrans" cxnId="{7639DD44-A20C-4BB7-BA3C-3A6DE853A104}">
      <dgm:prSet/>
      <dgm:spPr/>
      <dgm:t>
        <a:bodyPr/>
        <a:lstStyle/>
        <a:p>
          <a:endParaRPr lang="en-US"/>
        </a:p>
      </dgm:t>
    </dgm:pt>
    <dgm:pt modelId="{33935577-02FC-41FD-BF31-18D328417664}">
      <dgm:prSet phldrT="[Text]"/>
      <dgm:spPr/>
      <dgm:t>
        <a:bodyPr/>
        <a:lstStyle/>
        <a:p>
          <a:r>
            <a:rPr lang="en-US" dirty="0" smtClean="0"/>
            <a:t>We interpret those things</a:t>
          </a:r>
          <a:endParaRPr lang="en-US" dirty="0"/>
        </a:p>
      </dgm:t>
    </dgm:pt>
    <dgm:pt modelId="{A7B0DF10-9621-42D4-B91A-6567E5965704}" type="parTrans" cxnId="{34019FD7-71A6-401F-9889-2B478F3C8389}">
      <dgm:prSet/>
      <dgm:spPr/>
      <dgm:t>
        <a:bodyPr/>
        <a:lstStyle/>
        <a:p>
          <a:endParaRPr lang="en-US"/>
        </a:p>
      </dgm:t>
    </dgm:pt>
    <dgm:pt modelId="{090C8CE5-0EA1-4A42-985B-8E38AAF15609}" type="sibTrans" cxnId="{34019FD7-71A6-401F-9889-2B478F3C8389}">
      <dgm:prSet/>
      <dgm:spPr/>
      <dgm:t>
        <a:bodyPr/>
        <a:lstStyle/>
        <a:p>
          <a:endParaRPr lang="en-US"/>
        </a:p>
      </dgm:t>
    </dgm:pt>
    <dgm:pt modelId="{5C86F4D4-C212-4781-AB38-00DA41A5180A}">
      <dgm:prSet phldrT="[Text]"/>
      <dgm:spPr/>
      <dgm:t>
        <a:bodyPr/>
        <a:lstStyle/>
        <a:p>
          <a:r>
            <a:rPr lang="en-US" dirty="0" smtClean="0"/>
            <a:t>Those interpretations influence our feelings</a:t>
          </a:r>
          <a:endParaRPr lang="en-US" dirty="0"/>
        </a:p>
      </dgm:t>
    </dgm:pt>
    <dgm:pt modelId="{EB4AEAED-4DC1-422D-97A0-70F9B568E774}" type="parTrans" cxnId="{55DB62EF-CB8B-4524-A0D1-874FFC0A61CC}">
      <dgm:prSet/>
      <dgm:spPr/>
      <dgm:t>
        <a:bodyPr/>
        <a:lstStyle/>
        <a:p>
          <a:endParaRPr lang="en-US"/>
        </a:p>
      </dgm:t>
    </dgm:pt>
    <dgm:pt modelId="{5C92011D-1965-4BEC-A326-E4A6F1BE97EC}" type="sibTrans" cxnId="{55DB62EF-CB8B-4524-A0D1-874FFC0A61CC}">
      <dgm:prSet/>
      <dgm:spPr/>
      <dgm:t>
        <a:bodyPr/>
        <a:lstStyle/>
        <a:p>
          <a:endParaRPr lang="en-US"/>
        </a:p>
      </dgm:t>
    </dgm:pt>
    <dgm:pt modelId="{9D3154AF-6EAD-4FC2-AE33-3F7283461B98}" type="pres">
      <dgm:prSet presAssocID="{24B6BD20-ACEB-4D37-8636-E83F4B7BC8FB}" presName="Name0" presStyleCnt="0">
        <dgm:presLayoutVars>
          <dgm:dir/>
          <dgm:animLvl val="lvl"/>
          <dgm:resizeHandles val="exact"/>
        </dgm:presLayoutVars>
      </dgm:prSet>
      <dgm:spPr/>
    </dgm:pt>
    <dgm:pt modelId="{6CC04A2F-B905-46E3-B9E6-939C2E5DFE32}" type="pres">
      <dgm:prSet presAssocID="{F9A72560-78DA-458E-B76B-367F446BE30C}" presName="parTxOnly" presStyleLbl="node1" presStyleIdx="0" presStyleCnt="3">
        <dgm:presLayoutVars>
          <dgm:chMax val="0"/>
          <dgm:chPref val="0"/>
          <dgm:bulletEnabled val="1"/>
        </dgm:presLayoutVars>
      </dgm:prSet>
      <dgm:spPr/>
      <dgm:t>
        <a:bodyPr/>
        <a:lstStyle/>
        <a:p>
          <a:endParaRPr lang="en-US"/>
        </a:p>
      </dgm:t>
    </dgm:pt>
    <dgm:pt modelId="{5E02EFC8-6DE3-4F9C-B2A8-1DC32A06143B}" type="pres">
      <dgm:prSet presAssocID="{51B0C5B8-A08A-46C3-81C4-FAA7F41CEB8E}" presName="parTxOnlySpace" presStyleCnt="0"/>
      <dgm:spPr/>
    </dgm:pt>
    <dgm:pt modelId="{2CD4CAA7-BECF-4A45-9271-59DBCE732FC6}" type="pres">
      <dgm:prSet presAssocID="{33935577-02FC-41FD-BF31-18D328417664}" presName="parTxOnly" presStyleLbl="node1" presStyleIdx="1" presStyleCnt="3">
        <dgm:presLayoutVars>
          <dgm:chMax val="0"/>
          <dgm:chPref val="0"/>
          <dgm:bulletEnabled val="1"/>
        </dgm:presLayoutVars>
      </dgm:prSet>
      <dgm:spPr/>
      <dgm:t>
        <a:bodyPr/>
        <a:lstStyle/>
        <a:p>
          <a:endParaRPr lang="en-US"/>
        </a:p>
      </dgm:t>
    </dgm:pt>
    <dgm:pt modelId="{2A098418-EEFE-4163-B1EA-F21254011140}" type="pres">
      <dgm:prSet presAssocID="{090C8CE5-0EA1-4A42-985B-8E38AAF15609}" presName="parTxOnlySpace" presStyleCnt="0"/>
      <dgm:spPr/>
    </dgm:pt>
    <dgm:pt modelId="{BDF60C47-D32D-419E-BBB2-F296CCEF5BA6}" type="pres">
      <dgm:prSet presAssocID="{5C86F4D4-C212-4781-AB38-00DA41A5180A}" presName="parTxOnly" presStyleLbl="node1" presStyleIdx="2" presStyleCnt="3">
        <dgm:presLayoutVars>
          <dgm:chMax val="0"/>
          <dgm:chPref val="0"/>
          <dgm:bulletEnabled val="1"/>
        </dgm:presLayoutVars>
      </dgm:prSet>
      <dgm:spPr/>
      <dgm:t>
        <a:bodyPr/>
        <a:lstStyle/>
        <a:p>
          <a:endParaRPr lang="en-US"/>
        </a:p>
      </dgm:t>
    </dgm:pt>
  </dgm:ptLst>
  <dgm:cxnLst>
    <dgm:cxn modelId="{E0DC62EB-FA09-45A2-B8B0-157B67971344}" type="presOf" srcId="{5C86F4D4-C212-4781-AB38-00DA41A5180A}" destId="{BDF60C47-D32D-419E-BBB2-F296CCEF5BA6}" srcOrd="0" destOrd="0" presId="urn:microsoft.com/office/officeart/2005/8/layout/chevron1"/>
    <dgm:cxn modelId="{B4FD00F9-8AF8-4D14-9CBD-F766B0CC0657}" type="presOf" srcId="{24B6BD20-ACEB-4D37-8636-E83F4B7BC8FB}" destId="{9D3154AF-6EAD-4FC2-AE33-3F7283461B98}" srcOrd="0" destOrd="0" presId="urn:microsoft.com/office/officeart/2005/8/layout/chevron1"/>
    <dgm:cxn modelId="{34019FD7-71A6-401F-9889-2B478F3C8389}" srcId="{24B6BD20-ACEB-4D37-8636-E83F4B7BC8FB}" destId="{33935577-02FC-41FD-BF31-18D328417664}" srcOrd="1" destOrd="0" parTransId="{A7B0DF10-9621-42D4-B91A-6567E5965704}" sibTransId="{090C8CE5-0EA1-4A42-985B-8E38AAF15609}"/>
    <dgm:cxn modelId="{7639DD44-A20C-4BB7-BA3C-3A6DE853A104}" srcId="{24B6BD20-ACEB-4D37-8636-E83F4B7BC8FB}" destId="{F9A72560-78DA-458E-B76B-367F446BE30C}" srcOrd="0" destOrd="0" parTransId="{C9672EEE-CC7C-4B53-B2D5-487A91D7FFAF}" sibTransId="{51B0C5B8-A08A-46C3-81C4-FAA7F41CEB8E}"/>
    <dgm:cxn modelId="{55DB62EF-CB8B-4524-A0D1-874FFC0A61CC}" srcId="{24B6BD20-ACEB-4D37-8636-E83F4B7BC8FB}" destId="{5C86F4D4-C212-4781-AB38-00DA41A5180A}" srcOrd="2" destOrd="0" parTransId="{EB4AEAED-4DC1-422D-97A0-70F9B568E774}" sibTransId="{5C92011D-1965-4BEC-A326-E4A6F1BE97EC}"/>
    <dgm:cxn modelId="{967CBA6E-3A2F-49E1-BB1C-9E17C54BCB70}" type="presOf" srcId="{F9A72560-78DA-458E-B76B-367F446BE30C}" destId="{6CC04A2F-B905-46E3-B9E6-939C2E5DFE32}" srcOrd="0" destOrd="0" presId="urn:microsoft.com/office/officeart/2005/8/layout/chevron1"/>
    <dgm:cxn modelId="{07C1F013-6097-4D4E-8470-15F9FDC33DFD}" type="presOf" srcId="{33935577-02FC-41FD-BF31-18D328417664}" destId="{2CD4CAA7-BECF-4A45-9271-59DBCE732FC6}" srcOrd="0" destOrd="0" presId="urn:microsoft.com/office/officeart/2005/8/layout/chevron1"/>
    <dgm:cxn modelId="{AAF04340-26C7-49BD-859F-B6024A643BA7}" type="presParOf" srcId="{9D3154AF-6EAD-4FC2-AE33-3F7283461B98}" destId="{6CC04A2F-B905-46E3-B9E6-939C2E5DFE32}" srcOrd="0" destOrd="0" presId="urn:microsoft.com/office/officeart/2005/8/layout/chevron1"/>
    <dgm:cxn modelId="{3E22A3A6-F588-4986-970F-BA292CE88419}" type="presParOf" srcId="{9D3154AF-6EAD-4FC2-AE33-3F7283461B98}" destId="{5E02EFC8-6DE3-4F9C-B2A8-1DC32A06143B}" srcOrd="1" destOrd="0" presId="urn:microsoft.com/office/officeart/2005/8/layout/chevron1"/>
    <dgm:cxn modelId="{8FC95791-1F7D-450D-9986-5C930ADA7394}" type="presParOf" srcId="{9D3154AF-6EAD-4FC2-AE33-3F7283461B98}" destId="{2CD4CAA7-BECF-4A45-9271-59DBCE732FC6}" srcOrd="2" destOrd="0" presId="urn:microsoft.com/office/officeart/2005/8/layout/chevron1"/>
    <dgm:cxn modelId="{A239DDBB-5C1B-428E-B3AD-12265F9A6BFB}" type="presParOf" srcId="{9D3154AF-6EAD-4FC2-AE33-3F7283461B98}" destId="{2A098418-EEFE-4163-B1EA-F21254011140}" srcOrd="3" destOrd="0" presId="urn:microsoft.com/office/officeart/2005/8/layout/chevron1"/>
    <dgm:cxn modelId="{25F353F6-1A59-4FC4-9763-324EAD734FFF}" type="presParOf" srcId="{9D3154AF-6EAD-4FC2-AE33-3F7283461B98}" destId="{BDF60C47-D32D-419E-BBB2-F296CCEF5BA6}"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C04A2F-B905-46E3-B9E6-939C2E5DFE32}">
      <dsp:nvSpPr>
        <dsp:cNvPr id="0" name=""/>
        <dsp:cNvSpPr/>
      </dsp:nvSpPr>
      <dsp:spPr>
        <a:xfrm>
          <a:off x="1785" y="618926"/>
          <a:ext cx="2175867" cy="870346"/>
        </a:xfrm>
        <a:prstGeom prst="chevron">
          <a:avLst/>
        </a:prstGeom>
        <a:solidFill>
          <a:schemeClr val="accent1">
            <a:hueOff val="0"/>
            <a:satOff val="0"/>
            <a:lumOff val="0"/>
            <a:alphaOff val="0"/>
          </a:schemeClr>
        </a:solidFill>
        <a:ln w="1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Things happen</a:t>
          </a:r>
          <a:endParaRPr lang="en-US" sz="1400" kern="1200" dirty="0"/>
        </a:p>
      </dsp:txBody>
      <dsp:txXfrm>
        <a:off x="1785" y="618926"/>
        <a:ext cx="2175867" cy="870346"/>
      </dsp:txXfrm>
    </dsp:sp>
    <dsp:sp modelId="{2CD4CAA7-BECF-4A45-9271-59DBCE732FC6}">
      <dsp:nvSpPr>
        <dsp:cNvPr id="0" name=""/>
        <dsp:cNvSpPr/>
      </dsp:nvSpPr>
      <dsp:spPr>
        <a:xfrm>
          <a:off x="1960066" y="618926"/>
          <a:ext cx="2175867" cy="870346"/>
        </a:xfrm>
        <a:prstGeom prst="chevron">
          <a:avLst/>
        </a:prstGeom>
        <a:solidFill>
          <a:schemeClr val="accent1">
            <a:hueOff val="0"/>
            <a:satOff val="0"/>
            <a:lumOff val="0"/>
            <a:alphaOff val="0"/>
          </a:schemeClr>
        </a:solidFill>
        <a:ln w="1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We interpret those things</a:t>
          </a:r>
          <a:endParaRPr lang="en-US" sz="1400" kern="1200" dirty="0"/>
        </a:p>
      </dsp:txBody>
      <dsp:txXfrm>
        <a:off x="1960066" y="618926"/>
        <a:ext cx="2175867" cy="870346"/>
      </dsp:txXfrm>
    </dsp:sp>
    <dsp:sp modelId="{BDF60C47-D32D-419E-BBB2-F296CCEF5BA6}">
      <dsp:nvSpPr>
        <dsp:cNvPr id="0" name=""/>
        <dsp:cNvSpPr/>
      </dsp:nvSpPr>
      <dsp:spPr>
        <a:xfrm>
          <a:off x="3918346" y="618926"/>
          <a:ext cx="2175867" cy="870346"/>
        </a:xfrm>
        <a:prstGeom prst="chevron">
          <a:avLst/>
        </a:prstGeom>
        <a:solidFill>
          <a:schemeClr val="accent1">
            <a:hueOff val="0"/>
            <a:satOff val="0"/>
            <a:lumOff val="0"/>
            <a:alphaOff val="0"/>
          </a:schemeClr>
        </a:solidFill>
        <a:ln w="1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t>Those interpretations influence our feelings</a:t>
          </a:r>
          <a:endParaRPr lang="en-US" sz="1400" kern="1200" dirty="0"/>
        </a:p>
      </dsp:txBody>
      <dsp:txXfrm>
        <a:off x="3918346" y="618926"/>
        <a:ext cx="2175867"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3D285D9-509B-490B-A842-D1238D54B6E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Cognitive therapy has become the prominent approach to psychotherapy in the early part of the 21</a:t>
            </a:r>
            <a:r>
              <a:rPr lang="en-US" sz="1200" kern="1200" baseline="30000" dirty="0" smtClean="0">
                <a:solidFill>
                  <a:schemeClr val="tx1"/>
                </a:solidFill>
                <a:latin typeface="Arial" charset="0"/>
                <a:ea typeface="+mn-ea"/>
                <a:cs typeface="+mn-cs"/>
              </a:rPr>
              <a:t>st</a:t>
            </a:r>
            <a:r>
              <a:rPr lang="en-US" sz="1200" kern="1200" dirty="0" smtClean="0">
                <a:solidFill>
                  <a:schemeClr val="tx1"/>
                </a:solidFill>
                <a:latin typeface="Arial" charset="0"/>
                <a:ea typeface="+mn-ea"/>
                <a:cs typeface="+mn-cs"/>
              </a:rPr>
              <a:t> century.</a:t>
            </a:r>
            <a:endParaRPr lang="en-US" dirty="0"/>
          </a:p>
        </p:txBody>
      </p:sp>
      <p:sp>
        <p:nvSpPr>
          <p:cNvPr id="4" name="Slide Number Placeholder 3"/>
          <p:cNvSpPr>
            <a:spLocks noGrp="1"/>
          </p:cNvSpPr>
          <p:nvPr>
            <p:ph type="sldNum" sz="quarter" idx="10"/>
          </p:nvPr>
        </p:nvSpPr>
        <p:spPr/>
        <p:txBody>
          <a:bodyPr/>
          <a:lstStyle/>
          <a:p>
            <a:fld id="{63D285D9-509B-490B-A842-D1238D54B6E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Dysfunctional Thought Record includes columns for</a:t>
            </a:r>
          </a:p>
          <a:p>
            <a:pPr>
              <a:buFont typeface="Arial" pitchFamily="34" charset="0"/>
              <a:buChar char="•"/>
            </a:pPr>
            <a:r>
              <a:rPr lang="en-US" sz="1200" kern="1200" dirty="0" smtClean="0">
                <a:solidFill>
                  <a:schemeClr val="tx1"/>
                </a:solidFill>
                <a:latin typeface="Arial" charset="0"/>
                <a:ea typeface="+mn-ea"/>
                <a:cs typeface="+mn-cs"/>
              </a:rPr>
              <a:t>a brief description of the event/situation,</a:t>
            </a:r>
          </a:p>
          <a:p>
            <a:pPr>
              <a:buFont typeface="Arial" pitchFamily="34" charset="0"/>
              <a:buChar char="•"/>
            </a:pPr>
            <a:r>
              <a:rPr lang="en-US" sz="1200" kern="1200" dirty="0" smtClean="0">
                <a:solidFill>
                  <a:schemeClr val="tx1"/>
                </a:solidFill>
                <a:latin typeface="Arial" charset="0"/>
                <a:ea typeface="+mn-ea"/>
                <a:cs typeface="+mn-cs"/>
              </a:rPr>
              <a:t>automatic thoughts about the event/situation (and the extent to which the client believes these thoughts),</a:t>
            </a:r>
          </a:p>
          <a:p>
            <a:pPr>
              <a:buFont typeface="Arial" pitchFamily="34" charset="0"/>
              <a:buChar char="•"/>
            </a:pPr>
            <a:r>
              <a:rPr lang="en-US" sz="1200" kern="1200" dirty="0" smtClean="0">
                <a:solidFill>
                  <a:schemeClr val="tx1"/>
                </a:solidFill>
                <a:latin typeface="Arial" charset="0"/>
                <a:ea typeface="+mn-ea"/>
                <a:cs typeface="+mn-cs"/>
              </a:rPr>
              <a:t>emotions (and their intensity),</a:t>
            </a:r>
          </a:p>
          <a:p>
            <a:pPr>
              <a:buFont typeface="Arial" pitchFamily="34" charset="0"/>
              <a:buChar char="•"/>
            </a:pPr>
            <a:r>
              <a:rPr lang="en-US" sz="1200" kern="1200" dirty="0" smtClean="0">
                <a:solidFill>
                  <a:schemeClr val="tx1"/>
                </a:solidFill>
                <a:latin typeface="Arial" charset="0"/>
                <a:ea typeface="+mn-ea"/>
                <a:cs typeface="+mn-cs"/>
              </a:rPr>
              <a:t>an adaptive response (identifying the distortion in the automatic thought and challenging it), and</a:t>
            </a:r>
          </a:p>
          <a:p>
            <a:pPr>
              <a:buFont typeface="Arial" pitchFamily="34" charset="0"/>
              <a:buChar char="•"/>
            </a:pPr>
            <a:r>
              <a:rPr lang="en-US" sz="1200" kern="1200" dirty="0" smtClean="0">
                <a:solidFill>
                  <a:schemeClr val="tx1"/>
                </a:solidFill>
                <a:latin typeface="Arial" charset="0"/>
                <a:ea typeface="+mn-ea"/>
                <a:cs typeface="+mn-cs"/>
              </a:rPr>
              <a:t>outcome (emotions after the adaptive response has been identified and the extent to which the client still believes the automatic thoughts)</a:t>
            </a:r>
          </a:p>
          <a:p>
            <a:endParaRPr lang="en-US" dirty="0"/>
          </a:p>
        </p:txBody>
      </p:sp>
      <p:sp>
        <p:nvSpPr>
          <p:cNvPr id="4" name="Slide Number Placeholder 3"/>
          <p:cNvSpPr>
            <a:spLocks noGrp="1"/>
          </p:cNvSpPr>
          <p:nvPr>
            <p:ph type="sldNum" sz="quarter" idx="10"/>
          </p:nvPr>
        </p:nvSpPr>
        <p:spPr/>
        <p:txBody>
          <a:bodyPr/>
          <a:lstStyle/>
          <a:p>
            <a:fld id="{63D285D9-509B-490B-A842-D1238D54B6E1}"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FEAR:</a:t>
            </a:r>
          </a:p>
          <a:p>
            <a:r>
              <a:rPr lang="en-US" sz="1200" i="1" kern="1200" dirty="0" smtClean="0">
                <a:solidFill>
                  <a:schemeClr val="tx1"/>
                </a:solidFill>
                <a:latin typeface="Arial" charset="0"/>
                <a:ea typeface="+mn-ea"/>
                <a:cs typeface="+mn-cs"/>
              </a:rPr>
              <a:t>Fusion</a:t>
            </a:r>
            <a:r>
              <a:rPr lang="en-US" sz="1200" kern="1200" dirty="0" smtClean="0">
                <a:solidFill>
                  <a:schemeClr val="tx1"/>
                </a:solidFill>
                <a:latin typeface="Arial" charset="0"/>
                <a:ea typeface="+mn-ea"/>
                <a:cs typeface="+mn-cs"/>
              </a:rPr>
              <a:t> with inner experiences such as thoughts, feelings, and sensations that limits flexibility in responding;</a:t>
            </a:r>
          </a:p>
          <a:p>
            <a:r>
              <a:rPr lang="en-US" sz="1200" i="1" kern="1200" dirty="0" smtClean="0">
                <a:solidFill>
                  <a:schemeClr val="tx1"/>
                </a:solidFill>
                <a:latin typeface="Arial" charset="0"/>
                <a:ea typeface="+mn-ea"/>
                <a:cs typeface="+mn-cs"/>
              </a:rPr>
              <a:t>Evaluation</a:t>
            </a:r>
            <a:r>
              <a:rPr lang="en-US" sz="1200" kern="1200" dirty="0" smtClean="0">
                <a:solidFill>
                  <a:schemeClr val="tx1"/>
                </a:solidFill>
                <a:latin typeface="Arial" charset="0"/>
                <a:ea typeface="+mn-ea"/>
                <a:cs typeface="+mn-cs"/>
              </a:rPr>
              <a:t> of self, especially one’s own inner experiences;</a:t>
            </a:r>
          </a:p>
          <a:p>
            <a:r>
              <a:rPr lang="en-US" sz="1200" i="1" kern="1200" dirty="0" smtClean="0">
                <a:solidFill>
                  <a:schemeClr val="tx1"/>
                </a:solidFill>
                <a:latin typeface="Arial" charset="0"/>
                <a:ea typeface="+mn-ea"/>
                <a:cs typeface="+mn-cs"/>
              </a:rPr>
              <a:t>Avoidance</a:t>
            </a:r>
            <a:r>
              <a:rPr lang="en-US" sz="1200" kern="1200" dirty="0" smtClean="0">
                <a:solidFill>
                  <a:schemeClr val="tx1"/>
                </a:solidFill>
                <a:latin typeface="Arial" charset="0"/>
                <a:ea typeface="+mn-ea"/>
                <a:cs typeface="+mn-cs"/>
              </a:rPr>
              <a:t> of unpleasant inner experiences via such means as distracting or numbing oneself; and</a:t>
            </a:r>
          </a:p>
          <a:p>
            <a:r>
              <a:rPr lang="en-US" sz="1200" i="1" kern="1200" dirty="0" smtClean="0">
                <a:solidFill>
                  <a:schemeClr val="tx1"/>
                </a:solidFill>
                <a:latin typeface="Arial" charset="0"/>
                <a:ea typeface="+mn-ea"/>
                <a:cs typeface="+mn-cs"/>
              </a:rPr>
              <a:t>Reason-giving,</a:t>
            </a:r>
            <a:r>
              <a:rPr lang="en-US" sz="1200" kern="1200" dirty="0" smtClean="0">
                <a:solidFill>
                  <a:schemeClr val="tx1"/>
                </a:solidFill>
                <a:latin typeface="Arial" charset="0"/>
                <a:ea typeface="+mn-ea"/>
                <a:cs typeface="+mn-cs"/>
              </a:rPr>
              <a:t> or leaning too heavily on rationalizations that sound legitimate but actually perpetuate unhealthy approaches to life.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ACT:</a:t>
            </a:r>
          </a:p>
          <a:p>
            <a:r>
              <a:rPr lang="en-US" sz="1200" i="1" kern="1200" dirty="0" smtClean="0">
                <a:solidFill>
                  <a:schemeClr val="tx1"/>
                </a:solidFill>
                <a:latin typeface="Arial" charset="0"/>
                <a:ea typeface="+mn-ea"/>
                <a:cs typeface="+mn-cs"/>
              </a:rPr>
              <a:t>Accepting</a:t>
            </a:r>
            <a:r>
              <a:rPr lang="en-US" sz="1200" kern="1200" dirty="0" smtClean="0">
                <a:solidFill>
                  <a:schemeClr val="tx1"/>
                </a:solidFill>
                <a:latin typeface="Arial" charset="0"/>
                <a:ea typeface="+mn-ea"/>
                <a:cs typeface="+mn-cs"/>
              </a:rPr>
              <a:t> one’s own inner experiences for what they are, and nothing more;</a:t>
            </a:r>
          </a:p>
          <a:p>
            <a:r>
              <a:rPr lang="en-US" sz="1200" i="1" kern="1200" dirty="0" smtClean="0">
                <a:solidFill>
                  <a:schemeClr val="tx1"/>
                </a:solidFill>
                <a:latin typeface="Arial" charset="0"/>
                <a:ea typeface="+mn-ea"/>
                <a:cs typeface="+mn-cs"/>
              </a:rPr>
              <a:t>Choosing</a:t>
            </a:r>
            <a:r>
              <a:rPr lang="en-US" sz="1200" kern="1200" dirty="0" smtClean="0">
                <a:solidFill>
                  <a:schemeClr val="tx1"/>
                </a:solidFill>
                <a:latin typeface="Arial" charset="0"/>
                <a:ea typeface="+mn-ea"/>
                <a:cs typeface="+mn-cs"/>
              </a:rPr>
              <a:t> directions in life based on one’s core values, which will enhance life’s meaning and purpose; and</a:t>
            </a:r>
          </a:p>
          <a:p>
            <a:r>
              <a:rPr lang="en-US" sz="1200" i="1" kern="1200" dirty="0" smtClean="0">
                <a:solidFill>
                  <a:schemeClr val="tx1"/>
                </a:solidFill>
                <a:latin typeface="Arial" charset="0"/>
                <a:ea typeface="+mn-ea"/>
                <a:cs typeface="+mn-cs"/>
              </a:rPr>
              <a:t>Taking action </a:t>
            </a:r>
            <a:r>
              <a:rPr lang="en-US" sz="1200" kern="1200" dirty="0" smtClean="0">
                <a:solidFill>
                  <a:schemeClr val="tx1"/>
                </a:solidFill>
                <a:latin typeface="Arial" charset="0"/>
                <a:ea typeface="+mn-ea"/>
                <a:cs typeface="+mn-cs"/>
              </a:rPr>
              <a:t>in matters large and small that are consonant with one’s own values.</a:t>
            </a:r>
          </a:p>
          <a:p>
            <a:endParaRPr lang="en-US" dirty="0"/>
          </a:p>
        </p:txBody>
      </p:sp>
      <p:sp>
        <p:nvSpPr>
          <p:cNvPr id="4" name="Slide Number Placeholder 3"/>
          <p:cNvSpPr>
            <a:spLocks noGrp="1"/>
          </p:cNvSpPr>
          <p:nvPr>
            <p:ph type="sldNum" sz="quarter" idx="10"/>
          </p:nvPr>
        </p:nvSpPr>
        <p:spPr/>
        <p:txBody>
          <a:bodyPr/>
          <a:lstStyle/>
          <a:p>
            <a:fld id="{63D285D9-509B-490B-A842-D1238D54B6E1}"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a:t>
            </a:r>
            <a:r>
              <a:rPr lang="en-US" baseline="0" dirty="0" smtClean="0"/>
              <a:t> solving: </a:t>
            </a:r>
            <a:r>
              <a:rPr lang="en-US" sz="1200" kern="1200" dirty="0" smtClean="0">
                <a:solidFill>
                  <a:schemeClr val="tx1"/>
                </a:solidFill>
                <a:latin typeface="Arial" charset="0"/>
                <a:ea typeface="+mn-ea"/>
                <a:cs typeface="+mn-cs"/>
              </a:rPr>
              <a:t>encourage clients to strategize for the best possible outcome, considering what will happen if they act on emotional impulses versus more deliberate actions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Validation: directly, persuasively communicate to BPD clients that their feelings are both important and a sensible reaction to their situation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Dialectics: refers to exchanges between client and therapist intended to resolve simultaneous, contradictory feelings held by the client and arrive at the truth of their emotions</a:t>
            </a:r>
            <a:endParaRPr lang="en-US" dirty="0"/>
          </a:p>
        </p:txBody>
      </p:sp>
      <p:sp>
        <p:nvSpPr>
          <p:cNvPr id="4" name="Slide Number Placeholder 3"/>
          <p:cNvSpPr>
            <a:spLocks noGrp="1"/>
          </p:cNvSpPr>
          <p:nvPr>
            <p:ph type="sldNum" sz="quarter" idx="10"/>
          </p:nvPr>
        </p:nvSpPr>
        <p:spPr/>
        <p:txBody>
          <a:bodyPr/>
          <a:lstStyle/>
          <a:p>
            <a:fld id="{63D285D9-509B-490B-A842-D1238D54B6E1}"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Emotion regulation</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involves identifying, describing, and accepting rather than avoiding negative emotions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Distress tolerance: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emphasizes the development of self-soothing techniques and impulse control to help clients with BPD minimize such behaviors as suicide attempts, self-harm, and drug abuse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Interpersonal effectiveness: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helps clients determine appropriately assertive social skills in order to preserve relationships that might otherwise be damaged by extreme emotional outbursts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Mindfulness skills: encourage clients to fully engage in their present lives, including their internal experiences, such as feelings, thoughts, and sensations, without avoidance or evaluation</a:t>
            </a:r>
          </a:p>
        </p:txBody>
      </p:sp>
      <p:sp>
        <p:nvSpPr>
          <p:cNvPr id="4" name="Slide Number Placeholder 3"/>
          <p:cNvSpPr>
            <a:spLocks noGrp="1"/>
          </p:cNvSpPr>
          <p:nvPr>
            <p:ph type="sldNum" sz="quarter" idx="10"/>
          </p:nvPr>
        </p:nvSpPr>
        <p:spPr/>
        <p:txBody>
          <a:bodyPr/>
          <a:lstStyle/>
          <a:p>
            <a:fld id="{63D285D9-509B-490B-A842-D1238D54B6E1}"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Specific components of cognitive therapy have also received empirical support; for example, numerous studies have found that homework enhances therapy outcome in comparison to similar therapies that do not include homework.</a:t>
            </a:r>
            <a:endParaRPr lang="en-US" dirty="0"/>
          </a:p>
        </p:txBody>
      </p:sp>
      <p:sp>
        <p:nvSpPr>
          <p:cNvPr id="4" name="Slide Number Placeholder 3"/>
          <p:cNvSpPr>
            <a:spLocks noGrp="1"/>
          </p:cNvSpPr>
          <p:nvPr>
            <p:ph type="sldNum" sz="quarter" idx="10"/>
          </p:nvPr>
        </p:nvSpPr>
        <p:spPr/>
        <p:txBody>
          <a:bodyPr/>
          <a:lstStyle/>
          <a:p>
            <a:fld id="{63D285D9-509B-490B-A842-D1238D54B6E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EE8A16CE-F126-49E2-8AB4-47523A5BC913}"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0408E369-DF1B-4053-A8CC-D5254C8A4502}"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47E542BB-9CB4-4757-A99E-DEDE9A401FE0}"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7428-F489-4262-803E-226F6F8920B1}"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9BCFDDA1-42A2-4C73-83FB-266050B10923}"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3C9F16F5-2209-4E09-9A49-02ED7DF5866E}"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E83AEEA4-70B6-4517-8953-33AAE5DDA929}"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E50C1616-6FF4-4952-9B82-A35998F2ABD6}"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04EC0532-4C2F-4DC7-BEB2-C34B4780E512}"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CB27B7D3-8E60-40AA-A2DF-944AC42B514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324CC295-4062-4370-91AE-9D781BFDECD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5EF46301-480A-4F7C-B370-DEA71C6FAAB1}"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D1DB7428-F489-4262-803E-226F6F8920B1}"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smtClean="0">
                <a:solidFill>
                  <a:schemeClr val="bg1"/>
                </a:solidFill>
                <a:effectLst/>
              </a:rPr>
              <a:t>Chapter 15</a:t>
            </a:r>
            <a:endParaRPr lang="en-US" sz="6000" dirty="0">
              <a:solidFill>
                <a:schemeClr val="bg1"/>
              </a:solidFill>
              <a:effectLst/>
            </a:endParaRPr>
          </a:p>
        </p:txBody>
      </p:sp>
      <p:sp>
        <p:nvSpPr>
          <p:cNvPr id="3" name="Subtitle 2"/>
          <p:cNvSpPr>
            <a:spLocks noGrp="1"/>
          </p:cNvSpPr>
          <p:nvPr>
            <p:ph type="subTitle" idx="1"/>
          </p:nvPr>
        </p:nvSpPr>
        <p:spPr/>
        <p:txBody>
          <a:bodyPr>
            <a:normAutofit/>
          </a:bodyPr>
          <a:lstStyle/>
          <a:p>
            <a:r>
              <a:rPr lang="en-US" sz="4000" smtClean="0">
                <a:solidFill>
                  <a:schemeClr val="bg1"/>
                </a:solidFill>
              </a:rPr>
              <a:t>Cognitive Psychotherapy</a:t>
            </a:r>
            <a:endParaRPr lang="en-US" sz="4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533400" y="381000"/>
            <a:ext cx="8229600" cy="1143000"/>
          </a:xfrm>
        </p:spPr>
        <p:txBody>
          <a:bodyPr>
            <a:noAutofit/>
          </a:bodyPr>
          <a:lstStyle/>
          <a:p>
            <a:r>
              <a:rPr lang="en-US" sz="4800" dirty="0">
                <a:solidFill>
                  <a:schemeClr val="tx2">
                    <a:lumMod val="40000"/>
                    <a:lumOff val="60000"/>
                  </a:schemeClr>
                </a:solidFill>
                <a:effectLst/>
              </a:rPr>
              <a:t>Two Approaches to Cognitive Therapy (cont.)</a:t>
            </a:r>
          </a:p>
        </p:txBody>
      </p:sp>
      <p:sp>
        <p:nvSpPr>
          <p:cNvPr id="376835" name="Rectangle 3"/>
          <p:cNvSpPr>
            <a:spLocks noGrp="1" noChangeArrowheads="1"/>
          </p:cNvSpPr>
          <p:nvPr>
            <p:ph idx="1"/>
          </p:nvPr>
        </p:nvSpPr>
        <p:spPr>
          <a:xfrm>
            <a:off x="304800" y="1905000"/>
            <a:ext cx="8248708" cy="4429151"/>
          </a:xfrm>
        </p:spPr>
        <p:txBody>
          <a:bodyPr>
            <a:noAutofit/>
          </a:bodyPr>
          <a:lstStyle/>
          <a:p>
            <a:pPr>
              <a:lnSpc>
                <a:spcPct val="90000"/>
              </a:lnSpc>
            </a:pPr>
            <a:r>
              <a:rPr lang="en-US" dirty="0">
                <a:solidFill>
                  <a:schemeClr val="bg2"/>
                </a:solidFill>
              </a:rPr>
              <a:t>Albert Ellis (cont.)</a:t>
            </a:r>
          </a:p>
          <a:p>
            <a:pPr lvl="1">
              <a:lnSpc>
                <a:spcPct val="90000"/>
              </a:lnSpc>
            </a:pPr>
            <a:r>
              <a:rPr lang="en-US" dirty="0">
                <a:solidFill>
                  <a:schemeClr val="bg2"/>
                </a:solidFill>
              </a:rPr>
              <a:t>ABCDE model</a:t>
            </a:r>
          </a:p>
          <a:p>
            <a:pPr lvl="2">
              <a:lnSpc>
                <a:spcPct val="90000"/>
              </a:lnSpc>
            </a:pPr>
            <a:r>
              <a:rPr lang="en-US" b="1" u="sng" dirty="0">
                <a:solidFill>
                  <a:schemeClr val="bg2"/>
                </a:solidFill>
              </a:rPr>
              <a:t>A</a:t>
            </a:r>
            <a:r>
              <a:rPr lang="en-US" dirty="0">
                <a:solidFill>
                  <a:schemeClr val="bg2"/>
                </a:solidFill>
              </a:rPr>
              <a:t>ctivating Event</a:t>
            </a:r>
          </a:p>
          <a:p>
            <a:pPr lvl="2">
              <a:lnSpc>
                <a:spcPct val="90000"/>
              </a:lnSpc>
            </a:pPr>
            <a:r>
              <a:rPr lang="en-US" b="1" u="sng" dirty="0" smtClean="0">
                <a:solidFill>
                  <a:schemeClr val="bg2"/>
                </a:solidFill>
              </a:rPr>
              <a:t>B</a:t>
            </a:r>
            <a:r>
              <a:rPr lang="en-US" dirty="0" smtClean="0">
                <a:solidFill>
                  <a:schemeClr val="bg2"/>
                </a:solidFill>
              </a:rPr>
              <a:t>elief</a:t>
            </a:r>
            <a:endParaRPr lang="en-US" dirty="0">
              <a:solidFill>
                <a:schemeClr val="bg2"/>
              </a:solidFill>
            </a:endParaRPr>
          </a:p>
          <a:p>
            <a:pPr lvl="2">
              <a:lnSpc>
                <a:spcPct val="90000"/>
              </a:lnSpc>
            </a:pPr>
            <a:r>
              <a:rPr lang="en-US" dirty="0" smtClean="0">
                <a:solidFill>
                  <a:schemeClr val="bg2"/>
                </a:solidFill>
              </a:rPr>
              <a:t>Emotional </a:t>
            </a:r>
            <a:r>
              <a:rPr lang="en-US" b="1" u="sng" dirty="0" smtClean="0">
                <a:solidFill>
                  <a:schemeClr val="bg2"/>
                </a:solidFill>
              </a:rPr>
              <a:t>C</a:t>
            </a:r>
            <a:r>
              <a:rPr lang="en-US" dirty="0" smtClean="0">
                <a:solidFill>
                  <a:schemeClr val="bg2"/>
                </a:solidFill>
              </a:rPr>
              <a:t>onsequence</a:t>
            </a:r>
            <a:endParaRPr lang="en-US" dirty="0">
              <a:solidFill>
                <a:schemeClr val="bg2"/>
              </a:solidFill>
            </a:endParaRPr>
          </a:p>
          <a:p>
            <a:pPr lvl="2">
              <a:lnSpc>
                <a:spcPct val="90000"/>
              </a:lnSpc>
            </a:pPr>
            <a:r>
              <a:rPr lang="en-US" b="1" u="sng" dirty="0">
                <a:solidFill>
                  <a:schemeClr val="bg2"/>
                </a:solidFill>
              </a:rPr>
              <a:t>D</a:t>
            </a:r>
            <a:r>
              <a:rPr lang="en-US" dirty="0">
                <a:solidFill>
                  <a:schemeClr val="bg2"/>
                </a:solidFill>
              </a:rPr>
              <a:t>ispute</a:t>
            </a:r>
          </a:p>
          <a:p>
            <a:pPr lvl="2">
              <a:lnSpc>
                <a:spcPct val="90000"/>
              </a:lnSpc>
            </a:pPr>
            <a:r>
              <a:rPr lang="en-US" b="1" u="sng" dirty="0">
                <a:solidFill>
                  <a:schemeClr val="bg2"/>
                </a:solidFill>
              </a:rPr>
              <a:t>E</a:t>
            </a:r>
            <a:r>
              <a:rPr lang="en-US" dirty="0">
                <a:solidFill>
                  <a:schemeClr val="bg2"/>
                </a:solidFill>
              </a:rPr>
              <a:t>ffective </a:t>
            </a:r>
            <a:r>
              <a:rPr lang="en-US" dirty="0" smtClean="0">
                <a:solidFill>
                  <a:schemeClr val="bg2"/>
                </a:solidFill>
              </a:rPr>
              <a:t>New Belief</a:t>
            </a:r>
            <a:endParaRPr lang="en-US" dirty="0">
              <a:solidFill>
                <a:schemeClr val="bg2"/>
              </a:solidFill>
            </a:endParaRPr>
          </a:p>
          <a:p>
            <a:pPr lvl="1">
              <a:lnSpc>
                <a:spcPct val="90000"/>
              </a:lnSpc>
            </a:pPr>
            <a:r>
              <a:rPr lang="en-US" dirty="0">
                <a:solidFill>
                  <a:schemeClr val="bg2"/>
                </a:solidFill>
              </a:rPr>
              <a:t>These five columns provide a format for written records of client experiences</a:t>
            </a:r>
          </a:p>
          <a:p>
            <a:pPr lvl="1">
              <a:lnSpc>
                <a:spcPct val="90000"/>
              </a:lnSpc>
            </a:pPr>
            <a:r>
              <a:rPr lang="en-US" dirty="0">
                <a:solidFill>
                  <a:schemeClr val="bg2"/>
                </a:solidFill>
              </a:rPr>
              <a:t>Also provide a model of understanding and change for client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2">
                    <a:lumMod val="40000"/>
                    <a:lumOff val="60000"/>
                  </a:schemeClr>
                </a:solidFill>
                <a:effectLst/>
              </a:rPr>
              <a:t>ABCDE Model Example</a:t>
            </a:r>
            <a:endParaRPr lang="en-US" sz="5400" dirty="0">
              <a:solidFill>
                <a:schemeClr val="tx2">
                  <a:lumMod val="40000"/>
                  <a:lumOff val="60000"/>
                </a:schemeClr>
              </a:solidFill>
              <a:effectLst/>
            </a:endParaRPr>
          </a:p>
        </p:txBody>
      </p:sp>
      <p:graphicFrame>
        <p:nvGraphicFramePr>
          <p:cNvPr id="4" name="Content Placeholder 3"/>
          <p:cNvGraphicFramePr>
            <a:graphicFrameLocks noGrp="1"/>
          </p:cNvGraphicFramePr>
          <p:nvPr>
            <p:ph idx="1"/>
          </p:nvPr>
        </p:nvGraphicFramePr>
        <p:xfrm>
          <a:off x="152400" y="1817370"/>
          <a:ext cx="8839200" cy="4160520"/>
        </p:xfrm>
        <a:graphic>
          <a:graphicData uri="http://schemas.openxmlformats.org/drawingml/2006/table">
            <a:tbl>
              <a:tblPr>
                <a:tableStyleId>{22838BEF-8BB2-4498-84A7-C5851F593DF1}</a:tableStyleId>
              </a:tblPr>
              <a:tblGrid>
                <a:gridCol w="461608"/>
                <a:gridCol w="2308036"/>
                <a:gridCol w="6069556"/>
              </a:tblGrid>
              <a:tr h="260537">
                <a:tc>
                  <a:txBody>
                    <a:bodyPr/>
                    <a:lstStyle/>
                    <a:p>
                      <a:pPr marL="0" marR="0">
                        <a:lnSpc>
                          <a:spcPct val="150000"/>
                        </a:lnSpc>
                        <a:spcBef>
                          <a:spcPts val="0"/>
                        </a:spcBef>
                        <a:spcAft>
                          <a:spcPts val="0"/>
                        </a:spcAft>
                      </a:pPr>
                      <a:r>
                        <a:rPr lang="en-US" sz="1300" dirty="0"/>
                        <a:t>A</a:t>
                      </a:r>
                      <a:endParaRPr lang="en-US" sz="1300" dirty="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a:t>Activating Event</a:t>
                      </a:r>
                      <a:endParaRPr lang="en-US" sz="130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a:t>Studying for or thinking about the CPA exam</a:t>
                      </a:r>
                      <a:endParaRPr lang="en-US" sz="1300">
                        <a:latin typeface="Times New Roman"/>
                        <a:ea typeface="Times New Roman"/>
                      </a:endParaRPr>
                    </a:p>
                  </a:txBody>
                  <a:tcPr marL="65134" marR="65134" marT="0" marB="0"/>
                </a:tc>
              </a:tr>
              <a:tr h="549088">
                <a:tc>
                  <a:txBody>
                    <a:bodyPr/>
                    <a:lstStyle/>
                    <a:p>
                      <a:pPr marL="0" marR="0">
                        <a:lnSpc>
                          <a:spcPct val="150000"/>
                        </a:lnSpc>
                        <a:spcBef>
                          <a:spcPts val="0"/>
                        </a:spcBef>
                        <a:spcAft>
                          <a:spcPts val="0"/>
                        </a:spcAft>
                      </a:pPr>
                      <a:r>
                        <a:rPr lang="en-US" sz="1300"/>
                        <a:t>B</a:t>
                      </a:r>
                      <a:endParaRPr lang="en-US" sz="130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dirty="0"/>
                        <a:t>Belief </a:t>
                      </a:r>
                      <a:endParaRPr lang="en-US" sz="1300" dirty="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dirty="0"/>
                        <a:t>“I absolutely have to pass the CPA exam on my first attempt”; “If I don’t pass the CPA exam on my first attempt, my career is doomed, and that would destroy me.”</a:t>
                      </a:r>
                      <a:endParaRPr lang="en-US" sz="1300" dirty="0">
                        <a:latin typeface="Times New Roman"/>
                        <a:ea typeface="Times New Roman"/>
                      </a:endParaRPr>
                    </a:p>
                  </a:txBody>
                  <a:tcPr marL="65134" marR="65134" marT="0" marB="0"/>
                </a:tc>
              </a:tr>
              <a:tr h="260537">
                <a:tc>
                  <a:txBody>
                    <a:bodyPr/>
                    <a:lstStyle/>
                    <a:p>
                      <a:pPr marL="0" marR="0">
                        <a:lnSpc>
                          <a:spcPct val="150000"/>
                        </a:lnSpc>
                        <a:spcBef>
                          <a:spcPts val="0"/>
                        </a:spcBef>
                        <a:spcAft>
                          <a:spcPts val="0"/>
                        </a:spcAft>
                      </a:pPr>
                      <a:r>
                        <a:rPr lang="en-US" sz="1300"/>
                        <a:t>C</a:t>
                      </a:r>
                      <a:endParaRPr lang="en-US" sz="130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dirty="0" smtClean="0"/>
                        <a:t>Emotional Consequence</a:t>
                      </a:r>
                      <a:endParaRPr lang="en-US" sz="1300" dirty="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a:t>Anxiety</a:t>
                      </a:r>
                      <a:endParaRPr lang="en-US" sz="1300">
                        <a:latin typeface="Times New Roman"/>
                        <a:ea typeface="Times New Roman"/>
                      </a:endParaRPr>
                    </a:p>
                  </a:txBody>
                  <a:tcPr marL="65134" marR="65134" marT="0" marB="0"/>
                </a:tc>
              </a:tr>
              <a:tr h="1716741">
                <a:tc>
                  <a:txBody>
                    <a:bodyPr/>
                    <a:lstStyle/>
                    <a:p>
                      <a:pPr marL="0" marR="0">
                        <a:lnSpc>
                          <a:spcPct val="150000"/>
                        </a:lnSpc>
                        <a:spcBef>
                          <a:spcPts val="0"/>
                        </a:spcBef>
                        <a:spcAft>
                          <a:spcPts val="0"/>
                        </a:spcAft>
                      </a:pPr>
                      <a:r>
                        <a:rPr lang="en-US" sz="1300"/>
                        <a:t>D</a:t>
                      </a:r>
                      <a:endParaRPr lang="en-US" sz="130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dirty="0"/>
                        <a:t>Dispute</a:t>
                      </a:r>
                      <a:endParaRPr lang="en-US" sz="1300" dirty="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dirty="0"/>
                        <a:t>“Who says you have to pass the CPA exam on your first attempt? I understand that’s a preference, but is it a life-or-death necessity? Realistically, don’t quite a few accountants fail the CPA exam on their first try? And don’t many of them pass it later and go on to have successful careers? And even if you don’t end up with the career in accounting that you envisioned, does that mean your life is ruined? There are plenty of ways for you to have a rewarding career that don’t involve accounting at all.”</a:t>
                      </a:r>
                      <a:endParaRPr lang="en-US" sz="1300" dirty="0">
                        <a:latin typeface="Times New Roman"/>
                        <a:ea typeface="Times New Roman"/>
                      </a:endParaRPr>
                    </a:p>
                  </a:txBody>
                  <a:tcPr marL="65134" marR="65134" marT="0" marB="0"/>
                </a:tc>
              </a:tr>
              <a:tr h="842122">
                <a:tc>
                  <a:txBody>
                    <a:bodyPr/>
                    <a:lstStyle/>
                    <a:p>
                      <a:pPr marL="0" marR="0">
                        <a:lnSpc>
                          <a:spcPct val="150000"/>
                        </a:lnSpc>
                        <a:spcBef>
                          <a:spcPts val="0"/>
                        </a:spcBef>
                        <a:spcAft>
                          <a:spcPts val="0"/>
                        </a:spcAft>
                      </a:pPr>
                      <a:r>
                        <a:rPr lang="en-US" sz="1300"/>
                        <a:t>E</a:t>
                      </a:r>
                      <a:endParaRPr lang="en-US" sz="130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a:t>Effective New Belief</a:t>
                      </a:r>
                      <a:endParaRPr lang="en-US" sz="1300">
                        <a:latin typeface="Times New Roman"/>
                        <a:ea typeface="Times New Roman"/>
                      </a:endParaRPr>
                    </a:p>
                  </a:txBody>
                  <a:tcPr marL="65134" marR="65134" marT="0" marB="0"/>
                </a:tc>
                <a:tc>
                  <a:txBody>
                    <a:bodyPr/>
                    <a:lstStyle/>
                    <a:p>
                      <a:pPr marL="0" marR="0">
                        <a:lnSpc>
                          <a:spcPct val="150000"/>
                        </a:lnSpc>
                        <a:spcBef>
                          <a:spcPts val="0"/>
                        </a:spcBef>
                        <a:spcAft>
                          <a:spcPts val="0"/>
                        </a:spcAft>
                      </a:pPr>
                      <a:r>
                        <a:rPr lang="en-US" sz="1300" dirty="0"/>
                        <a:t>“I want to pass the CPA exam my on my first attempt, but it’s not an absolute necessity. If I pass it on a later attempt, that will probably work out fine also, and in the big picture, my happiness doesn’t depend entirely on following the career path I’ve imagined.”</a:t>
                      </a:r>
                      <a:endParaRPr lang="en-US" sz="1300" dirty="0">
                        <a:latin typeface="Times New Roman"/>
                        <a:ea typeface="Times New Roman"/>
                      </a:endParaRPr>
                    </a:p>
                  </a:txBody>
                  <a:tcPr marL="65134" marR="65134" marT="0" marB="0"/>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Two Approaches to Cognitive Therapy </a:t>
            </a:r>
            <a:r>
              <a:rPr lang="en-US" sz="36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77859" name="Rectangle 3"/>
          <p:cNvSpPr>
            <a:spLocks noGrp="1" noChangeArrowheads="1"/>
          </p:cNvSpPr>
          <p:nvPr>
            <p:ph idx="1"/>
          </p:nvPr>
        </p:nvSpPr>
        <p:spPr>
          <a:xfrm>
            <a:off x="457200" y="2057400"/>
            <a:ext cx="8248708" cy="4429151"/>
          </a:xfrm>
        </p:spPr>
        <p:txBody>
          <a:bodyPr>
            <a:noAutofit/>
          </a:bodyPr>
          <a:lstStyle/>
          <a:p>
            <a:r>
              <a:rPr lang="en-US" dirty="0">
                <a:solidFill>
                  <a:schemeClr val="bg2"/>
                </a:solidFill>
              </a:rPr>
              <a:t>Aaron Beck</a:t>
            </a:r>
          </a:p>
          <a:p>
            <a:pPr lvl="1"/>
            <a:r>
              <a:rPr lang="en-US" dirty="0">
                <a:solidFill>
                  <a:schemeClr val="bg2"/>
                </a:solidFill>
              </a:rPr>
              <a:t>Daughter Judith Beck has become a leading figure as well</a:t>
            </a:r>
          </a:p>
          <a:p>
            <a:pPr lvl="1"/>
            <a:r>
              <a:rPr lang="en-US" dirty="0">
                <a:solidFill>
                  <a:schemeClr val="bg2"/>
                </a:solidFill>
              </a:rPr>
              <a:t>General term “cognitive therapy” is label for his approach</a:t>
            </a:r>
          </a:p>
          <a:p>
            <a:pPr lvl="1"/>
            <a:r>
              <a:rPr lang="en-US" dirty="0">
                <a:solidFill>
                  <a:schemeClr val="bg2"/>
                </a:solidFill>
              </a:rPr>
              <a:t>Dysfunctional Thought Record instead of ABCDE format for recording client experiences</a:t>
            </a:r>
          </a:p>
          <a:p>
            <a:pPr lvl="2"/>
            <a:r>
              <a:rPr lang="en-US" dirty="0">
                <a:solidFill>
                  <a:schemeClr val="bg2"/>
                </a:solidFill>
              </a:rPr>
              <a:t>Different column headings, but similar </a:t>
            </a:r>
            <a:r>
              <a:rPr lang="en-US" dirty="0" smtClean="0">
                <a:solidFill>
                  <a:schemeClr val="bg2"/>
                </a:solidFill>
              </a:rPr>
              <a:t>concepts</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Two Approaches to Cognitive Therapy (cont.)</a:t>
            </a:r>
          </a:p>
        </p:txBody>
      </p:sp>
      <p:sp>
        <p:nvSpPr>
          <p:cNvPr id="378883" name="Rectangle 3"/>
          <p:cNvSpPr>
            <a:spLocks noGrp="1" noChangeArrowheads="1"/>
          </p:cNvSpPr>
          <p:nvPr>
            <p:ph idx="1"/>
          </p:nvPr>
        </p:nvSpPr>
        <p:spPr>
          <a:xfrm>
            <a:off x="457200" y="2133600"/>
            <a:ext cx="8248708" cy="4429151"/>
          </a:xfrm>
        </p:spPr>
        <p:txBody>
          <a:bodyPr>
            <a:noAutofit/>
          </a:bodyPr>
          <a:lstStyle/>
          <a:p>
            <a:pPr>
              <a:lnSpc>
                <a:spcPct val="90000"/>
              </a:lnSpc>
            </a:pPr>
            <a:r>
              <a:rPr lang="en-US" dirty="0">
                <a:solidFill>
                  <a:schemeClr val="bg2"/>
                </a:solidFill>
              </a:rPr>
              <a:t>Aaron Beck (cont.)</a:t>
            </a:r>
          </a:p>
          <a:p>
            <a:pPr lvl="1">
              <a:lnSpc>
                <a:spcPct val="90000"/>
              </a:lnSpc>
            </a:pPr>
            <a:r>
              <a:rPr lang="en-US" dirty="0">
                <a:solidFill>
                  <a:schemeClr val="bg2"/>
                </a:solidFill>
              </a:rPr>
              <a:t>Common thought distortions</a:t>
            </a:r>
          </a:p>
          <a:p>
            <a:pPr lvl="2">
              <a:lnSpc>
                <a:spcPct val="90000"/>
              </a:lnSpc>
            </a:pPr>
            <a:r>
              <a:rPr lang="en-US" dirty="0">
                <a:solidFill>
                  <a:schemeClr val="bg2"/>
                </a:solidFill>
              </a:rPr>
              <a:t>All-or-nothing thinking (no gray area)</a:t>
            </a:r>
          </a:p>
          <a:p>
            <a:pPr lvl="2">
              <a:lnSpc>
                <a:spcPct val="90000"/>
              </a:lnSpc>
            </a:pPr>
            <a:r>
              <a:rPr lang="en-US" dirty="0" err="1">
                <a:solidFill>
                  <a:schemeClr val="bg2"/>
                </a:solidFill>
              </a:rPr>
              <a:t>Catastrophizing</a:t>
            </a:r>
            <a:r>
              <a:rPr lang="en-US" dirty="0">
                <a:solidFill>
                  <a:schemeClr val="bg2"/>
                </a:solidFill>
              </a:rPr>
              <a:t> (unrealistically expecting the worst)</a:t>
            </a:r>
          </a:p>
          <a:p>
            <a:pPr lvl="2">
              <a:lnSpc>
                <a:spcPct val="90000"/>
              </a:lnSpc>
            </a:pPr>
            <a:r>
              <a:rPr lang="en-US" dirty="0">
                <a:solidFill>
                  <a:schemeClr val="bg2"/>
                </a:solidFill>
              </a:rPr>
              <a:t>Magnification/minimization (mountain out of molehill)</a:t>
            </a:r>
          </a:p>
          <a:p>
            <a:pPr lvl="2">
              <a:lnSpc>
                <a:spcPct val="90000"/>
              </a:lnSpc>
            </a:pPr>
            <a:r>
              <a:rPr lang="en-US" dirty="0">
                <a:solidFill>
                  <a:schemeClr val="bg2"/>
                </a:solidFill>
              </a:rPr>
              <a:t>Personalization (assume too much responsibility) </a:t>
            </a:r>
          </a:p>
          <a:p>
            <a:pPr lvl="2">
              <a:lnSpc>
                <a:spcPct val="90000"/>
              </a:lnSpc>
            </a:pPr>
            <a:r>
              <a:rPr lang="en-US" dirty="0">
                <a:solidFill>
                  <a:schemeClr val="bg2"/>
                </a:solidFill>
              </a:rPr>
              <a:t>Overgeneralization (negative thoughts applied too broadly)</a:t>
            </a:r>
          </a:p>
          <a:p>
            <a:pPr lvl="2">
              <a:lnSpc>
                <a:spcPct val="90000"/>
              </a:lnSpc>
            </a:pPr>
            <a:r>
              <a:rPr lang="en-US" dirty="0">
                <a:solidFill>
                  <a:schemeClr val="bg2"/>
                </a:solidFill>
              </a:rPr>
              <a:t>Mental filtering (ignoring positive events and focusing only on negative events)</a:t>
            </a:r>
          </a:p>
          <a:p>
            <a:pPr lvl="2">
              <a:lnSpc>
                <a:spcPct val="90000"/>
              </a:lnSpc>
            </a:pPr>
            <a:r>
              <a:rPr lang="en-US" dirty="0">
                <a:solidFill>
                  <a:schemeClr val="bg2"/>
                </a:solidFill>
              </a:rPr>
              <a:t>Mind reading (presuming to know what others think)</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Two Approaches to Cognitive Therapy (cont.)</a:t>
            </a:r>
          </a:p>
        </p:txBody>
      </p:sp>
      <p:sp>
        <p:nvSpPr>
          <p:cNvPr id="382979" name="Rectangle 3"/>
          <p:cNvSpPr>
            <a:spLocks noGrp="1" noChangeArrowheads="1"/>
          </p:cNvSpPr>
          <p:nvPr>
            <p:ph idx="1"/>
          </p:nvPr>
        </p:nvSpPr>
        <p:spPr>
          <a:xfrm>
            <a:off x="533400" y="2362200"/>
            <a:ext cx="8096308" cy="4276751"/>
          </a:xfrm>
        </p:spPr>
        <p:txBody>
          <a:bodyPr>
            <a:normAutofit/>
          </a:bodyPr>
          <a:lstStyle/>
          <a:p>
            <a:r>
              <a:rPr lang="en-US" sz="3600" dirty="0">
                <a:solidFill>
                  <a:schemeClr val="bg2"/>
                </a:solidFill>
              </a:rPr>
              <a:t>Aaron Beck (cont.)	</a:t>
            </a:r>
          </a:p>
          <a:p>
            <a:pPr lvl="1"/>
            <a:r>
              <a:rPr lang="en-US" sz="3200" dirty="0">
                <a:solidFill>
                  <a:schemeClr val="bg2"/>
                </a:solidFill>
              </a:rPr>
              <a:t>Beliefs as hypotheses</a:t>
            </a:r>
          </a:p>
          <a:p>
            <a:pPr lvl="2"/>
            <a:r>
              <a:rPr lang="en-US" sz="2800" dirty="0">
                <a:solidFill>
                  <a:schemeClr val="bg2"/>
                </a:solidFill>
              </a:rPr>
              <a:t>Our beliefs are hypotheses , even though we may live as if they are proven facts </a:t>
            </a:r>
          </a:p>
          <a:p>
            <a:pPr lvl="2"/>
            <a:r>
              <a:rPr lang="en-US" sz="2800" dirty="0">
                <a:solidFill>
                  <a:schemeClr val="bg2"/>
                </a:solidFill>
              </a:rPr>
              <a:t>Therapy can involve putting these beliefs to the test to see if they hold true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Recent Applications of Cognitive Therapy</a:t>
            </a:r>
          </a:p>
        </p:txBody>
      </p:sp>
      <p:sp>
        <p:nvSpPr>
          <p:cNvPr id="593923" name="Rectangle 3"/>
          <p:cNvSpPr>
            <a:spLocks noGrp="1" noChangeArrowheads="1"/>
          </p:cNvSpPr>
          <p:nvPr>
            <p:ph idx="1"/>
          </p:nvPr>
        </p:nvSpPr>
        <p:spPr>
          <a:xfrm>
            <a:off x="457200" y="1981200"/>
            <a:ext cx="8305800" cy="4572000"/>
          </a:xfrm>
        </p:spPr>
        <p:txBody>
          <a:bodyPr>
            <a:noAutofit/>
          </a:bodyPr>
          <a:lstStyle/>
          <a:p>
            <a:pPr>
              <a:lnSpc>
                <a:spcPct val="90000"/>
              </a:lnSpc>
            </a:pPr>
            <a:r>
              <a:rPr lang="en-US" sz="3600" dirty="0">
                <a:solidFill>
                  <a:schemeClr val="bg2"/>
                </a:solidFill>
              </a:rPr>
              <a:t>Mindfulness- and acceptance-based therapies</a:t>
            </a:r>
          </a:p>
          <a:p>
            <a:pPr lvl="1">
              <a:lnSpc>
                <a:spcPct val="90000"/>
              </a:lnSpc>
            </a:pPr>
            <a:r>
              <a:rPr lang="en-US" sz="3200" dirty="0">
                <a:solidFill>
                  <a:schemeClr val="bg2"/>
                </a:solidFill>
              </a:rPr>
              <a:t>Known as “third wave” therapies</a:t>
            </a:r>
          </a:p>
          <a:p>
            <a:pPr lvl="1">
              <a:lnSpc>
                <a:spcPct val="90000"/>
              </a:lnSpc>
            </a:pPr>
            <a:r>
              <a:rPr lang="en-US" sz="3200" dirty="0">
                <a:solidFill>
                  <a:schemeClr val="bg2"/>
                </a:solidFill>
              </a:rPr>
              <a:t>Mindfulness involves full attention to present moment without judging or wishing things were otherwise</a:t>
            </a:r>
          </a:p>
          <a:p>
            <a:pPr lvl="1">
              <a:lnSpc>
                <a:spcPct val="90000"/>
              </a:lnSpc>
            </a:pPr>
            <a:r>
              <a:rPr lang="en-US" sz="3200" dirty="0">
                <a:solidFill>
                  <a:schemeClr val="bg2"/>
                </a:solidFill>
              </a:rPr>
              <a:t>Engage with own mental process rather than experiential avoidance</a:t>
            </a:r>
          </a:p>
          <a:p>
            <a:pPr lvl="1">
              <a:lnSpc>
                <a:spcPct val="90000"/>
              </a:lnSpc>
            </a:pPr>
            <a:r>
              <a:rPr lang="en-US" sz="3200" dirty="0">
                <a:solidFill>
                  <a:schemeClr val="bg2"/>
                </a:solidFill>
              </a:rPr>
              <a:t>Derives from Buddhist </a:t>
            </a:r>
            <a:r>
              <a:rPr lang="en-US" sz="3200" dirty="0" smtClean="0">
                <a:solidFill>
                  <a:schemeClr val="bg2"/>
                </a:solidFill>
              </a:rPr>
              <a:t>tradition</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Recent Applications of Cognitive Therapy (cont.)</a:t>
            </a:r>
          </a:p>
        </p:txBody>
      </p:sp>
      <p:sp>
        <p:nvSpPr>
          <p:cNvPr id="594947" name="Rectangle 3"/>
          <p:cNvSpPr>
            <a:spLocks noGrp="1" noChangeArrowheads="1"/>
          </p:cNvSpPr>
          <p:nvPr>
            <p:ph idx="1"/>
          </p:nvPr>
        </p:nvSpPr>
        <p:spPr>
          <a:xfrm>
            <a:off x="533400" y="2428849"/>
            <a:ext cx="8248708" cy="4429151"/>
          </a:xfrm>
        </p:spPr>
        <p:txBody>
          <a:bodyPr/>
          <a:lstStyle/>
          <a:p>
            <a:pPr>
              <a:lnSpc>
                <a:spcPct val="90000"/>
              </a:lnSpc>
            </a:pPr>
            <a:r>
              <a:rPr lang="en-US" dirty="0">
                <a:solidFill>
                  <a:schemeClr val="bg2"/>
                </a:solidFill>
              </a:rPr>
              <a:t>Specific “third wave” therapies</a:t>
            </a:r>
            <a:r>
              <a:rPr lang="en-US" dirty="0" smtClean="0">
                <a:solidFill>
                  <a:schemeClr val="bg2"/>
                </a:solidFill>
              </a:rPr>
              <a:t>:</a:t>
            </a:r>
          </a:p>
          <a:p>
            <a:pPr>
              <a:lnSpc>
                <a:spcPct val="90000"/>
              </a:lnSpc>
            </a:pPr>
            <a:endParaRPr lang="en-US" dirty="0">
              <a:solidFill>
                <a:schemeClr val="bg2"/>
              </a:solidFill>
            </a:endParaRPr>
          </a:p>
          <a:p>
            <a:pPr lvl="1">
              <a:lnSpc>
                <a:spcPct val="90000"/>
              </a:lnSpc>
            </a:pPr>
            <a:r>
              <a:rPr lang="en-US" dirty="0">
                <a:solidFill>
                  <a:schemeClr val="bg2"/>
                </a:solidFill>
              </a:rPr>
              <a:t>Acceptance and Commitment </a:t>
            </a:r>
            <a:r>
              <a:rPr lang="en-US" dirty="0" smtClean="0">
                <a:solidFill>
                  <a:schemeClr val="bg2"/>
                </a:solidFill>
              </a:rPr>
              <a:t>Therapy</a:t>
            </a:r>
          </a:p>
          <a:p>
            <a:pPr lvl="1">
              <a:lnSpc>
                <a:spcPct val="90000"/>
              </a:lnSpc>
            </a:pPr>
            <a:endParaRPr lang="en-US" dirty="0">
              <a:solidFill>
                <a:schemeClr val="bg2"/>
              </a:solidFill>
            </a:endParaRPr>
          </a:p>
          <a:p>
            <a:pPr lvl="1">
              <a:lnSpc>
                <a:spcPct val="90000"/>
              </a:lnSpc>
            </a:pPr>
            <a:r>
              <a:rPr lang="en-US" dirty="0" smtClean="0">
                <a:solidFill>
                  <a:schemeClr val="bg2"/>
                </a:solidFill>
              </a:rPr>
              <a:t>Dialectical </a:t>
            </a:r>
            <a:r>
              <a:rPr lang="en-US" dirty="0">
                <a:solidFill>
                  <a:schemeClr val="bg2"/>
                </a:solidFill>
              </a:rPr>
              <a:t>Behavior </a:t>
            </a:r>
            <a:r>
              <a:rPr lang="en-US" dirty="0" smtClean="0">
                <a:solidFill>
                  <a:schemeClr val="bg2"/>
                </a:solidFill>
              </a:rPr>
              <a:t>Therapy</a:t>
            </a:r>
          </a:p>
          <a:p>
            <a:pPr lvl="1">
              <a:lnSpc>
                <a:spcPct val="90000"/>
              </a:lnSpc>
            </a:pPr>
            <a:endParaRPr lang="en-US" dirty="0">
              <a:solidFill>
                <a:schemeClr val="bg2"/>
              </a:solidFill>
            </a:endParaRPr>
          </a:p>
          <a:p>
            <a:pPr lvl="1">
              <a:lnSpc>
                <a:spcPct val="90000"/>
              </a:lnSpc>
            </a:pPr>
            <a:r>
              <a:rPr lang="en-US" dirty="0" smtClean="0">
                <a:solidFill>
                  <a:schemeClr val="bg2"/>
                </a:solidFill>
              </a:rPr>
              <a:t>Metacognitive Therapy</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tx2">
                    <a:lumMod val="40000"/>
                    <a:lumOff val="60000"/>
                  </a:schemeClr>
                </a:solidFill>
                <a:effectLst/>
              </a:rPr>
              <a:t>Acceptance and Commitment Therapy (ACT)</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a:xfrm>
            <a:off x="457200" y="2133600"/>
            <a:ext cx="8248708" cy="4429151"/>
          </a:xfrm>
        </p:spPr>
        <p:txBody>
          <a:bodyPr/>
          <a:lstStyle/>
          <a:p>
            <a:r>
              <a:rPr lang="en-US" dirty="0" smtClean="0">
                <a:solidFill>
                  <a:schemeClr val="bg2"/>
                </a:solidFill>
              </a:rPr>
              <a:t>Steven C. Hayes</a:t>
            </a:r>
          </a:p>
          <a:p>
            <a:r>
              <a:rPr lang="en-US" dirty="0" smtClean="0">
                <a:solidFill>
                  <a:schemeClr val="bg2"/>
                </a:solidFill>
              </a:rPr>
              <a:t>Learn to </a:t>
            </a:r>
            <a:r>
              <a:rPr lang="en-US" u="sng" dirty="0" smtClean="0">
                <a:solidFill>
                  <a:schemeClr val="bg2"/>
                </a:solidFill>
              </a:rPr>
              <a:t>accept</a:t>
            </a:r>
            <a:r>
              <a:rPr lang="en-US" dirty="0" smtClean="0">
                <a:solidFill>
                  <a:schemeClr val="bg2"/>
                </a:solidFill>
              </a:rPr>
              <a:t> internal psychological experience</a:t>
            </a:r>
          </a:p>
          <a:p>
            <a:r>
              <a:rPr lang="en-US" u="sng" dirty="0" smtClean="0">
                <a:solidFill>
                  <a:schemeClr val="bg2"/>
                </a:solidFill>
              </a:rPr>
              <a:t>Commit</a:t>
            </a:r>
            <a:r>
              <a:rPr lang="en-US" dirty="0" smtClean="0">
                <a:solidFill>
                  <a:schemeClr val="bg2"/>
                </a:solidFill>
              </a:rPr>
              <a:t> to one’s own personal values</a:t>
            </a:r>
          </a:p>
          <a:p>
            <a:endParaRPr lang="en-US" dirty="0" smtClean="0">
              <a:solidFill>
                <a:schemeClr val="bg2"/>
              </a:solidFill>
            </a:endParaRPr>
          </a:p>
          <a:p>
            <a:r>
              <a:rPr lang="en-US" dirty="0" smtClean="0">
                <a:solidFill>
                  <a:schemeClr val="bg2"/>
                </a:solidFill>
              </a:rPr>
              <a:t>Move from FEAR to ACT</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tx2">
                    <a:lumMod val="40000"/>
                    <a:lumOff val="60000"/>
                  </a:schemeClr>
                </a:solidFill>
                <a:effectLst/>
              </a:rPr>
              <a:t>Dialectical Behavior Therapy (DBT)</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a:xfrm>
            <a:off x="457200" y="2133600"/>
            <a:ext cx="8248708" cy="4429151"/>
          </a:xfrm>
        </p:spPr>
        <p:txBody>
          <a:bodyPr>
            <a:normAutofit lnSpcReduction="10000"/>
          </a:bodyPr>
          <a:lstStyle/>
          <a:p>
            <a:r>
              <a:rPr lang="en-US" dirty="0" smtClean="0">
                <a:solidFill>
                  <a:schemeClr val="bg2"/>
                </a:solidFill>
              </a:rPr>
              <a:t>Marsha </a:t>
            </a:r>
            <a:r>
              <a:rPr lang="en-US" dirty="0" err="1" smtClean="0">
                <a:solidFill>
                  <a:schemeClr val="bg2"/>
                </a:solidFill>
              </a:rPr>
              <a:t>Linehan</a:t>
            </a:r>
            <a:endParaRPr lang="en-US" dirty="0" smtClean="0">
              <a:solidFill>
                <a:schemeClr val="bg2"/>
              </a:solidFill>
            </a:endParaRPr>
          </a:p>
          <a:p>
            <a:r>
              <a:rPr lang="en-US" dirty="0" smtClean="0">
                <a:solidFill>
                  <a:schemeClr val="bg2"/>
                </a:solidFill>
              </a:rPr>
              <a:t>Treatment of borderline personality disorder (BPD)</a:t>
            </a:r>
          </a:p>
          <a:p>
            <a:r>
              <a:rPr lang="en-US" dirty="0" smtClean="0">
                <a:solidFill>
                  <a:schemeClr val="bg2"/>
                </a:solidFill>
              </a:rPr>
              <a:t>BPD conceptualized as problem of emotional regulation</a:t>
            </a:r>
          </a:p>
          <a:p>
            <a:r>
              <a:rPr lang="en-US" dirty="0" smtClean="0">
                <a:solidFill>
                  <a:schemeClr val="bg2"/>
                </a:solidFill>
              </a:rPr>
              <a:t>Core practices of DBT</a:t>
            </a:r>
          </a:p>
          <a:p>
            <a:pPr lvl="1"/>
            <a:r>
              <a:rPr lang="en-US" dirty="0" smtClean="0">
                <a:solidFill>
                  <a:schemeClr val="bg2"/>
                </a:solidFill>
              </a:rPr>
              <a:t>Problem solving</a:t>
            </a:r>
          </a:p>
          <a:p>
            <a:pPr lvl="1"/>
            <a:r>
              <a:rPr lang="en-US" dirty="0" smtClean="0">
                <a:solidFill>
                  <a:schemeClr val="bg2"/>
                </a:solidFill>
              </a:rPr>
              <a:t>Validation</a:t>
            </a:r>
          </a:p>
          <a:p>
            <a:pPr lvl="1"/>
            <a:r>
              <a:rPr lang="en-US" dirty="0" smtClean="0">
                <a:solidFill>
                  <a:schemeClr val="bg2"/>
                </a:solidFill>
              </a:rPr>
              <a:t>Dialectics</a:t>
            </a:r>
          </a:p>
          <a:p>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2">
                    <a:lumMod val="40000"/>
                    <a:lumOff val="60000"/>
                  </a:schemeClr>
                </a:solidFill>
                <a:effectLst/>
              </a:rPr>
              <a:t>DBT (cont.)</a:t>
            </a:r>
            <a:endParaRPr lang="en-US" sz="6000" dirty="0">
              <a:solidFill>
                <a:schemeClr val="tx2">
                  <a:lumMod val="40000"/>
                  <a:lumOff val="60000"/>
                </a:schemeClr>
              </a:solidFill>
              <a:effectLst/>
            </a:endParaRPr>
          </a:p>
        </p:txBody>
      </p:sp>
      <p:sp>
        <p:nvSpPr>
          <p:cNvPr id="3" name="Content Placeholder 2"/>
          <p:cNvSpPr>
            <a:spLocks noGrp="1"/>
          </p:cNvSpPr>
          <p:nvPr>
            <p:ph idx="1"/>
          </p:nvPr>
        </p:nvSpPr>
        <p:spPr/>
        <p:txBody>
          <a:bodyPr>
            <a:normAutofit/>
          </a:bodyPr>
          <a:lstStyle/>
          <a:p>
            <a:r>
              <a:rPr lang="en-US" sz="3600" dirty="0" smtClean="0">
                <a:solidFill>
                  <a:schemeClr val="bg2"/>
                </a:solidFill>
              </a:rPr>
              <a:t>Four specific modules of skills training</a:t>
            </a:r>
          </a:p>
          <a:p>
            <a:pPr lvl="1"/>
            <a:r>
              <a:rPr lang="en-US" sz="3200" dirty="0" smtClean="0">
                <a:solidFill>
                  <a:schemeClr val="bg2"/>
                </a:solidFill>
              </a:rPr>
              <a:t>Emotion regulation</a:t>
            </a:r>
          </a:p>
          <a:p>
            <a:pPr lvl="1"/>
            <a:r>
              <a:rPr lang="en-US" sz="3200" dirty="0" smtClean="0">
                <a:solidFill>
                  <a:schemeClr val="bg2"/>
                </a:solidFill>
              </a:rPr>
              <a:t>Distress tolerance</a:t>
            </a:r>
          </a:p>
          <a:p>
            <a:pPr lvl="1"/>
            <a:r>
              <a:rPr lang="en-US" sz="3200" dirty="0" smtClean="0">
                <a:solidFill>
                  <a:schemeClr val="bg2"/>
                </a:solidFill>
              </a:rPr>
              <a:t>Interpersonal effectiveness</a:t>
            </a:r>
          </a:p>
          <a:p>
            <a:pPr lvl="1"/>
            <a:r>
              <a:rPr lang="en-US" sz="3200" dirty="0" smtClean="0">
                <a:solidFill>
                  <a:schemeClr val="bg2"/>
                </a:solidFill>
              </a:rPr>
              <a:t>Mindfulness skills</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normAutofit/>
          </a:bodyPr>
          <a:lstStyle/>
          <a:p>
            <a:r>
              <a:rPr lang="en-US" sz="5400" dirty="0" smtClean="0">
                <a:solidFill>
                  <a:schemeClr val="tx2">
                    <a:lumMod val="40000"/>
                    <a:lumOff val="60000"/>
                  </a:schemeClr>
                </a:solidFill>
                <a:effectLst/>
              </a:rPr>
              <a:t>Cognitive </a:t>
            </a:r>
            <a:r>
              <a:rPr lang="en-US" sz="5400" dirty="0">
                <a:solidFill>
                  <a:schemeClr val="tx2">
                    <a:lumMod val="40000"/>
                    <a:lumOff val="60000"/>
                  </a:schemeClr>
                </a:solidFill>
                <a:effectLst/>
              </a:rPr>
              <a:t>Psychotherapy</a:t>
            </a:r>
          </a:p>
        </p:txBody>
      </p:sp>
      <p:sp>
        <p:nvSpPr>
          <p:cNvPr id="368643" name="Rectangle 3"/>
          <p:cNvSpPr>
            <a:spLocks noGrp="1" noChangeArrowheads="1"/>
          </p:cNvSpPr>
          <p:nvPr>
            <p:ph idx="1"/>
          </p:nvPr>
        </p:nvSpPr>
        <p:spPr/>
        <p:txBody>
          <a:bodyPr/>
          <a:lstStyle/>
          <a:p>
            <a:r>
              <a:rPr lang="en-US" dirty="0">
                <a:solidFill>
                  <a:schemeClr val="bg2"/>
                </a:solidFill>
              </a:rPr>
              <a:t>Cognitive therapy has risen in popularity in recent decades</a:t>
            </a:r>
          </a:p>
          <a:p>
            <a:r>
              <a:rPr lang="en-US" dirty="0">
                <a:solidFill>
                  <a:schemeClr val="bg2"/>
                </a:solidFill>
              </a:rPr>
              <a:t>Currently, more clinical psychologists endorse it than any other single-school approach to therapy</a:t>
            </a:r>
          </a:p>
          <a:p>
            <a:r>
              <a:rPr lang="en-US" dirty="0">
                <a:solidFill>
                  <a:schemeClr val="bg2"/>
                </a:solidFill>
              </a:rPr>
              <a:t>Represents a reaction to both behavioral and psychodynamic therapy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2">
                    <a:lumMod val="40000"/>
                    <a:lumOff val="60000"/>
                  </a:schemeClr>
                </a:solidFill>
                <a:effectLst/>
              </a:rPr>
              <a:t>Metacognitive Therapy</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p:txBody>
          <a:bodyPr/>
          <a:lstStyle/>
          <a:p>
            <a:r>
              <a:rPr lang="en-US" dirty="0" err="1" smtClean="0">
                <a:solidFill>
                  <a:schemeClr val="bg2"/>
                </a:solidFill>
              </a:rPr>
              <a:t>Metacognition</a:t>
            </a:r>
            <a:r>
              <a:rPr lang="en-US" dirty="0" smtClean="0">
                <a:solidFill>
                  <a:schemeClr val="bg2"/>
                </a:solidFill>
              </a:rPr>
              <a:t> = thinking about thinking</a:t>
            </a:r>
          </a:p>
          <a:p>
            <a:r>
              <a:rPr lang="en-US" dirty="0" smtClean="0">
                <a:solidFill>
                  <a:schemeClr val="bg2"/>
                </a:solidFill>
              </a:rPr>
              <a:t>The “activating event” can be a cognition itself</a:t>
            </a:r>
          </a:p>
          <a:p>
            <a:r>
              <a:rPr lang="en-US" dirty="0" smtClean="0">
                <a:solidFill>
                  <a:schemeClr val="bg2"/>
                </a:solidFill>
              </a:rPr>
              <a:t>The cause of unhappiness is our thoughts </a:t>
            </a:r>
            <a:r>
              <a:rPr lang="en-US" i="1" dirty="0" smtClean="0">
                <a:solidFill>
                  <a:schemeClr val="bg2"/>
                </a:solidFill>
              </a:rPr>
              <a:t>about</a:t>
            </a:r>
            <a:r>
              <a:rPr lang="en-US" dirty="0" smtClean="0">
                <a:solidFill>
                  <a:schemeClr val="bg2"/>
                </a:solidFill>
              </a:rPr>
              <a:t> our thoughts</a:t>
            </a:r>
          </a:p>
          <a:p>
            <a:r>
              <a:rPr lang="en-US" dirty="0" smtClean="0">
                <a:solidFill>
                  <a:schemeClr val="bg2"/>
                </a:solidFill>
              </a:rPr>
              <a:t>Metacognitive therapists make thinking about thinking the primary focus</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Recent Applications of Cognitive Therapy (cont.)</a:t>
            </a:r>
          </a:p>
        </p:txBody>
      </p:sp>
      <p:sp>
        <p:nvSpPr>
          <p:cNvPr id="379907" name="Rectangle 3"/>
          <p:cNvSpPr>
            <a:spLocks noGrp="1" noChangeArrowheads="1"/>
          </p:cNvSpPr>
          <p:nvPr>
            <p:ph idx="1"/>
          </p:nvPr>
        </p:nvSpPr>
        <p:spPr>
          <a:xfrm>
            <a:off x="533400" y="2057400"/>
            <a:ext cx="8248708" cy="4429151"/>
          </a:xfrm>
        </p:spPr>
        <p:txBody>
          <a:bodyPr/>
          <a:lstStyle/>
          <a:p>
            <a:pPr>
              <a:lnSpc>
                <a:spcPct val="90000"/>
              </a:lnSpc>
            </a:pPr>
            <a:r>
              <a:rPr lang="en-US" dirty="0">
                <a:solidFill>
                  <a:schemeClr val="bg2"/>
                </a:solidFill>
              </a:rPr>
              <a:t>Cognitive therapy for medical problems</a:t>
            </a:r>
          </a:p>
          <a:p>
            <a:pPr lvl="1">
              <a:lnSpc>
                <a:spcPct val="90000"/>
              </a:lnSpc>
            </a:pPr>
            <a:r>
              <a:rPr lang="en-US" dirty="0">
                <a:solidFill>
                  <a:schemeClr val="bg2"/>
                </a:solidFill>
              </a:rPr>
              <a:t>The way patients think about injury, illness, or condition can be powerful, especially when irrational</a:t>
            </a:r>
          </a:p>
          <a:p>
            <a:pPr lvl="1">
              <a:lnSpc>
                <a:spcPct val="90000"/>
              </a:lnSpc>
            </a:pPr>
            <a:r>
              <a:rPr lang="en-US" dirty="0">
                <a:solidFill>
                  <a:schemeClr val="bg2"/>
                </a:solidFill>
              </a:rPr>
              <a:t>Increasing logical thinking can improve mental and physical health</a:t>
            </a:r>
          </a:p>
          <a:p>
            <a:pPr lvl="1">
              <a:lnSpc>
                <a:spcPct val="90000"/>
              </a:lnSpc>
            </a:pPr>
            <a:r>
              <a:rPr lang="en-US" dirty="0">
                <a:solidFill>
                  <a:schemeClr val="bg2"/>
                </a:solidFill>
              </a:rPr>
              <a:t>Has been successfully applied to a variety of medical problems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57200" y="304800"/>
            <a:ext cx="8229600" cy="1481118"/>
          </a:xfrm>
        </p:spPr>
        <p:txBody>
          <a:bodyPr>
            <a:noAutofit/>
          </a:bodyPr>
          <a:lstStyle/>
          <a:p>
            <a:r>
              <a:rPr lang="en-US" sz="4800" dirty="0" smtClean="0">
                <a:solidFill>
                  <a:schemeClr val="tx2">
                    <a:lumMod val="40000"/>
                    <a:lumOff val="60000"/>
                  </a:schemeClr>
                </a:solidFill>
                <a:effectLst/>
              </a:rPr>
              <a:t>How Well Does Cognitive Therapy Work?</a:t>
            </a:r>
            <a:endParaRPr lang="en-US" sz="4800" dirty="0">
              <a:solidFill>
                <a:schemeClr val="tx2">
                  <a:lumMod val="40000"/>
                  <a:lumOff val="60000"/>
                </a:schemeClr>
              </a:solidFill>
              <a:effectLst/>
            </a:endParaRPr>
          </a:p>
        </p:txBody>
      </p:sp>
      <p:sp>
        <p:nvSpPr>
          <p:cNvPr id="381955" name="Rectangle 3"/>
          <p:cNvSpPr>
            <a:spLocks noGrp="1" noChangeArrowheads="1"/>
          </p:cNvSpPr>
          <p:nvPr>
            <p:ph idx="1"/>
          </p:nvPr>
        </p:nvSpPr>
        <p:spPr>
          <a:xfrm>
            <a:off x="457200" y="1981200"/>
            <a:ext cx="8248708" cy="4429151"/>
          </a:xfrm>
        </p:spPr>
        <p:txBody>
          <a:bodyPr>
            <a:normAutofit/>
          </a:bodyPr>
          <a:lstStyle/>
          <a:p>
            <a:r>
              <a:rPr lang="en-US" dirty="0">
                <a:solidFill>
                  <a:schemeClr val="bg2"/>
                </a:solidFill>
              </a:rPr>
              <a:t>Efficacy of cognitive therapy is strongly supported by a body of empirical evidence that is large and continues to grow </a:t>
            </a:r>
          </a:p>
          <a:p>
            <a:pPr lvl="1"/>
            <a:r>
              <a:rPr lang="en-US" dirty="0">
                <a:solidFill>
                  <a:schemeClr val="bg2"/>
                </a:solidFill>
              </a:rPr>
              <a:t>Empirical support for treatment of many disorders, including depression, anxiety disorders, bulimia, PTSD, and others</a:t>
            </a:r>
          </a:p>
          <a:p>
            <a:pPr lvl="1"/>
            <a:r>
              <a:rPr lang="en-US" dirty="0">
                <a:solidFill>
                  <a:schemeClr val="bg2"/>
                </a:solidFill>
              </a:rPr>
              <a:t>Cognitive therapists often conduct therapy in a manner that facilitates empirical study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Goal of Cognitive Therapy</a:t>
            </a:r>
          </a:p>
        </p:txBody>
      </p:sp>
      <p:sp>
        <p:nvSpPr>
          <p:cNvPr id="369667" name="Rectangle 3"/>
          <p:cNvSpPr>
            <a:spLocks noGrp="1" noChangeArrowheads="1"/>
          </p:cNvSpPr>
          <p:nvPr>
            <p:ph idx="1"/>
          </p:nvPr>
        </p:nvSpPr>
        <p:spPr/>
        <p:txBody>
          <a:bodyPr/>
          <a:lstStyle/>
          <a:p>
            <a:r>
              <a:rPr lang="en-US" dirty="0" smtClean="0">
                <a:solidFill>
                  <a:schemeClr val="bg2"/>
                </a:solidFill>
              </a:rPr>
              <a:t>Increase </a:t>
            </a:r>
            <a:r>
              <a:rPr lang="en-US" dirty="0">
                <a:solidFill>
                  <a:schemeClr val="bg2"/>
                </a:solidFill>
              </a:rPr>
              <a:t>in logical thinking, or </a:t>
            </a:r>
            <a:r>
              <a:rPr lang="en-US" dirty="0" smtClean="0">
                <a:solidFill>
                  <a:schemeClr val="bg2"/>
                </a:solidFill>
              </a:rPr>
              <a:t>fix </a:t>
            </a:r>
            <a:r>
              <a:rPr lang="en-US" dirty="0">
                <a:solidFill>
                  <a:schemeClr val="bg2"/>
                </a:solidFill>
              </a:rPr>
              <a:t>faulty thinking </a:t>
            </a:r>
          </a:p>
          <a:p>
            <a:r>
              <a:rPr lang="en-US" dirty="0">
                <a:solidFill>
                  <a:schemeClr val="bg2"/>
                </a:solidFill>
              </a:rPr>
              <a:t>The way we think about or interpret events determines the way we respond emotionally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Importance of Cognition</a:t>
            </a:r>
          </a:p>
        </p:txBody>
      </p:sp>
      <p:sp>
        <p:nvSpPr>
          <p:cNvPr id="370691" name="Rectangle 3"/>
          <p:cNvSpPr>
            <a:spLocks noGrp="1" noChangeArrowheads="1"/>
          </p:cNvSpPr>
          <p:nvPr>
            <p:ph idx="1"/>
          </p:nvPr>
        </p:nvSpPr>
        <p:spPr/>
        <p:txBody>
          <a:bodyPr/>
          <a:lstStyle/>
          <a:p>
            <a:pPr>
              <a:lnSpc>
                <a:spcPct val="90000"/>
              </a:lnSpc>
            </a:pPr>
            <a:r>
              <a:rPr lang="en-US" dirty="0">
                <a:solidFill>
                  <a:schemeClr val="bg2"/>
                </a:solidFill>
              </a:rPr>
              <a:t>“Cognition” can also be called thought, belief, or interpretation</a:t>
            </a:r>
          </a:p>
          <a:p>
            <a:pPr>
              <a:lnSpc>
                <a:spcPct val="90000"/>
              </a:lnSpc>
            </a:pPr>
            <a:r>
              <a:rPr lang="en-US" dirty="0">
                <a:solidFill>
                  <a:schemeClr val="bg2"/>
                </a:solidFill>
              </a:rPr>
              <a:t>Although we often describe our feelings as stemming directly from events, cognitions actually intervene</a:t>
            </a:r>
          </a:p>
          <a:p>
            <a:pPr>
              <a:lnSpc>
                <a:spcPct val="90000"/>
              </a:lnSpc>
            </a:pPr>
            <a:r>
              <a:rPr lang="en-US" dirty="0">
                <a:solidFill>
                  <a:schemeClr val="bg2"/>
                </a:solidFill>
              </a:rPr>
              <a:t>Events don’t make us happy or sad.  Instead, the way we think about those events does.</a:t>
            </a:r>
          </a:p>
        </p:txBody>
      </p:sp>
      <p:graphicFrame>
        <p:nvGraphicFramePr>
          <p:cNvPr id="6" name="Diagram 5"/>
          <p:cNvGraphicFramePr/>
          <p:nvPr/>
        </p:nvGraphicFramePr>
        <p:xfrm>
          <a:off x="1524000" y="4876800"/>
          <a:ext cx="6096000" cy="210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normAutofit/>
          </a:bodyPr>
          <a:lstStyle/>
          <a:p>
            <a:r>
              <a:rPr lang="en-US" sz="6000" dirty="0">
                <a:solidFill>
                  <a:schemeClr val="tx2">
                    <a:lumMod val="40000"/>
                    <a:lumOff val="60000"/>
                  </a:schemeClr>
                </a:solidFill>
                <a:effectLst/>
              </a:rPr>
              <a:t>Revising Cognitions</a:t>
            </a:r>
          </a:p>
        </p:txBody>
      </p:sp>
      <p:sp>
        <p:nvSpPr>
          <p:cNvPr id="371715" name="Rectangle 3"/>
          <p:cNvSpPr>
            <a:spLocks noGrp="1" noChangeArrowheads="1"/>
          </p:cNvSpPr>
          <p:nvPr>
            <p:ph idx="1"/>
          </p:nvPr>
        </p:nvSpPr>
        <p:spPr/>
        <p:txBody>
          <a:bodyPr>
            <a:noAutofit/>
          </a:bodyPr>
          <a:lstStyle/>
          <a:p>
            <a:pPr>
              <a:lnSpc>
                <a:spcPct val="90000"/>
              </a:lnSpc>
            </a:pPr>
            <a:r>
              <a:rPr lang="en-US" sz="2800" dirty="0">
                <a:solidFill>
                  <a:schemeClr val="bg2"/>
                </a:solidFill>
              </a:rPr>
              <a:t>If cognitions determine feelings, revising illogical cognitions can lead to more appropriate emotional reactions</a:t>
            </a:r>
          </a:p>
          <a:p>
            <a:pPr>
              <a:lnSpc>
                <a:spcPct val="90000"/>
              </a:lnSpc>
            </a:pPr>
            <a:r>
              <a:rPr lang="en-US" sz="2800" dirty="0">
                <a:solidFill>
                  <a:schemeClr val="bg2"/>
                </a:solidFill>
              </a:rPr>
              <a:t>If cognitions are more extreme than warranted, unwanted feelings can unnecessarily occur </a:t>
            </a:r>
          </a:p>
          <a:p>
            <a:pPr>
              <a:lnSpc>
                <a:spcPct val="90000"/>
              </a:lnSpc>
            </a:pPr>
            <a:r>
              <a:rPr lang="en-US" sz="2800" dirty="0">
                <a:solidFill>
                  <a:schemeClr val="bg2"/>
                </a:solidFill>
              </a:rPr>
              <a:t>Three steps to revising cognitions: </a:t>
            </a:r>
          </a:p>
          <a:p>
            <a:pPr lvl="1">
              <a:lnSpc>
                <a:spcPct val="90000"/>
              </a:lnSpc>
            </a:pPr>
            <a:r>
              <a:rPr lang="en-US" sz="2400" dirty="0">
                <a:solidFill>
                  <a:schemeClr val="bg2"/>
                </a:solidFill>
              </a:rPr>
              <a:t>Identify illogical cognitions (automatic thoughts)</a:t>
            </a:r>
          </a:p>
          <a:p>
            <a:pPr lvl="1">
              <a:lnSpc>
                <a:spcPct val="90000"/>
              </a:lnSpc>
            </a:pPr>
            <a:r>
              <a:rPr lang="en-US" sz="2400" dirty="0">
                <a:solidFill>
                  <a:schemeClr val="bg2"/>
                </a:solidFill>
              </a:rPr>
              <a:t>Challenge them</a:t>
            </a:r>
          </a:p>
          <a:p>
            <a:pPr lvl="1">
              <a:lnSpc>
                <a:spcPct val="90000"/>
              </a:lnSpc>
            </a:pPr>
            <a:r>
              <a:rPr lang="en-US" sz="2400" dirty="0">
                <a:solidFill>
                  <a:schemeClr val="bg2"/>
                </a:solidFill>
              </a:rPr>
              <a:t>Replace them with more logical cognitions</a:t>
            </a:r>
          </a:p>
          <a:p>
            <a:pPr>
              <a:lnSpc>
                <a:spcPct val="90000"/>
              </a:lnSpc>
            </a:pPr>
            <a:r>
              <a:rPr lang="en-US" sz="2800" dirty="0">
                <a:solidFill>
                  <a:schemeClr val="bg2"/>
                </a:solidFill>
              </a:rPr>
              <a:t>Regarding culture, are some beliefs too sacred to dispute?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Teaching as a Therapy Tool</a:t>
            </a:r>
          </a:p>
        </p:txBody>
      </p:sp>
      <p:sp>
        <p:nvSpPr>
          <p:cNvPr id="372739" name="Rectangle 3"/>
          <p:cNvSpPr>
            <a:spLocks noGrp="1" noChangeArrowheads="1"/>
          </p:cNvSpPr>
          <p:nvPr>
            <p:ph idx="1"/>
          </p:nvPr>
        </p:nvSpPr>
        <p:spPr/>
        <p:txBody>
          <a:bodyPr>
            <a:noAutofit/>
          </a:bodyPr>
          <a:lstStyle/>
          <a:p>
            <a:pPr>
              <a:lnSpc>
                <a:spcPct val="90000"/>
              </a:lnSpc>
            </a:pPr>
            <a:r>
              <a:rPr lang="en-US" sz="3600" dirty="0">
                <a:solidFill>
                  <a:schemeClr val="bg2"/>
                </a:solidFill>
              </a:rPr>
              <a:t>Cognitive therapists often function as teachers with </a:t>
            </a:r>
            <a:r>
              <a:rPr lang="en-US" sz="3600" dirty="0" smtClean="0">
                <a:solidFill>
                  <a:schemeClr val="bg2"/>
                </a:solidFill>
              </a:rPr>
              <a:t>clients</a:t>
            </a:r>
            <a:endParaRPr lang="en-US" sz="3600" dirty="0">
              <a:solidFill>
                <a:schemeClr val="bg2"/>
              </a:solidFill>
            </a:endParaRPr>
          </a:p>
          <a:p>
            <a:pPr lvl="1">
              <a:lnSpc>
                <a:spcPct val="90000"/>
              </a:lnSpc>
            </a:pPr>
            <a:r>
              <a:rPr lang="en-US" sz="3200" dirty="0">
                <a:solidFill>
                  <a:schemeClr val="bg2"/>
                </a:solidFill>
              </a:rPr>
              <a:t>Educate clients about the cognitive model</a:t>
            </a:r>
          </a:p>
          <a:p>
            <a:pPr lvl="1">
              <a:lnSpc>
                <a:spcPct val="90000"/>
              </a:lnSpc>
            </a:pPr>
            <a:r>
              <a:rPr lang="en-US" sz="3200" dirty="0">
                <a:solidFill>
                  <a:schemeClr val="bg2"/>
                </a:solidFill>
              </a:rPr>
              <a:t>Use handouts, mini-lectures, readings</a:t>
            </a:r>
          </a:p>
          <a:p>
            <a:pPr lvl="1">
              <a:lnSpc>
                <a:spcPct val="90000"/>
              </a:lnSpc>
            </a:pPr>
            <a:r>
              <a:rPr lang="en-US" sz="3200" dirty="0">
                <a:solidFill>
                  <a:schemeClr val="bg2"/>
                </a:solidFill>
              </a:rPr>
              <a:t>Written </a:t>
            </a:r>
            <a:r>
              <a:rPr lang="en-US" sz="3200" dirty="0" smtClean="0">
                <a:solidFill>
                  <a:schemeClr val="bg2"/>
                </a:solidFill>
              </a:rPr>
              <a:t>assignments/homework</a:t>
            </a:r>
            <a:endParaRPr lang="en-US" sz="3200" dirty="0">
              <a:solidFill>
                <a:schemeClr val="bg2"/>
              </a:solidFill>
            </a:endParaRPr>
          </a:p>
          <a:p>
            <a:pPr lvl="1">
              <a:lnSpc>
                <a:spcPct val="90000"/>
              </a:lnSpc>
            </a:pPr>
            <a:r>
              <a:rPr lang="en-US" sz="3200" dirty="0">
                <a:solidFill>
                  <a:schemeClr val="bg2"/>
                </a:solidFill>
              </a:rPr>
              <a:t>Aspire for clients to ultimately be able to use the lessons learned to teach themselves rather than remaining dependent on the teacher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normAutofit/>
          </a:bodyPr>
          <a:lstStyle/>
          <a:p>
            <a:r>
              <a:rPr lang="en-US" sz="6000" dirty="0">
                <a:solidFill>
                  <a:schemeClr val="tx2">
                    <a:lumMod val="40000"/>
                    <a:lumOff val="60000"/>
                  </a:schemeClr>
                </a:solidFill>
                <a:effectLst/>
              </a:rPr>
              <a:t>Homework</a:t>
            </a:r>
          </a:p>
        </p:txBody>
      </p:sp>
      <p:sp>
        <p:nvSpPr>
          <p:cNvPr id="373763" name="Rectangle 3"/>
          <p:cNvSpPr>
            <a:spLocks noGrp="1" noChangeArrowheads="1"/>
          </p:cNvSpPr>
          <p:nvPr>
            <p:ph idx="1"/>
          </p:nvPr>
        </p:nvSpPr>
        <p:spPr/>
        <p:txBody>
          <a:bodyPr>
            <a:normAutofit/>
          </a:bodyPr>
          <a:lstStyle/>
          <a:p>
            <a:r>
              <a:rPr lang="en-US" sz="3600" dirty="0">
                <a:solidFill>
                  <a:schemeClr val="bg2"/>
                </a:solidFill>
              </a:rPr>
              <a:t>Cognitive therapists often assign homework between sessions</a:t>
            </a:r>
          </a:p>
          <a:p>
            <a:pPr lvl="1"/>
            <a:r>
              <a:rPr lang="en-US" sz="3200" dirty="0">
                <a:solidFill>
                  <a:schemeClr val="bg2"/>
                </a:solidFill>
              </a:rPr>
              <a:t>Written</a:t>
            </a:r>
          </a:p>
          <a:p>
            <a:pPr lvl="2"/>
            <a:r>
              <a:rPr lang="en-US" sz="2800" dirty="0">
                <a:solidFill>
                  <a:schemeClr val="bg2"/>
                </a:solidFill>
              </a:rPr>
              <a:t>Keep a record of events, interpretations, and feelings</a:t>
            </a:r>
          </a:p>
          <a:p>
            <a:pPr lvl="1"/>
            <a:r>
              <a:rPr lang="en-US" sz="3200" dirty="0">
                <a:solidFill>
                  <a:schemeClr val="bg2"/>
                </a:solidFill>
              </a:rPr>
              <a:t>Behavioral</a:t>
            </a:r>
          </a:p>
          <a:p>
            <a:pPr lvl="2"/>
            <a:r>
              <a:rPr lang="en-US" sz="2800" dirty="0">
                <a:solidFill>
                  <a:schemeClr val="bg2"/>
                </a:solidFill>
              </a:rPr>
              <a:t>Perform certain behaviors to examine the validity of a cognition that may be illogical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A Brief, Structured, Focused Approach</a:t>
            </a:r>
          </a:p>
        </p:txBody>
      </p:sp>
      <p:sp>
        <p:nvSpPr>
          <p:cNvPr id="374787" name="Rectangle 3"/>
          <p:cNvSpPr>
            <a:spLocks noGrp="1" noChangeArrowheads="1"/>
          </p:cNvSpPr>
          <p:nvPr>
            <p:ph idx="1"/>
          </p:nvPr>
        </p:nvSpPr>
        <p:spPr>
          <a:xfrm>
            <a:off x="457200" y="2133600"/>
            <a:ext cx="8248708" cy="4429151"/>
          </a:xfrm>
        </p:spPr>
        <p:txBody>
          <a:bodyPr>
            <a:normAutofit/>
          </a:bodyPr>
          <a:lstStyle/>
          <a:p>
            <a:r>
              <a:rPr lang="en-US" sz="3600" dirty="0">
                <a:solidFill>
                  <a:schemeClr val="bg2"/>
                </a:solidFill>
              </a:rPr>
              <a:t>Cognitive therapy is typically:</a:t>
            </a:r>
          </a:p>
          <a:p>
            <a:pPr lvl="1"/>
            <a:r>
              <a:rPr lang="en-US" sz="3200" dirty="0">
                <a:solidFill>
                  <a:schemeClr val="bg2"/>
                </a:solidFill>
              </a:rPr>
              <a:t>Relatively brief—often 15 sessions or less</a:t>
            </a:r>
          </a:p>
          <a:p>
            <a:pPr lvl="1"/>
            <a:r>
              <a:rPr lang="en-US" sz="3200" dirty="0">
                <a:solidFill>
                  <a:schemeClr val="bg2"/>
                </a:solidFill>
              </a:rPr>
              <a:t>Structured and planned</a:t>
            </a:r>
          </a:p>
          <a:p>
            <a:pPr lvl="2"/>
            <a:r>
              <a:rPr lang="en-US" sz="2800" dirty="0">
                <a:solidFill>
                  <a:schemeClr val="bg2"/>
                </a:solidFill>
              </a:rPr>
              <a:t>Sessions may not be as free-flowing or spontaneous as in other therapies</a:t>
            </a:r>
          </a:p>
          <a:p>
            <a:pPr lvl="1"/>
            <a:r>
              <a:rPr lang="en-US" sz="3200" dirty="0">
                <a:solidFill>
                  <a:schemeClr val="bg2"/>
                </a:solidFill>
              </a:rPr>
              <a:t>Focused on particular goals determined by client and therapist at the outset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Two Approaches to Cognitive Therapy</a:t>
            </a:r>
          </a:p>
        </p:txBody>
      </p:sp>
      <p:sp>
        <p:nvSpPr>
          <p:cNvPr id="375811" name="Rectangle 3"/>
          <p:cNvSpPr>
            <a:spLocks noGrp="1" noChangeArrowheads="1"/>
          </p:cNvSpPr>
          <p:nvPr>
            <p:ph idx="1"/>
          </p:nvPr>
        </p:nvSpPr>
        <p:spPr>
          <a:xfrm>
            <a:off x="533400" y="2209800"/>
            <a:ext cx="8248708" cy="4429151"/>
          </a:xfrm>
        </p:spPr>
        <p:txBody>
          <a:bodyPr>
            <a:normAutofit/>
          </a:bodyPr>
          <a:lstStyle/>
          <a:p>
            <a:r>
              <a:rPr lang="en-US" sz="3600" dirty="0">
                <a:solidFill>
                  <a:schemeClr val="bg2"/>
                </a:solidFill>
              </a:rPr>
              <a:t>Albert Ellis</a:t>
            </a:r>
          </a:p>
          <a:p>
            <a:pPr lvl="1"/>
            <a:r>
              <a:rPr lang="en-US" sz="3200" dirty="0">
                <a:solidFill>
                  <a:schemeClr val="bg2"/>
                </a:solidFill>
              </a:rPr>
              <a:t>His approach is known as Rational Emotive Behavior Therapy (REBT)</a:t>
            </a:r>
          </a:p>
          <a:p>
            <a:pPr lvl="2"/>
            <a:r>
              <a:rPr lang="en-US" sz="2800" dirty="0">
                <a:solidFill>
                  <a:schemeClr val="bg2"/>
                </a:solidFill>
              </a:rPr>
              <a:t>Despite the word “behavior” in the name, it is cognitive (not behavioral) therapy</a:t>
            </a:r>
          </a:p>
          <a:p>
            <a:pPr lvl="1"/>
            <a:r>
              <a:rPr lang="en-US" sz="3200" dirty="0">
                <a:solidFill>
                  <a:schemeClr val="bg2"/>
                </a:solidFill>
              </a:rPr>
              <a:t>Emphasizes a connection between rationality and emotion</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17814</TotalTime>
  <Words>1479</Words>
  <Application>Microsoft Office PowerPoint</Application>
  <PresentationFormat>On-screen Show (4:3)</PresentationFormat>
  <Paragraphs>178</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Brooklet</vt:lpstr>
      <vt:lpstr>Chapter 15</vt:lpstr>
      <vt:lpstr>Cognitive Psychotherapy</vt:lpstr>
      <vt:lpstr>Goal of Cognitive Therapy</vt:lpstr>
      <vt:lpstr>Importance of Cognition</vt:lpstr>
      <vt:lpstr>Revising Cognitions</vt:lpstr>
      <vt:lpstr>Teaching as a Therapy Tool</vt:lpstr>
      <vt:lpstr>Homework</vt:lpstr>
      <vt:lpstr>A Brief, Structured, Focused Approach</vt:lpstr>
      <vt:lpstr>Two Approaches to Cognitive Therapy</vt:lpstr>
      <vt:lpstr>Two Approaches to Cognitive Therapy (cont.)</vt:lpstr>
      <vt:lpstr>ABCDE Model Example</vt:lpstr>
      <vt:lpstr>Two Approaches to Cognitive Therapy (cont.)</vt:lpstr>
      <vt:lpstr>Two Approaches to Cognitive Therapy (cont.)</vt:lpstr>
      <vt:lpstr>Two Approaches to Cognitive Therapy (cont.)</vt:lpstr>
      <vt:lpstr>Recent Applications of Cognitive Therapy</vt:lpstr>
      <vt:lpstr>Recent Applications of Cognitive Therapy (cont.)</vt:lpstr>
      <vt:lpstr>Acceptance and Commitment Therapy (ACT)</vt:lpstr>
      <vt:lpstr>Dialectical Behavior Therapy (DBT)</vt:lpstr>
      <vt:lpstr>DBT (cont.)</vt:lpstr>
      <vt:lpstr>Metacognitive Therapy</vt:lpstr>
      <vt:lpstr>Recent Applications of Cognitive Therapy (cont.)</vt:lpstr>
      <vt:lpstr>How Well Does Cognitive Therapy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52</cp:revision>
  <dcterms:created xsi:type="dcterms:W3CDTF">2007-08-16T15:36:53Z</dcterms:created>
  <dcterms:modified xsi:type="dcterms:W3CDTF">2016-03-31T20:02:36Z</dcterms:modified>
</cp:coreProperties>
</file>