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78" r:id="rId2"/>
    <p:sldId id="3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5" r:id="rId18"/>
    <p:sldId id="316" r:id="rId19"/>
    <p:sldId id="328" r:id="rId20"/>
    <p:sldId id="375" r:id="rId21"/>
    <p:sldId id="318" r:id="rId22"/>
    <p:sldId id="319" r:id="rId23"/>
    <p:sldId id="320" r:id="rId24"/>
    <p:sldId id="321" r:id="rId25"/>
    <p:sldId id="322" r:id="rId26"/>
    <p:sldId id="323" r:id="rId27"/>
    <p:sldId id="324" r:id="rId28"/>
    <p:sldId id="325" r:id="rId29"/>
    <p:sldId id="326" r:id="rId30"/>
    <p:sldId id="327" r:id="rId31"/>
    <p:sldId id="313" r:id="rId32"/>
    <p:sldId id="377" r:id="rId33"/>
    <p:sldId id="311" r:id="rId34"/>
    <p:sldId id="331" r:id="rId35"/>
    <p:sldId id="332" r:id="rId36"/>
    <p:sldId id="334" r:id="rId37"/>
    <p:sldId id="335" r:id="rId38"/>
    <p:sldId id="336" r:id="rId39"/>
    <p:sldId id="337" r:id="rId40"/>
    <p:sldId id="338" r:id="rId41"/>
    <p:sldId id="339" r:id="rId42"/>
    <p:sldId id="383" r:id="rId43"/>
    <p:sldId id="384" r:id="rId44"/>
    <p:sldId id="391" r:id="rId45"/>
    <p:sldId id="351" r:id="rId46"/>
    <p:sldId id="350" r:id="rId47"/>
    <p:sldId id="352" r:id="rId48"/>
    <p:sldId id="353" r:id="rId49"/>
    <p:sldId id="364" r:id="rId50"/>
    <p:sldId id="354" r:id="rId51"/>
    <p:sldId id="355" r:id="rId52"/>
    <p:sldId id="356" r:id="rId53"/>
    <p:sldId id="357" r:id="rId54"/>
    <p:sldId id="358" r:id="rId55"/>
    <p:sldId id="360" r:id="rId56"/>
    <p:sldId id="361" r:id="rId57"/>
    <p:sldId id="385" r:id="rId58"/>
    <p:sldId id="359" r:id="rId59"/>
    <p:sldId id="362" r:id="rId60"/>
    <p:sldId id="363" r:id="rId61"/>
    <p:sldId id="379" r:id="rId62"/>
    <p:sldId id="380" r:id="rId63"/>
    <p:sldId id="381" r:id="rId64"/>
    <p:sldId id="382" r:id="rId65"/>
    <p:sldId id="265" r:id="rId66"/>
    <p:sldId id="266" r:id="rId67"/>
    <p:sldId id="392" r:id="rId68"/>
    <p:sldId id="393" r:id="rId69"/>
    <p:sldId id="394" r:id="rId70"/>
    <p:sldId id="386" r:id="rId71"/>
    <p:sldId id="387" r:id="rId72"/>
    <p:sldId id="390" r:id="rId73"/>
    <p:sldId id="388" r:id="rId74"/>
    <p:sldId id="38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25A9E-B52C-4052-BD35-B6D0683A77FA}" type="datetimeFigureOut">
              <a:rPr lang="en-US" smtClean="0"/>
              <a:pPr/>
              <a:t>4/7/2011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6EA7EB-D5E6-4D27-9A5A-1572EA92361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9729A-36E8-4804-81DD-E6752ED38103}" type="slidenum">
              <a:rPr lang="en-US"/>
              <a:pPr/>
              <a:t>6</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F82E5-9246-4198-868F-E75E22AC1334}" type="slidenum">
              <a:rPr lang="en-US"/>
              <a:pPr/>
              <a:t>11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FCA7B-EA2D-47B1-9D2E-71503EE09DCE}"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191E-8D86-4948-8D3B-504F977037C0}" type="slidenum">
              <a:rPr lang="en-US"/>
              <a:pPr/>
              <a:t>15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74BB4-181D-4915-9EC8-0F417BF692DA}" type="slidenum">
              <a:rPr lang="en-US"/>
              <a:pPr/>
              <a:t>16</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86B20E-B751-437E-882B-6E920C2F1123}" type="slidenum">
              <a:rPr lang="en-US"/>
              <a:pPr fontAlgn="base">
                <a:spcBef>
                  <a:spcPct val="0"/>
                </a:spcBef>
                <a:spcAft>
                  <a:spcPct val="0"/>
                </a:spcAft>
                <a:defRPr/>
              </a:pPr>
              <a:t>56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6F3B0B-BD94-46F4-9A37-B7DCEC737602}" type="slidenum">
              <a:rPr lang="en-US"/>
              <a:pPr fontAlgn="base">
                <a:spcBef>
                  <a:spcPct val="0"/>
                </a:spcBef>
                <a:spcAft>
                  <a:spcPct val="0"/>
                </a:spcAft>
                <a:defRPr/>
              </a:pPr>
              <a:t>59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F93B36-40A0-4311-B659-0A132B12099A}" type="slidenum">
              <a:rPr lang="en-US"/>
              <a:pPr fontAlgn="base">
                <a:spcBef>
                  <a:spcPct val="0"/>
                </a:spcBef>
                <a:spcAft>
                  <a:spcPct val="0"/>
                </a:spcAft>
                <a:defRPr/>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78E4887C-97C6-46E0-8F22-D091BEEBE6E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A8443-9919-4338-96EF-5C243206DB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5E0FC-5A1B-473B-983D-7F3A99B73314}"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25E0FC-5A1B-473B-983D-7F3A99B73314}"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5E0FC-5A1B-473B-983D-7F3A99B73314}" type="datetimeFigureOut">
              <a:rPr lang="en-US" smtClean="0"/>
              <a:pPr/>
              <a:t>4/7/2011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25E0FC-5A1B-473B-983D-7F3A99B73314}" type="datetimeFigureOut">
              <a:rPr lang="en-US" smtClean="0"/>
              <a:pPr/>
              <a:t>4/7/2011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5E0FC-5A1B-473B-983D-7F3A99B73314}" type="datetimeFigureOut">
              <a:rPr lang="en-US" smtClean="0"/>
              <a:pPr/>
              <a:t>4/7/2011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5E0FC-5A1B-473B-983D-7F3A99B73314}"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5E0FC-5A1B-473B-983D-7F3A99B73314}"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5E0FC-5A1B-473B-983D-7F3A99B73314}" type="datetimeFigureOut">
              <a:rPr lang="en-US" smtClean="0"/>
              <a:pPr/>
              <a:t>4/7/2011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B0650-2E0A-4FD9-9C00-71BEE35D81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eb.ics.purdue.edu/~braile/edumod/waves/WaveDemo.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youtube.com/watch?v=R8dsrBf16pc"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edcenter.sdsu.edu/ssc/3d/seismicpropagation2d/seismicpropagation-sm.mov" TargetMode="Externa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youtube.com/watch?v=14SIvKH1kLo"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youtube.com/watch?v=4g_bPpPiFEE&amp;feature=related"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catwc.arh.noaa.gov/index.php" TargetMode="Externa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smtClean="0"/>
              <a:t>Today’s lecture:</a:t>
            </a:r>
            <a:endParaRPr lang="en-US" dirty="0"/>
          </a:p>
        </p:txBody>
      </p:sp>
      <p:sp>
        <p:nvSpPr>
          <p:cNvPr id="3" name="Content Placeholder 2"/>
          <p:cNvSpPr>
            <a:spLocks noGrp="1"/>
          </p:cNvSpPr>
          <p:nvPr>
            <p:ph idx="1"/>
          </p:nvPr>
        </p:nvSpPr>
        <p:spPr>
          <a:solidFill>
            <a:srgbClr val="FFFF00"/>
          </a:solidFill>
        </p:spPr>
        <p:txBody>
          <a:bodyPr/>
          <a:lstStyle/>
          <a:p>
            <a:r>
              <a:rPr lang="en-US" dirty="0" smtClean="0"/>
              <a:t>Seismology: the study of earthquakes</a:t>
            </a:r>
          </a:p>
          <a:p>
            <a:r>
              <a:rPr lang="en-US" dirty="0" smtClean="0"/>
              <a:t>Seismic waves: terminology, classification,  the transfer of energy, how waves move</a:t>
            </a:r>
          </a:p>
          <a:p>
            <a:r>
              <a:rPr lang="en-US" dirty="0" smtClean="0"/>
              <a:t>Measuring earthquakes</a:t>
            </a:r>
          </a:p>
          <a:p>
            <a:r>
              <a:rPr lang="en-US" dirty="0" smtClean="0"/>
              <a:t>Layers of the Earth and seismic waves</a:t>
            </a:r>
          </a:p>
          <a:p>
            <a:r>
              <a:rPr lang="en-US" dirty="0" smtClean="0"/>
              <a:t>What information a seismologist is able to interpret from a seismogram</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solidFill>
            <a:srgbClr val="99FF33"/>
          </a:solidFill>
        </p:spPr>
        <p:txBody>
          <a:bodyPr/>
          <a:lstStyle/>
          <a:p>
            <a:r>
              <a:rPr lang="en-US"/>
              <a:t>What happened?</a:t>
            </a:r>
          </a:p>
        </p:txBody>
      </p:sp>
      <p:sp>
        <p:nvSpPr>
          <p:cNvPr id="46083" name="Rectangle 3"/>
          <p:cNvSpPr>
            <a:spLocks noGrp="1" noChangeArrowheads="1"/>
          </p:cNvSpPr>
          <p:nvPr>
            <p:ph type="body" idx="1"/>
          </p:nvPr>
        </p:nvSpPr>
        <p:spPr>
          <a:xfrm>
            <a:off x="609600" y="3200400"/>
            <a:ext cx="8229600" cy="990600"/>
          </a:xfrm>
          <a:solidFill>
            <a:srgbClr val="FFFF66"/>
          </a:solidFill>
        </p:spPr>
        <p:txBody>
          <a:bodyPr/>
          <a:lstStyle/>
          <a:p>
            <a:pPr>
              <a:lnSpc>
                <a:spcPct val="90000"/>
              </a:lnSpc>
            </a:pPr>
            <a:r>
              <a:rPr lang="en-US"/>
              <a:t>Shear waves cannot travel through liquids because of how energy is transferred.</a:t>
            </a:r>
          </a:p>
          <a:p>
            <a:pPr>
              <a:lnSpc>
                <a:spcPct val="90000"/>
              </a:lnSpc>
              <a:buFontTx/>
              <a:buNone/>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wave"/>
          <p:cNvPicPr>
            <a:picLocks noChangeAspect="1" noChangeArrowheads="1" noCrop="1"/>
          </p:cNvPicPr>
          <p:nvPr/>
        </p:nvPicPr>
        <p:blipFill>
          <a:blip r:embed="rId3" cstate="print"/>
          <a:srcRect/>
          <a:stretch>
            <a:fillRect/>
          </a:stretch>
        </p:blipFill>
        <p:spPr bwMode="auto">
          <a:xfrm>
            <a:off x="0" y="762000"/>
            <a:ext cx="9144000" cy="5334000"/>
          </a:xfrm>
          <a:prstGeom prst="rect">
            <a:avLst/>
          </a:prstGeom>
          <a:noFill/>
        </p:spPr>
      </p:pic>
      <p:sp>
        <p:nvSpPr>
          <p:cNvPr id="43011" name="Text Box 3"/>
          <p:cNvSpPr txBox="1">
            <a:spLocks noChangeArrowheads="1"/>
          </p:cNvSpPr>
          <p:nvPr/>
        </p:nvSpPr>
        <p:spPr bwMode="auto">
          <a:xfrm>
            <a:off x="1096963" y="304800"/>
            <a:ext cx="6748462" cy="579438"/>
          </a:xfrm>
          <a:prstGeom prst="rect">
            <a:avLst/>
          </a:prstGeom>
          <a:noFill/>
          <a:ln w="9525">
            <a:noFill/>
            <a:miter lim="800000"/>
            <a:headEnd/>
            <a:tailEnd/>
          </a:ln>
          <a:effectLst/>
        </p:spPr>
        <p:txBody>
          <a:bodyPr wrap="none">
            <a:spAutoFit/>
          </a:bodyPr>
          <a:lstStyle/>
          <a:p>
            <a:r>
              <a:rPr lang="en-US" sz="3200" b="1" i="1">
                <a:solidFill>
                  <a:srgbClr val="00FF00"/>
                </a:solidFill>
                <a:latin typeface="Comic Sans MS" pitchFamily="66" charset="0"/>
              </a:rPr>
              <a:t>Shear Wave (S-Wave) Animation</a:t>
            </a:r>
          </a:p>
        </p:txBody>
      </p:sp>
      <p:sp>
        <p:nvSpPr>
          <p:cNvPr id="43012" name="Text Box 4"/>
          <p:cNvSpPr txBox="1">
            <a:spLocks noChangeArrowheads="1"/>
          </p:cNvSpPr>
          <p:nvPr/>
        </p:nvSpPr>
        <p:spPr bwMode="auto">
          <a:xfrm>
            <a:off x="0" y="4724400"/>
            <a:ext cx="9144000" cy="2101850"/>
          </a:xfrm>
          <a:prstGeom prst="rect">
            <a:avLst/>
          </a:prstGeom>
          <a:noFill/>
          <a:ln w="9525">
            <a:noFill/>
            <a:miter lim="800000"/>
            <a:headEnd/>
            <a:tailEnd/>
          </a:ln>
          <a:effectLst/>
        </p:spPr>
        <p:txBody>
          <a:bodyPr>
            <a:spAutoFit/>
          </a:bodyPr>
          <a:lstStyle/>
          <a:p>
            <a:r>
              <a:rPr lang="en-US" sz="2200"/>
              <a:t>Deformation propagates.  Particle motion consists of alternating transverse motion.  Particle motion is perpendicular to the direction of propagation (transverse).  Transverse particle motion shown here is vertical but can be in any direction.  However, Earth’s layers tend to cause mostly vertical (SV; in the vertical plane) or horizontal (SH) shear motions.  Material returns to its original shape after wave passes.</a:t>
            </a:r>
          </a:p>
        </p:txBody>
      </p:sp>
      <p:pic>
        <p:nvPicPr>
          <p:cNvPr id="43013" name="Picture 5" descr="IRISLogo"/>
          <p:cNvPicPr>
            <a:picLocks noChangeAspect="1" noChangeArrowheads="1"/>
          </p:cNvPicPr>
          <p:nvPr/>
        </p:nvPicPr>
        <p:blipFill>
          <a:blip r:embed="rId4" cstate="print">
            <a:lum bright="18000" contrast="36000"/>
          </a:blip>
          <a:srcRect l="5771" t="5867" r="5771" b="10133"/>
          <a:stretch>
            <a:fillRect/>
          </a:stretch>
        </p:blipFill>
        <p:spPr bwMode="auto">
          <a:xfrm>
            <a:off x="152400" y="35052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solidFill>
            <a:srgbClr val="00FFFF"/>
          </a:solidFill>
        </p:spPr>
        <p:txBody>
          <a:bodyPr/>
          <a:lstStyle/>
          <a:p>
            <a:r>
              <a:rPr lang="en-US"/>
              <a:t>Seismic waves</a:t>
            </a:r>
          </a:p>
        </p:txBody>
      </p:sp>
      <p:sp>
        <p:nvSpPr>
          <p:cNvPr id="47107" name="Rectangle 3"/>
          <p:cNvSpPr>
            <a:spLocks noGrp="1" noChangeArrowheads="1"/>
          </p:cNvSpPr>
          <p:nvPr>
            <p:ph type="body" idx="1"/>
          </p:nvPr>
        </p:nvSpPr>
        <p:spPr>
          <a:solidFill>
            <a:srgbClr val="FFFF66"/>
          </a:solidFill>
        </p:spPr>
        <p:txBody>
          <a:bodyPr/>
          <a:lstStyle/>
          <a:p>
            <a:r>
              <a:rPr lang="en-US"/>
              <a:t>Body waves initiate at the focus</a:t>
            </a:r>
          </a:p>
          <a:p>
            <a:r>
              <a:rPr lang="en-US"/>
              <a:t>Leave in wave fronts moving in all directions</a:t>
            </a:r>
          </a:p>
          <a:p>
            <a:r>
              <a:rPr lang="en-US" b="1"/>
              <a:t>Body waves</a:t>
            </a:r>
          </a:p>
          <a:p>
            <a:pPr lvl="1"/>
            <a:r>
              <a:rPr lang="en-US" b="1"/>
              <a:t>Primary wave</a:t>
            </a:r>
            <a:r>
              <a:rPr lang="en-US"/>
              <a:t>: transfers energy by compression and dilation</a:t>
            </a:r>
          </a:p>
          <a:p>
            <a:pPr lvl="1"/>
            <a:r>
              <a:rPr lang="en-US" b="1"/>
              <a:t>Secondary</a:t>
            </a:r>
            <a:r>
              <a:rPr lang="en-US"/>
              <a:t> wave: transfers energy by shear motion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solidFill>
            <a:srgbClr val="00FFFF"/>
          </a:solidFill>
        </p:spPr>
        <p:txBody>
          <a:bodyPr/>
          <a:lstStyle/>
          <a:p>
            <a:r>
              <a:rPr lang="en-US"/>
              <a:t>Surface waves</a:t>
            </a:r>
          </a:p>
        </p:txBody>
      </p:sp>
      <p:sp>
        <p:nvSpPr>
          <p:cNvPr id="49155" name="Rectangle 3"/>
          <p:cNvSpPr>
            <a:spLocks noGrp="1" noChangeArrowheads="1"/>
          </p:cNvSpPr>
          <p:nvPr>
            <p:ph type="body" idx="1"/>
          </p:nvPr>
        </p:nvSpPr>
        <p:spPr>
          <a:xfrm>
            <a:off x="457200" y="1600200"/>
            <a:ext cx="8229600" cy="1600200"/>
          </a:xfrm>
          <a:solidFill>
            <a:srgbClr val="FFFF66"/>
          </a:solidFill>
        </p:spPr>
        <p:txBody>
          <a:bodyPr/>
          <a:lstStyle/>
          <a:p>
            <a:r>
              <a:rPr lang="en-US" dirty="0"/>
              <a:t>When the body waves hit the </a:t>
            </a:r>
            <a:r>
              <a:rPr lang="en-US" dirty="0" smtClean="0"/>
              <a:t>Earth’s </a:t>
            </a:r>
            <a:r>
              <a:rPr lang="en-US" dirty="0"/>
              <a:t>surface, body waves transfer energy as surface waves</a:t>
            </a:r>
          </a:p>
        </p:txBody>
      </p:sp>
      <p:sp>
        <p:nvSpPr>
          <p:cNvPr id="49156" name="Rectangle 4"/>
          <p:cNvSpPr>
            <a:spLocks noChangeArrowheads="1"/>
          </p:cNvSpPr>
          <p:nvPr/>
        </p:nvSpPr>
        <p:spPr bwMode="auto">
          <a:xfrm>
            <a:off x="1371600" y="3505200"/>
            <a:ext cx="5638800" cy="2563813"/>
          </a:xfrm>
          <a:prstGeom prst="rect">
            <a:avLst/>
          </a:prstGeom>
          <a:noFill/>
          <a:ln w="9525">
            <a:noFill/>
            <a:miter lim="800000"/>
            <a:headEnd/>
            <a:tailEnd/>
          </a:ln>
          <a:effectLst/>
        </p:spPr>
        <p:txBody>
          <a:bodyPr>
            <a:spAutoFit/>
          </a:bodyPr>
          <a:lstStyle/>
          <a:p>
            <a:pPr lvl="1"/>
            <a:endParaRPr lang="en-US" u="sng">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p:txBody>
      </p:sp>
      <p:pic>
        <p:nvPicPr>
          <p:cNvPr id="49157" name="Picture 5" descr="LWave"/>
          <p:cNvPicPr>
            <a:picLocks noChangeAspect="1" noChangeArrowheads="1"/>
          </p:cNvPicPr>
          <p:nvPr/>
        </p:nvPicPr>
        <p:blipFill>
          <a:blip r:embed="rId3" cstate="print"/>
          <a:srcRect/>
          <a:stretch>
            <a:fillRect/>
          </a:stretch>
        </p:blipFill>
        <p:spPr bwMode="auto">
          <a:xfrm>
            <a:off x="2590800" y="3657600"/>
            <a:ext cx="3276600" cy="1431925"/>
          </a:xfrm>
          <a:prstGeom prst="rect">
            <a:avLst/>
          </a:prstGeom>
          <a:noFill/>
        </p:spPr>
      </p:pic>
      <p:sp>
        <p:nvSpPr>
          <p:cNvPr id="49159" name="Text Box 7"/>
          <p:cNvSpPr txBox="1">
            <a:spLocks noChangeArrowheads="1"/>
          </p:cNvSpPr>
          <p:nvPr/>
        </p:nvSpPr>
        <p:spPr bwMode="auto">
          <a:xfrm>
            <a:off x="3886200" y="4876800"/>
            <a:ext cx="609600" cy="366713"/>
          </a:xfrm>
          <a:prstGeom prst="rect">
            <a:avLst/>
          </a:prstGeom>
          <a:solidFill>
            <a:srgbClr val="FFFFCC"/>
          </a:solidFill>
          <a:ln w="9525">
            <a:noFill/>
            <a:miter lim="800000"/>
            <a:headEnd/>
            <a:tailEnd/>
          </a:ln>
          <a:effectLst/>
        </p:spPr>
        <p:txBody>
          <a:bodyPr>
            <a:spAutoFit/>
          </a:bodyPr>
          <a:lstStyle/>
          <a:p>
            <a:pPr>
              <a:spcBef>
                <a:spcPct val="50000"/>
              </a:spcBef>
            </a:pPr>
            <a:endParaRPr lang="en-US"/>
          </a:p>
        </p:txBody>
      </p:sp>
      <p:sp>
        <p:nvSpPr>
          <p:cNvPr id="49160" name="Text Box 8"/>
          <p:cNvSpPr txBox="1">
            <a:spLocks noChangeArrowheads="1"/>
          </p:cNvSpPr>
          <p:nvPr/>
        </p:nvSpPr>
        <p:spPr bwMode="auto">
          <a:xfrm>
            <a:off x="5943600" y="4030663"/>
            <a:ext cx="2667000" cy="946150"/>
          </a:xfrm>
          <a:prstGeom prst="rect">
            <a:avLst/>
          </a:prstGeom>
          <a:solidFill>
            <a:srgbClr val="66FFFF"/>
          </a:solidFill>
          <a:ln w="9525">
            <a:noFill/>
            <a:miter lim="800000"/>
            <a:headEnd/>
            <a:tailEnd/>
          </a:ln>
          <a:effectLst/>
        </p:spPr>
        <p:txBody>
          <a:bodyPr>
            <a:spAutoFit/>
          </a:bodyPr>
          <a:lstStyle/>
          <a:p>
            <a:pPr>
              <a:spcBef>
                <a:spcPct val="50000"/>
              </a:spcBef>
            </a:pPr>
            <a:r>
              <a:rPr lang="en-US" sz="2000" b="1"/>
              <a:t>Love waves</a:t>
            </a:r>
            <a:r>
              <a:rPr lang="en-US"/>
              <a:t> transfer energy in a shear motion</a:t>
            </a:r>
          </a:p>
        </p:txBody>
      </p:sp>
      <p:sp>
        <p:nvSpPr>
          <p:cNvPr id="49161" name="Line 9"/>
          <p:cNvSpPr>
            <a:spLocks noChangeShapeType="1"/>
          </p:cNvSpPr>
          <p:nvPr/>
        </p:nvSpPr>
        <p:spPr bwMode="auto">
          <a:xfrm flipH="1" flipV="1">
            <a:off x="5562600" y="4191000"/>
            <a:ext cx="457200" cy="76200"/>
          </a:xfrm>
          <a:prstGeom prst="line">
            <a:avLst/>
          </a:prstGeom>
          <a:noFill/>
          <a:ln w="38100">
            <a:solidFill>
              <a:srgbClr val="FF0000"/>
            </a:solidFill>
            <a:round/>
            <a:headEnd/>
            <a:tailEnd type="triangle" w="med" len="med"/>
          </a:ln>
          <a:effectLst/>
        </p:spPr>
        <p:txBody>
          <a:bodyPr/>
          <a:lstStyle/>
          <a:p>
            <a:endParaRPr lang="en-US"/>
          </a:p>
        </p:txBody>
      </p:sp>
      <p:sp>
        <p:nvSpPr>
          <p:cNvPr id="49162" name="Text Box 10"/>
          <p:cNvSpPr txBox="1">
            <a:spLocks noChangeArrowheads="1"/>
          </p:cNvSpPr>
          <p:nvPr/>
        </p:nvSpPr>
        <p:spPr bwMode="auto">
          <a:xfrm>
            <a:off x="1981200" y="5707063"/>
            <a:ext cx="3581400" cy="946150"/>
          </a:xfrm>
          <a:prstGeom prst="rect">
            <a:avLst/>
          </a:prstGeom>
          <a:solidFill>
            <a:srgbClr val="99FF33"/>
          </a:solidFill>
          <a:ln w="9525">
            <a:noFill/>
            <a:miter lim="800000"/>
            <a:headEnd/>
            <a:tailEnd/>
          </a:ln>
          <a:effectLst/>
        </p:spPr>
        <p:txBody>
          <a:bodyPr>
            <a:spAutoFit/>
          </a:bodyPr>
          <a:lstStyle/>
          <a:p>
            <a:pPr>
              <a:spcBef>
                <a:spcPct val="50000"/>
              </a:spcBef>
            </a:pPr>
            <a:r>
              <a:rPr lang="en-US" sz="2000" b="1"/>
              <a:t>Rayleigh waves</a:t>
            </a:r>
            <a:r>
              <a:rPr lang="en-US"/>
              <a:t> transfer energy in an orbital motion (similar to wind blown waves)</a:t>
            </a:r>
          </a:p>
        </p:txBody>
      </p:sp>
      <p:sp>
        <p:nvSpPr>
          <p:cNvPr id="49163" name="Line 11"/>
          <p:cNvSpPr>
            <a:spLocks noChangeShapeType="1"/>
          </p:cNvSpPr>
          <p:nvPr/>
        </p:nvSpPr>
        <p:spPr bwMode="auto">
          <a:xfrm flipV="1">
            <a:off x="2819400" y="4800600"/>
            <a:ext cx="838200" cy="914400"/>
          </a:xfrm>
          <a:prstGeom prst="line">
            <a:avLst/>
          </a:prstGeom>
          <a:noFill/>
          <a:ln w="28575">
            <a:solidFill>
              <a:srgbClr val="FF0000"/>
            </a:solidFill>
            <a:round/>
            <a:headEnd/>
            <a:tailEnd type="triangle" w="med" len="med"/>
          </a:ln>
          <a:effec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98525" y="304800"/>
            <a:ext cx="7175500" cy="579438"/>
          </a:xfrm>
          <a:prstGeom prst="rect">
            <a:avLst/>
          </a:prstGeom>
          <a:noFill/>
          <a:ln w="9525">
            <a:noFill/>
            <a:miter lim="800000"/>
            <a:headEnd/>
            <a:tailEnd/>
          </a:ln>
          <a:effectLst/>
        </p:spPr>
        <p:txBody>
          <a:bodyPr wrap="none">
            <a:spAutoFit/>
          </a:bodyPr>
          <a:lstStyle/>
          <a:p>
            <a:r>
              <a:rPr lang="en-US" sz="3200" b="1" i="1">
                <a:solidFill>
                  <a:srgbClr val="0000FF"/>
                </a:solidFill>
                <a:latin typeface="Comic Sans MS" pitchFamily="66" charset="0"/>
              </a:rPr>
              <a:t>Rayleigh Wave (R-Wave) Animation</a:t>
            </a:r>
          </a:p>
        </p:txBody>
      </p:sp>
      <p:pic>
        <p:nvPicPr>
          <p:cNvPr id="50179" name="Picture 3" descr="R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50180" name="Text Box 4"/>
          <p:cNvSpPr txBox="1">
            <a:spLocks noChangeArrowheads="1"/>
          </p:cNvSpPr>
          <p:nvPr/>
        </p:nvSpPr>
        <p:spPr bwMode="auto">
          <a:xfrm>
            <a:off x="152400" y="5349875"/>
            <a:ext cx="8991600" cy="1431925"/>
          </a:xfrm>
          <a:prstGeom prst="rect">
            <a:avLst/>
          </a:prstGeom>
          <a:noFill/>
          <a:ln w="9525">
            <a:noFill/>
            <a:miter lim="800000"/>
            <a:headEnd/>
            <a:tailEnd/>
          </a:ln>
          <a:effectLst/>
        </p:spPr>
        <p:txBody>
          <a:bodyPr>
            <a:spAutoFit/>
          </a:bodyPr>
          <a:lstStyle/>
          <a:p>
            <a:r>
              <a:rPr lang="en-US" sz="2200"/>
              <a:t>Deformation propagates.  Particle motion consists of elliptical motions (generally retrograde elliptical) in the vertical plane and parallel to the direction of propagation.  Amplitude decreases with depth.  Material returns to its original shape after wave passes.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98525" y="304800"/>
            <a:ext cx="6427788" cy="579438"/>
          </a:xfrm>
          <a:prstGeom prst="rect">
            <a:avLst/>
          </a:prstGeom>
          <a:noFill/>
          <a:ln w="9525">
            <a:noFill/>
            <a:miter lim="800000"/>
            <a:headEnd/>
            <a:tailEnd/>
          </a:ln>
          <a:effectLst/>
        </p:spPr>
        <p:txBody>
          <a:bodyPr wrap="none">
            <a:spAutoFit/>
          </a:bodyPr>
          <a:lstStyle/>
          <a:p>
            <a:r>
              <a:rPr lang="en-US" sz="3200" b="1" i="1">
                <a:solidFill>
                  <a:srgbClr val="0000FF"/>
                </a:solidFill>
                <a:latin typeface="Comic Sans MS" pitchFamily="66" charset="0"/>
              </a:rPr>
              <a:t>Love Wave (R-Wave) Animation</a:t>
            </a:r>
          </a:p>
        </p:txBody>
      </p:sp>
      <p:pic>
        <p:nvPicPr>
          <p:cNvPr id="52227" name="Picture 3" descr="R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52228" name="Text Box 4"/>
          <p:cNvSpPr txBox="1">
            <a:spLocks noChangeArrowheads="1"/>
          </p:cNvSpPr>
          <p:nvPr/>
        </p:nvSpPr>
        <p:spPr bwMode="auto">
          <a:xfrm>
            <a:off x="152400" y="5349875"/>
            <a:ext cx="8991600" cy="1431925"/>
          </a:xfrm>
          <a:prstGeom prst="rect">
            <a:avLst/>
          </a:prstGeom>
          <a:noFill/>
          <a:ln w="9525">
            <a:noFill/>
            <a:miter lim="800000"/>
            <a:headEnd/>
            <a:tailEnd/>
          </a:ln>
          <a:effectLst/>
        </p:spPr>
        <p:txBody>
          <a:bodyPr>
            <a:spAutoFit/>
          </a:bodyPr>
          <a:lstStyle/>
          <a:p>
            <a:r>
              <a:rPr lang="en-US" sz="2200"/>
              <a:t>Deformation propagates.  Particle motion consists of elliptical motions (generally retrograde elliptical) in the vertical plane and parallel to the direction of propagation.  Amplitude decreases with depth.  Material returns to its original shape after wave passes.</a:t>
            </a:r>
          </a:p>
        </p:txBody>
      </p:sp>
      <p:pic>
        <p:nvPicPr>
          <p:cNvPr id="52229" name="Picture 5" descr="Lwave"/>
          <p:cNvPicPr>
            <a:picLocks noChangeAspect="1" noChangeArrowheads="1" noCrop="1"/>
          </p:cNvPicPr>
          <p:nvPr/>
        </p:nvPicPr>
        <p:blipFill>
          <a:blip r:embed="rId4" cstate="print"/>
          <a:srcRect/>
          <a:stretch>
            <a:fillRect/>
          </a:stretch>
        </p:blipFill>
        <p:spPr bwMode="auto">
          <a:xfrm>
            <a:off x="0" y="1066800"/>
            <a:ext cx="9144000" cy="4572000"/>
          </a:xfrm>
          <a:prstGeom prst="rect">
            <a:avLst/>
          </a:prstGeom>
          <a:noFill/>
        </p:spPr>
      </p:pic>
      <p:pic>
        <p:nvPicPr>
          <p:cNvPr id="52230" name="Picture 6" descr="IRISLogo"/>
          <p:cNvPicPr>
            <a:picLocks noChangeAspect="1" noChangeArrowheads="1"/>
          </p:cNvPicPr>
          <p:nvPr/>
        </p:nvPicPr>
        <p:blipFill>
          <a:blip r:embed="rId5" cstate="print">
            <a:lum bright="18000" contrast="36000"/>
          </a:blip>
          <a:srcRect l="5771" t="5867" r="5771" b="10133"/>
          <a:stretch>
            <a:fillRect/>
          </a:stretch>
        </p:blipFill>
        <p:spPr bwMode="auto">
          <a:xfrm>
            <a:off x="457200" y="41148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tickManWaveSimulation"/>
          <p:cNvPicPr>
            <a:picLocks noChangeAspect="1" noChangeArrowheads="1"/>
          </p:cNvPicPr>
          <p:nvPr/>
        </p:nvPicPr>
        <p:blipFill>
          <a:blip r:embed="rId3" cstate="print"/>
          <a:srcRect l="2777" t="3925" r="3206" b="2612"/>
          <a:stretch>
            <a:fillRect/>
          </a:stretch>
        </p:blipFill>
        <p:spPr bwMode="auto">
          <a:xfrm>
            <a:off x="1524000" y="381000"/>
            <a:ext cx="5791200" cy="3962400"/>
          </a:xfrm>
          <a:prstGeom prst="rect">
            <a:avLst/>
          </a:prstGeom>
          <a:noFill/>
          <a:ln w="9525">
            <a:noFill/>
            <a:miter lim="800000"/>
            <a:headEnd/>
            <a:tailEnd/>
          </a:ln>
        </p:spPr>
      </p:pic>
      <p:sp>
        <p:nvSpPr>
          <p:cNvPr id="54275" name="Rectangle 3"/>
          <p:cNvSpPr>
            <a:spLocks noChangeArrowheads="1"/>
          </p:cNvSpPr>
          <p:nvPr/>
        </p:nvSpPr>
        <p:spPr bwMode="auto">
          <a:xfrm>
            <a:off x="228600" y="4335463"/>
            <a:ext cx="8686800" cy="2225675"/>
          </a:xfrm>
          <a:prstGeom prst="rect">
            <a:avLst/>
          </a:prstGeom>
          <a:noFill/>
          <a:ln w="9525">
            <a:noFill/>
            <a:miter lim="800000"/>
            <a:headEnd/>
            <a:tailEnd/>
          </a:ln>
          <a:effectLst/>
        </p:spPr>
        <p:txBody>
          <a:bodyPr anchor="ctr">
            <a:spAutoFit/>
          </a:bodyPr>
          <a:lstStyle/>
          <a:p>
            <a:pPr algn="just"/>
            <a:r>
              <a:rPr lang="en-US" sz="2000" i="1"/>
              <a:t>Schematic diagram illustrating students performing wave simulations.  Student holds a poster board or cardboard circle in front of his or her body and walks forward (like the seismic waves propagating in the Earth).  While walking, the student moves their circle </a:t>
            </a:r>
            <a:r>
              <a:rPr lang="en-US" sz="2000" b="1" i="1"/>
              <a:t>forward and backward</a:t>
            </a:r>
            <a:r>
              <a:rPr lang="en-US" sz="2000" i="1"/>
              <a:t> (“push and pull”, for the P wave), or</a:t>
            </a:r>
            <a:r>
              <a:rPr lang="en-US" sz="2000" b="1" i="1"/>
              <a:t> up and down</a:t>
            </a:r>
            <a:r>
              <a:rPr lang="en-US" sz="2000" i="1"/>
              <a:t> (transverse motion for the shear wave), or </a:t>
            </a:r>
            <a:r>
              <a:rPr lang="en-US" sz="2000" b="1" i="1"/>
              <a:t>in a retrograde ellipse</a:t>
            </a:r>
            <a:r>
              <a:rPr lang="en-US" sz="2000" i="1"/>
              <a:t> (for the Rayleigh wave), or </a:t>
            </a:r>
            <a:r>
              <a:rPr lang="en-US" sz="2000" b="1" i="1"/>
              <a:t>side to side horizontally</a:t>
            </a:r>
            <a:r>
              <a:rPr lang="en-US" sz="2000" i="1"/>
              <a:t> (for the Love wave), as shown above.</a:t>
            </a:r>
          </a:p>
        </p:txBody>
      </p:sp>
      <p:pic>
        <p:nvPicPr>
          <p:cNvPr id="54276" name="Picture 4" descr="IRISLogo"/>
          <p:cNvPicPr>
            <a:picLocks noChangeAspect="1" noChangeArrowheads="1"/>
          </p:cNvPicPr>
          <p:nvPr/>
        </p:nvPicPr>
        <p:blipFill>
          <a:blip r:embed="rId4" cstate="print">
            <a:lum bright="18000" contrast="36000"/>
          </a:blip>
          <a:srcRect l="5771" t="5867" r="5771" b="10133"/>
          <a:stretch>
            <a:fillRect/>
          </a:stretch>
        </p:blipFill>
        <p:spPr bwMode="auto">
          <a:xfrm>
            <a:off x="152400" y="28194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rgbClr val="CCCCFF"/>
          </a:solidFill>
          <a:ln w="28575">
            <a:solidFill>
              <a:schemeClr val="tx1"/>
            </a:solidFill>
          </a:ln>
        </p:spPr>
        <p:txBody>
          <a:bodyPr/>
          <a:lstStyle/>
          <a:p>
            <a:pPr eaLnBrk="1" hangingPunct="1"/>
            <a:r>
              <a:rPr lang="en-US" smtClean="0"/>
              <a:t>Earthquake Waves</a:t>
            </a:r>
          </a:p>
        </p:txBody>
      </p:sp>
      <p:sp>
        <p:nvSpPr>
          <p:cNvPr id="26627" name="Rectangle 3"/>
          <p:cNvSpPr>
            <a:spLocks noGrp="1" noChangeArrowheads="1"/>
          </p:cNvSpPr>
          <p:nvPr>
            <p:ph type="body" idx="1"/>
          </p:nvPr>
        </p:nvSpPr>
        <p:spPr>
          <a:xfrm>
            <a:off x="457200" y="4800600"/>
            <a:ext cx="8229600" cy="914400"/>
          </a:xfrm>
          <a:solidFill>
            <a:srgbClr val="99FF33"/>
          </a:solidFill>
          <a:ln w="19050">
            <a:solidFill>
              <a:schemeClr val="tx1"/>
            </a:solidFill>
          </a:ln>
        </p:spPr>
        <p:txBody>
          <a:bodyPr>
            <a:normAutofit lnSpcReduction="10000"/>
          </a:bodyPr>
          <a:lstStyle/>
          <a:p>
            <a:pPr eaLnBrk="1" hangingPunct="1"/>
            <a:r>
              <a:rPr lang="en-US" sz="2800" dirty="0" smtClean="0"/>
              <a:t>The seismic waves are recorded in a predictable pattern.</a:t>
            </a:r>
          </a:p>
        </p:txBody>
      </p:sp>
      <p:pic>
        <p:nvPicPr>
          <p:cNvPr id="26628" name="Picture 4" descr="pswaves"/>
          <p:cNvPicPr>
            <a:picLocks noChangeAspect="1" noChangeArrowheads="1"/>
          </p:cNvPicPr>
          <p:nvPr/>
        </p:nvPicPr>
        <p:blipFill>
          <a:blip r:embed="rId2" cstate="print"/>
          <a:srcRect/>
          <a:stretch>
            <a:fillRect/>
          </a:stretch>
        </p:blipFill>
        <p:spPr bwMode="auto">
          <a:xfrm>
            <a:off x="2514600" y="1828800"/>
            <a:ext cx="4010025" cy="24669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solidFill>
            <a:srgbClr val="92D050"/>
          </a:solidFill>
        </p:spPr>
        <p:txBody>
          <a:bodyPr>
            <a:normAutofit fontScale="90000"/>
          </a:bodyPr>
          <a:lstStyle/>
          <a:p>
            <a:r>
              <a:rPr lang="en-US" smtClean="0"/>
              <a:t>Seismometers are placed in the ground</a:t>
            </a:r>
          </a:p>
        </p:txBody>
      </p:sp>
      <p:sp>
        <p:nvSpPr>
          <p:cNvPr id="4" name="Content Placeholder 3"/>
          <p:cNvSpPr>
            <a:spLocks noGrp="1"/>
          </p:cNvSpPr>
          <p:nvPr>
            <p:ph sz="half" idx="2"/>
          </p:nvPr>
        </p:nvSpPr>
        <p:spPr>
          <a:xfrm>
            <a:off x="4648200" y="1600200"/>
            <a:ext cx="4038600" cy="1981200"/>
          </a:xfrm>
          <a:solidFill>
            <a:schemeClr val="accent2">
              <a:lumMod val="20000"/>
              <a:lumOff val="80000"/>
            </a:schemeClr>
          </a:solidFill>
        </p:spPr>
        <p:txBody>
          <a:bodyPr/>
          <a:lstStyle/>
          <a:p>
            <a:pPr>
              <a:defRPr/>
            </a:pPr>
            <a:r>
              <a:rPr lang="en-US" dirty="0" smtClean="0"/>
              <a:t>Signal is sent to a computer </a:t>
            </a:r>
          </a:p>
          <a:p>
            <a:pPr>
              <a:defRPr/>
            </a:pPr>
            <a:r>
              <a:rPr lang="en-US" dirty="0" smtClean="0"/>
              <a:t>Transfers image to a digital record</a:t>
            </a:r>
            <a:endParaRPr lang="en-US" dirty="0"/>
          </a:p>
        </p:txBody>
      </p:sp>
      <p:pic>
        <p:nvPicPr>
          <p:cNvPr id="27652" name="Picture 2"/>
          <p:cNvPicPr>
            <a:picLocks noGrp="1" noChangeAspect="1" noChangeArrowheads="1"/>
          </p:cNvPicPr>
          <p:nvPr>
            <p:ph sz="half" idx="1"/>
          </p:nvPr>
        </p:nvPicPr>
        <p:blipFill>
          <a:blip r:embed="rId2" cstate="print"/>
          <a:srcRect/>
          <a:stretch>
            <a:fillRect/>
          </a:stretch>
        </p:blipFill>
        <p:spPr>
          <a:xfrm>
            <a:off x="457200" y="2347913"/>
            <a:ext cx="4038600" cy="3028950"/>
          </a:xfrm>
          <a:noFill/>
        </p:spPr>
      </p:pic>
      <p:pic>
        <p:nvPicPr>
          <p:cNvPr id="27653" name="Picture 3"/>
          <p:cNvPicPr>
            <a:picLocks noChangeAspect="1" noChangeArrowheads="1"/>
          </p:cNvPicPr>
          <p:nvPr/>
        </p:nvPicPr>
        <p:blipFill>
          <a:blip r:embed="rId3" cstate="print"/>
          <a:srcRect/>
          <a:stretch>
            <a:fillRect/>
          </a:stretch>
        </p:blipFill>
        <p:spPr bwMode="auto">
          <a:xfrm>
            <a:off x="5105400" y="3962400"/>
            <a:ext cx="3295650" cy="22256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Seismic networks in Japan and California</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224048" y="1600200"/>
            <a:ext cx="2886903" cy="4525963"/>
          </a:xfrm>
          <a:prstGeom prst="rect">
            <a:avLst/>
          </a:prstGeom>
          <a:noFill/>
          <a:ln w="9525">
            <a:noFill/>
            <a:miter lim="800000"/>
            <a:headEnd/>
            <a:tailEnd/>
          </a:ln>
        </p:spPr>
      </p:pic>
      <p:pic>
        <p:nvPicPr>
          <p:cNvPr id="7" name="Picture 2"/>
          <p:cNvPicPr>
            <a:picLocks noGrp="1" noChangeAspect="1" noChangeArrowheads="1"/>
          </p:cNvPicPr>
          <p:nvPr>
            <p:ph sz="half" idx="1"/>
          </p:nvPr>
        </p:nvPicPr>
        <p:blipFill>
          <a:blip r:embed="rId3" cstate="print"/>
          <a:srcRect/>
          <a:stretch>
            <a:fillRect/>
          </a:stretch>
        </p:blipFill>
        <p:spPr bwMode="auto">
          <a:xfrm>
            <a:off x="457200" y="2056236"/>
            <a:ext cx="4038600" cy="361389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smtClean="0"/>
              <a:t>Other information on slides</a:t>
            </a:r>
            <a:endParaRPr lang="en-US" dirty="0"/>
          </a:p>
        </p:txBody>
      </p:sp>
      <p:sp>
        <p:nvSpPr>
          <p:cNvPr id="3" name="Content Placeholder 2"/>
          <p:cNvSpPr>
            <a:spLocks noGrp="1"/>
          </p:cNvSpPr>
          <p:nvPr>
            <p:ph idx="1"/>
          </p:nvPr>
        </p:nvSpPr>
        <p:spPr>
          <a:solidFill>
            <a:srgbClr val="FFFF00"/>
          </a:solidFill>
        </p:spPr>
        <p:txBody>
          <a:bodyPr/>
          <a:lstStyle/>
          <a:p>
            <a:r>
              <a:rPr lang="en-US" dirty="0" smtClean="0"/>
              <a:t>Wave terminology</a:t>
            </a:r>
          </a:p>
          <a:p>
            <a:r>
              <a:rPr lang="en-US" dirty="0" smtClean="0"/>
              <a:t>Seismology</a:t>
            </a:r>
          </a:p>
          <a:p>
            <a:r>
              <a:rPr lang="en-US" dirty="0" smtClean="0"/>
              <a:t>Seismic waves</a:t>
            </a:r>
          </a:p>
          <a:p>
            <a:r>
              <a:rPr lang="en-US" dirty="0" smtClean="0"/>
              <a:t>Locating an epicenter</a:t>
            </a:r>
          </a:p>
          <a:p>
            <a:r>
              <a:rPr lang="en-US" dirty="0" smtClean="0"/>
              <a:t>Measuring earthquakes</a:t>
            </a:r>
          </a:p>
          <a:p>
            <a:r>
              <a:rPr lang="en-US" dirty="0" smtClean="0"/>
              <a:t>Foreshocks </a:t>
            </a:r>
            <a:r>
              <a:rPr lang="en-US" smtClean="0"/>
              <a:t>and aftershocks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FFC000"/>
          </a:solidFill>
        </p:spPr>
        <p:txBody>
          <a:bodyPr/>
          <a:lstStyle/>
          <a:p>
            <a:r>
              <a:rPr lang="en-US" dirty="0" smtClean="0"/>
              <a:t>Wave terminology</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rgbClr val="92D050"/>
          </a:solidFill>
        </p:spPr>
        <p:txBody>
          <a:bodyPr/>
          <a:lstStyle/>
          <a:p>
            <a:pPr eaLnBrk="1" hangingPunct="1"/>
            <a:r>
              <a:rPr lang="en-US" smtClean="0"/>
              <a:t>Waves</a:t>
            </a:r>
          </a:p>
        </p:txBody>
      </p:sp>
      <p:sp>
        <p:nvSpPr>
          <p:cNvPr id="16387" name="Rectangle 3"/>
          <p:cNvSpPr>
            <a:spLocks noGrp="1" noChangeArrowheads="1"/>
          </p:cNvSpPr>
          <p:nvPr>
            <p:ph type="body" idx="1"/>
          </p:nvPr>
        </p:nvSpPr>
        <p:spPr>
          <a:xfrm>
            <a:off x="457200" y="4800600"/>
            <a:ext cx="8229600" cy="762000"/>
          </a:xfrm>
          <a:solidFill>
            <a:srgbClr val="FF7C80"/>
          </a:solidFill>
        </p:spPr>
        <p:txBody>
          <a:bodyPr>
            <a:normAutofit fontScale="92500" lnSpcReduction="10000"/>
          </a:bodyPr>
          <a:lstStyle/>
          <a:p>
            <a:pPr eaLnBrk="1" hangingPunct="1">
              <a:lnSpc>
                <a:spcPct val="90000"/>
              </a:lnSpc>
            </a:pPr>
            <a:r>
              <a:rPr lang="en-US" sz="2800" smtClean="0"/>
              <a:t>Waves have different wavelengths, energies and frequencies. </a:t>
            </a:r>
          </a:p>
        </p:txBody>
      </p:sp>
      <p:pic>
        <p:nvPicPr>
          <p:cNvPr id="16388" name="Picture 4" descr="emschart"/>
          <p:cNvPicPr>
            <a:picLocks noChangeAspect="1" noChangeArrowheads="1"/>
          </p:cNvPicPr>
          <p:nvPr/>
        </p:nvPicPr>
        <p:blipFill>
          <a:blip r:embed="rId2" cstate="print"/>
          <a:srcRect/>
          <a:stretch>
            <a:fillRect/>
          </a:stretch>
        </p:blipFill>
        <p:spPr bwMode="auto">
          <a:xfrm>
            <a:off x="533400" y="1752600"/>
            <a:ext cx="7772400" cy="243998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rgbClr val="CCCCFF"/>
          </a:solidFill>
          <a:ln w="28575">
            <a:solidFill>
              <a:schemeClr val="tx1"/>
            </a:solidFill>
          </a:ln>
        </p:spPr>
        <p:txBody>
          <a:bodyPr/>
          <a:lstStyle/>
          <a:p>
            <a:pPr eaLnBrk="1" hangingPunct="1"/>
            <a:r>
              <a:rPr lang="en-US" smtClean="0"/>
              <a:t>Waves</a:t>
            </a:r>
          </a:p>
        </p:txBody>
      </p:sp>
      <p:sp>
        <p:nvSpPr>
          <p:cNvPr id="17411" name="Rectangle 3"/>
          <p:cNvSpPr>
            <a:spLocks noGrp="1" noChangeArrowheads="1"/>
          </p:cNvSpPr>
          <p:nvPr>
            <p:ph type="body" idx="1"/>
          </p:nvPr>
        </p:nvSpPr>
        <p:spPr>
          <a:xfrm>
            <a:off x="457200" y="1600200"/>
            <a:ext cx="8229600" cy="2438400"/>
          </a:xfrm>
          <a:solidFill>
            <a:srgbClr val="99FF33"/>
          </a:solidFill>
          <a:ln w="19050">
            <a:solidFill>
              <a:schemeClr val="tx1"/>
            </a:solidFill>
          </a:ln>
        </p:spPr>
        <p:txBody>
          <a:bodyPr/>
          <a:lstStyle/>
          <a:p>
            <a:pPr eaLnBrk="1" hangingPunct="1"/>
            <a:r>
              <a:rPr lang="en-US" smtClean="0"/>
              <a:t>All types of waves can be described using the same terminology</a:t>
            </a:r>
          </a:p>
          <a:p>
            <a:pPr eaLnBrk="1" hangingPunct="1"/>
            <a:r>
              <a:rPr lang="en-US" smtClean="0"/>
              <a:t>Each wave type has its own characteristic, wave length, amplitude, frequency.</a:t>
            </a:r>
          </a:p>
        </p:txBody>
      </p:sp>
      <p:pic>
        <p:nvPicPr>
          <p:cNvPr id="17412" name="Picture 4" descr="wave2"/>
          <p:cNvPicPr>
            <a:picLocks noChangeAspect="1" noChangeArrowheads="1"/>
          </p:cNvPicPr>
          <p:nvPr/>
        </p:nvPicPr>
        <p:blipFill>
          <a:blip r:embed="rId2" cstate="print"/>
          <a:srcRect/>
          <a:stretch>
            <a:fillRect/>
          </a:stretch>
        </p:blipFill>
        <p:spPr bwMode="auto">
          <a:xfrm>
            <a:off x="1600200" y="4191000"/>
            <a:ext cx="6019800" cy="240823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352800" y="228600"/>
            <a:ext cx="3429000" cy="1143000"/>
          </a:xfrm>
          <a:prstGeom prst="rect">
            <a:avLst/>
          </a:prstGeom>
          <a:solidFill>
            <a:srgbClr val="CCCCFF"/>
          </a:solidFill>
          <a:ln w="19050">
            <a:solidFill>
              <a:srgbClr val="DDDDDD"/>
            </a:solidFill>
            <a:miter lim="800000"/>
            <a:headEnd/>
            <a:tailEnd/>
          </a:ln>
        </p:spPr>
        <p:txBody>
          <a:bodyPr anchor="ctr"/>
          <a:lstStyle/>
          <a:p>
            <a:pPr algn="ctr"/>
            <a:r>
              <a:rPr lang="en-US" sz="4400">
                <a:solidFill>
                  <a:schemeClr val="tx2"/>
                </a:solidFill>
              </a:rPr>
              <a:t>Period</a:t>
            </a:r>
          </a:p>
        </p:txBody>
      </p:sp>
      <p:sp>
        <p:nvSpPr>
          <p:cNvPr id="18435" name="Rectangle 3"/>
          <p:cNvSpPr>
            <a:spLocks noChangeArrowheads="1"/>
          </p:cNvSpPr>
          <p:nvPr/>
        </p:nvSpPr>
        <p:spPr bwMode="auto">
          <a:xfrm>
            <a:off x="685800" y="1524000"/>
            <a:ext cx="7772400" cy="4876800"/>
          </a:xfrm>
          <a:prstGeom prst="rect">
            <a:avLst/>
          </a:prstGeom>
          <a:noFill/>
          <a:ln w="9525">
            <a:noFill/>
            <a:miter lim="800000"/>
            <a:headEnd/>
            <a:tailEnd/>
          </a:ln>
        </p:spPr>
        <p:txBody>
          <a:bodyPr/>
          <a:lstStyle/>
          <a:p>
            <a:pPr marL="342900" indent="-342900">
              <a:spcBef>
                <a:spcPct val="20000"/>
              </a:spcBef>
              <a:buFontTx/>
              <a:buChar char="•"/>
            </a:pPr>
            <a:r>
              <a:rPr lang="en-US" sz="3200"/>
              <a:t>Period is the amount of time it takes </a:t>
            </a:r>
            <a:r>
              <a:rPr lang="en-US" sz="3200" b="1"/>
              <a:t>one</a:t>
            </a:r>
            <a:r>
              <a:rPr lang="en-US" sz="3200"/>
              <a:t> wavelength to pass a point</a:t>
            </a:r>
          </a:p>
          <a:p>
            <a:pPr marL="342900" indent="-342900">
              <a:spcBef>
                <a:spcPct val="20000"/>
              </a:spcBef>
              <a:buFontTx/>
              <a:buChar char="•"/>
            </a:pPr>
            <a:r>
              <a:rPr lang="en-US" sz="3200"/>
              <a:t>Seismic waves with a long wavelength have a larger period (2-4 seconds)</a:t>
            </a:r>
          </a:p>
          <a:p>
            <a:pPr marL="342900" indent="-342900">
              <a:spcBef>
                <a:spcPct val="20000"/>
              </a:spcBef>
              <a:buFontTx/>
              <a:buChar char="•"/>
            </a:pPr>
            <a:r>
              <a:rPr lang="en-US" sz="3200"/>
              <a:t>Seismic waves with a short wavelength have a shorter period (.05-2 seconds)</a:t>
            </a:r>
          </a:p>
          <a:p>
            <a:pPr marL="342900" indent="-342900">
              <a:spcBef>
                <a:spcPct val="20000"/>
              </a:spcBef>
              <a:buFontTx/>
              <a:buChar char="•"/>
            </a:pPr>
            <a:endParaRPr lang="en-US" sz="3200"/>
          </a:p>
        </p:txBody>
      </p:sp>
      <p:sp>
        <p:nvSpPr>
          <p:cNvPr id="18436" name="Freeform 4"/>
          <p:cNvSpPr>
            <a:spLocks/>
          </p:cNvSpPr>
          <p:nvPr/>
        </p:nvSpPr>
        <p:spPr bwMode="auto">
          <a:xfrm>
            <a:off x="2133600" y="4953000"/>
            <a:ext cx="4648200" cy="1485900"/>
          </a:xfrm>
          <a:custGeom>
            <a:avLst/>
            <a:gdLst>
              <a:gd name="T0" fmla="*/ 0 w 2928"/>
              <a:gd name="T1" fmla="*/ 2147483647 h 936"/>
              <a:gd name="T2" fmla="*/ 2147483647 w 2928"/>
              <a:gd name="T3" fmla="*/ 2147483647 h 936"/>
              <a:gd name="T4" fmla="*/ 2147483647 w 2928"/>
              <a:gd name="T5" fmla="*/ 2147483647 h 936"/>
              <a:gd name="T6" fmla="*/ 2147483647 w 2928"/>
              <a:gd name="T7" fmla="*/ 2147483647 h 936"/>
              <a:gd name="T8" fmla="*/ 2147483647 w 2928"/>
              <a:gd name="T9" fmla="*/ 2147483647 h 936"/>
              <a:gd name="T10" fmla="*/ 2147483647 w 2928"/>
              <a:gd name="T11" fmla="*/ 2147483647 h 936"/>
              <a:gd name="T12" fmla="*/ 2147483647 w 2928"/>
              <a:gd name="T13" fmla="*/ 2147483647 h 936"/>
              <a:gd name="T14" fmla="*/ 2147483647 w 2928"/>
              <a:gd name="T15" fmla="*/ 2147483647 h 936"/>
              <a:gd name="T16" fmla="*/ 2147483647 w 2928"/>
              <a:gd name="T17" fmla="*/ 2147483647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936"/>
              <a:gd name="T29" fmla="*/ 2928 w 2928"/>
              <a:gd name="T30" fmla="*/ 936 h 9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936">
                <a:moveTo>
                  <a:pt x="0" y="728"/>
                </a:moveTo>
                <a:cubicBezTo>
                  <a:pt x="60" y="832"/>
                  <a:pt x="120" y="936"/>
                  <a:pt x="240" y="824"/>
                </a:cubicBezTo>
                <a:cubicBezTo>
                  <a:pt x="360" y="712"/>
                  <a:pt x="576" y="56"/>
                  <a:pt x="720" y="56"/>
                </a:cubicBezTo>
                <a:cubicBezTo>
                  <a:pt x="864" y="56"/>
                  <a:pt x="960" y="832"/>
                  <a:pt x="1104" y="824"/>
                </a:cubicBezTo>
                <a:cubicBezTo>
                  <a:pt x="1248" y="816"/>
                  <a:pt x="1456" y="16"/>
                  <a:pt x="1584" y="8"/>
                </a:cubicBezTo>
                <a:cubicBezTo>
                  <a:pt x="1712" y="0"/>
                  <a:pt x="1752" y="776"/>
                  <a:pt x="1872" y="776"/>
                </a:cubicBezTo>
                <a:cubicBezTo>
                  <a:pt x="1992" y="776"/>
                  <a:pt x="2160" y="0"/>
                  <a:pt x="2304" y="8"/>
                </a:cubicBezTo>
                <a:cubicBezTo>
                  <a:pt x="2448" y="16"/>
                  <a:pt x="2632" y="720"/>
                  <a:pt x="2736" y="824"/>
                </a:cubicBezTo>
                <a:cubicBezTo>
                  <a:pt x="2840" y="928"/>
                  <a:pt x="2884" y="780"/>
                  <a:pt x="2928" y="632"/>
                </a:cubicBezTo>
              </a:path>
            </a:pathLst>
          </a:custGeom>
          <a:noFill/>
          <a:ln w="38100">
            <a:solidFill>
              <a:schemeClr val="tx1"/>
            </a:solidFill>
            <a:round/>
            <a:headEnd/>
            <a:tailEnd/>
          </a:ln>
        </p:spPr>
        <p:txBody>
          <a:bodyPr/>
          <a:lstStyle/>
          <a:p>
            <a:endParaRPr lang="en-US"/>
          </a:p>
        </p:txBody>
      </p:sp>
      <p:sp>
        <p:nvSpPr>
          <p:cNvPr id="18437" name="Line 5"/>
          <p:cNvSpPr>
            <a:spLocks noChangeShapeType="1"/>
          </p:cNvSpPr>
          <p:nvPr/>
        </p:nvSpPr>
        <p:spPr bwMode="auto">
          <a:xfrm>
            <a:off x="2209800" y="4419600"/>
            <a:ext cx="0" cy="0"/>
          </a:xfrm>
          <a:prstGeom prst="line">
            <a:avLst/>
          </a:prstGeom>
          <a:noFill/>
          <a:ln w="9525">
            <a:solidFill>
              <a:schemeClr val="tx1"/>
            </a:solidFill>
            <a:round/>
            <a:headEnd/>
            <a:tailEnd/>
          </a:ln>
        </p:spPr>
        <p:txBody>
          <a:bodyPr/>
          <a:lstStyle/>
          <a:p>
            <a:endParaRPr lang="en-US"/>
          </a:p>
        </p:txBody>
      </p:sp>
      <p:sp>
        <p:nvSpPr>
          <p:cNvPr id="18438" name="Line 6"/>
          <p:cNvSpPr>
            <a:spLocks noChangeShapeType="1"/>
          </p:cNvSpPr>
          <p:nvPr/>
        </p:nvSpPr>
        <p:spPr bwMode="auto">
          <a:xfrm>
            <a:off x="4572000" y="4953000"/>
            <a:ext cx="1371600" cy="0"/>
          </a:xfrm>
          <a:prstGeom prst="line">
            <a:avLst/>
          </a:prstGeom>
          <a:noFill/>
          <a:ln w="57150">
            <a:solidFill>
              <a:schemeClr val="tx1"/>
            </a:solidFill>
            <a:round/>
            <a:headEnd/>
            <a:tailEnd type="triangle" w="med" len="med"/>
          </a:ln>
        </p:spPr>
        <p:txBody>
          <a:bodyPr/>
          <a:lstStyle/>
          <a:p>
            <a:endParaRPr lang="en-US"/>
          </a:p>
        </p:txBody>
      </p:sp>
      <p:sp>
        <p:nvSpPr>
          <p:cNvPr id="18439" name="Text Box 7"/>
          <p:cNvSpPr txBox="1">
            <a:spLocks noChangeArrowheads="1"/>
          </p:cNvSpPr>
          <p:nvPr/>
        </p:nvSpPr>
        <p:spPr bwMode="auto">
          <a:xfrm>
            <a:off x="6324600" y="4724400"/>
            <a:ext cx="1898650" cy="519113"/>
          </a:xfrm>
          <a:prstGeom prst="rect">
            <a:avLst/>
          </a:prstGeom>
          <a:noFill/>
          <a:ln w="9525">
            <a:noFill/>
            <a:miter lim="800000"/>
            <a:headEnd/>
            <a:tailEnd/>
          </a:ln>
        </p:spPr>
        <p:txBody>
          <a:bodyPr wrap="none">
            <a:spAutoFit/>
          </a:bodyPr>
          <a:lstStyle/>
          <a:p>
            <a:pPr eaLnBrk="0" hangingPunct="0"/>
            <a:r>
              <a:rPr lang="en-US" sz="2800">
                <a:solidFill>
                  <a:srgbClr val="FF3300"/>
                </a:solidFill>
                <a:latin typeface="Times New Roman" pitchFamily="18" charset="0"/>
              </a:rPr>
              <a:t>Wavelength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rgbClr val="CCCCFF"/>
          </a:solidFill>
          <a:ln w="12700">
            <a:solidFill>
              <a:schemeClr val="tx1"/>
            </a:solidFill>
          </a:ln>
        </p:spPr>
        <p:txBody>
          <a:bodyPr/>
          <a:lstStyle/>
          <a:p>
            <a:pPr eaLnBrk="1" hangingPunct="1"/>
            <a:r>
              <a:rPr lang="en-US" smtClean="0"/>
              <a:t>Amplitude</a:t>
            </a:r>
          </a:p>
        </p:txBody>
      </p:sp>
      <p:sp>
        <p:nvSpPr>
          <p:cNvPr id="19459" name="Rectangle 3"/>
          <p:cNvSpPr>
            <a:spLocks noGrp="1" noChangeArrowheads="1"/>
          </p:cNvSpPr>
          <p:nvPr>
            <p:ph type="body" idx="1"/>
          </p:nvPr>
        </p:nvSpPr>
        <p:spPr>
          <a:xfrm>
            <a:off x="457200" y="1600200"/>
            <a:ext cx="8229600" cy="1600200"/>
          </a:xfrm>
          <a:solidFill>
            <a:srgbClr val="99FF33"/>
          </a:solidFill>
          <a:ln w="19050">
            <a:solidFill>
              <a:schemeClr val="tx1"/>
            </a:solidFill>
          </a:ln>
        </p:spPr>
        <p:txBody>
          <a:bodyPr/>
          <a:lstStyle/>
          <a:p>
            <a:pPr eaLnBrk="1" hangingPunct="1"/>
            <a:r>
              <a:rPr lang="en-US" smtClean="0"/>
              <a:t>The length between the base line and crest of the wave or base line and trough of a wave</a:t>
            </a:r>
          </a:p>
        </p:txBody>
      </p:sp>
      <p:pic>
        <p:nvPicPr>
          <p:cNvPr id="19460" name="Picture 7" descr="wave3a"/>
          <p:cNvPicPr>
            <a:picLocks noChangeAspect="1" noChangeArrowheads="1"/>
          </p:cNvPicPr>
          <p:nvPr/>
        </p:nvPicPr>
        <p:blipFill>
          <a:blip r:embed="rId2" cstate="print"/>
          <a:srcRect/>
          <a:stretch>
            <a:fillRect/>
          </a:stretch>
        </p:blipFill>
        <p:spPr bwMode="auto">
          <a:xfrm>
            <a:off x="1524000" y="3733800"/>
            <a:ext cx="5905500" cy="2362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05000" y="274638"/>
            <a:ext cx="4267200" cy="1143000"/>
          </a:xfrm>
          <a:solidFill>
            <a:srgbClr val="CCCCFF"/>
          </a:solidFill>
          <a:ln w="28575">
            <a:solidFill>
              <a:schemeClr val="tx1"/>
            </a:solidFill>
          </a:ln>
        </p:spPr>
        <p:txBody>
          <a:bodyPr/>
          <a:lstStyle/>
          <a:p>
            <a:pPr eaLnBrk="1" hangingPunct="1"/>
            <a:r>
              <a:rPr lang="en-US" smtClean="0"/>
              <a:t>Frequency</a:t>
            </a:r>
          </a:p>
        </p:txBody>
      </p:sp>
      <p:sp>
        <p:nvSpPr>
          <p:cNvPr id="20483" name="Rectangle 3"/>
          <p:cNvSpPr>
            <a:spLocks noGrp="1" noChangeArrowheads="1"/>
          </p:cNvSpPr>
          <p:nvPr>
            <p:ph type="body" idx="1"/>
          </p:nvPr>
        </p:nvSpPr>
        <p:spPr>
          <a:xfrm>
            <a:off x="533400" y="1600200"/>
            <a:ext cx="8229600" cy="4648200"/>
          </a:xfrm>
          <a:solidFill>
            <a:srgbClr val="CCFF66"/>
          </a:solidFill>
          <a:ln w="38100">
            <a:solidFill>
              <a:schemeClr val="tx1"/>
            </a:solidFill>
          </a:ln>
        </p:spPr>
        <p:txBody>
          <a:bodyPr/>
          <a:lstStyle/>
          <a:p>
            <a:pPr eaLnBrk="1" hangingPunct="1"/>
            <a:r>
              <a:rPr lang="en-US" smtClean="0"/>
              <a:t>The number of cycles that pass an observer at a given time.</a:t>
            </a:r>
          </a:p>
          <a:p>
            <a:pPr eaLnBrk="1" hangingPunct="1"/>
            <a:endParaRPr lang="en-US" smtClean="0"/>
          </a:p>
          <a:p>
            <a:pPr eaLnBrk="1" hangingPunct="1"/>
            <a:r>
              <a:rPr lang="en-US" smtClean="0"/>
              <a:t>How many cycles per second</a:t>
            </a:r>
          </a:p>
          <a:p>
            <a:pPr eaLnBrk="1" hangingPunct="1"/>
            <a:endParaRPr lang="en-US" smtClean="0"/>
          </a:p>
          <a:p>
            <a:pPr eaLnBrk="1" hangingPunct="1"/>
            <a:r>
              <a:rPr lang="en-US" smtClean="0"/>
              <a:t>Measured in Hertz</a:t>
            </a:r>
          </a:p>
          <a:p>
            <a:pPr eaLnBrk="1" hangingPunct="1"/>
            <a:endParaRPr lang="en-US" smtClean="0"/>
          </a:p>
          <a:p>
            <a:pPr eaLnBrk="1" hangingPunct="1"/>
            <a:r>
              <a:rPr lang="en-US" smtClean="0"/>
              <a:t>1 Hz = 1 cycle per second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362200" y="152400"/>
            <a:ext cx="4343400" cy="1143000"/>
          </a:xfrm>
          <a:solidFill>
            <a:srgbClr val="CCCCFF"/>
          </a:solidFill>
          <a:ln w="19050">
            <a:solidFill>
              <a:schemeClr val="tx1"/>
            </a:solidFill>
          </a:ln>
        </p:spPr>
        <p:txBody>
          <a:bodyPr/>
          <a:lstStyle/>
          <a:p>
            <a:pPr eaLnBrk="1" hangingPunct="1"/>
            <a:r>
              <a:rPr lang="en-US" smtClean="0"/>
              <a:t>Frequency</a:t>
            </a:r>
          </a:p>
        </p:txBody>
      </p:sp>
      <p:sp>
        <p:nvSpPr>
          <p:cNvPr id="21507" name="Rectangle 3"/>
          <p:cNvSpPr>
            <a:spLocks noGrp="1" noChangeArrowheads="1"/>
          </p:cNvSpPr>
          <p:nvPr>
            <p:ph type="body" idx="1"/>
          </p:nvPr>
        </p:nvSpPr>
        <p:spPr>
          <a:xfrm>
            <a:off x="381000" y="1295400"/>
            <a:ext cx="8305800" cy="2895600"/>
          </a:xfrm>
          <a:solidFill>
            <a:srgbClr val="CCFF66"/>
          </a:solidFill>
          <a:ln w="38100">
            <a:solidFill>
              <a:schemeClr val="tx1"/>
            </a:solidFill>
          </a:ln>
        </p:spPr>
        <p:txBody>
          <a:bodyPr>
            <a:normAutofit lnSpcReduction="10000"/>
          </a:bodyPr>
          <a:lstStyle/>
          <a:p>
            <a:pPr eaLnBrk="1" hangingPunct="1"/>
            <a:r>
              <a:rPr lang="en-US" smtClean="0"/>
              <a:t>Related to wavelength</a:t>
            </a:r>
          </a:p>
          <a:p>
            <a:pPr lvl="1" eaLnBrk="1" hangingPunct="1"/>
            <a:r>
              <a:rPr lang="en-US" smtClean="0"/>
              <a:t>Long wavelengths have a low frequency</a:t>
            </a:r>
          </a:p>
          <a:p>
            <a:pPr lvl="2" eaLnBrk="1" hangingPunct="1"/>
            <a:r>
              <a:rPr lang="en-US" smtClean="0"/>
              <a:t>Surface waves: less than one cycle/second</a:t>
            </a:r>
          </a:p>
          <a:p>
            <a:pPr lvl="2" eaLnBrk="1" hangingPunct="1"/>
            <a:endParaRPr lang="en-US" smtClean="0"/>
          </a:p>
          <a:p>
            <a:pPr lvl="1" eaLnBrk="1" hangingPunct="1"/>
            <a:r>
              <a:rPr lang="en-US" smtClean="0"/>
              <a:t>Short wavelengths have a high frequency</a:t>
            </a:r>
          </a:p>
          <a:p>
            <a:pPr lvl="2" eaLnBrk="1" hangingPunct="1"/>
            <a:r>
              <a:rPr lang="en-US" smtClean="0"/>
              <a:t>Body waves: .5 to 20 Hz or cycles per second</a:t>
            </a:r>
          </a:p>
          <a:p>
            <a:pPr eaLnBrk="1" hangingPunct="1"/>
            <a:endParaRPr lang="en-US" smtClean="0"/>
          </a:p>
        </p:txBody>
      </p:sp>
      <p:pic>
        <p:nvPicPr>
          <p:cNvPr id="21508" name="Picture 3"/>
          <p:cNvPicPr>
            <a:picLocks noChangeAspect="1" noChangeArrowheads="1"/>
          </p:cNvPicPr>
          <p:nvPr/>
        </p:nvPicPr>
        <p:blipFill>
          <a:blip r:embed="rId2" cstate="print"/>
          <a:srcRect/>
          <a:stretch>
            <a:fillRect/>
          </a:stretch>
        </p:blipFill>
        <p:spPr bwMode="auto">
          <a:xfrm>
            <a:off x="3048000" y="4191000"/>
            <a:ext cx="3124200" cy="2578100"/>
          </a:xfrm>
          <a:prstGeom prst="rect">
            <a:avLst/>
          </a:prstGeom>
          <a:noFill/>
          <a:ln w="9525">
            <a:noFill/>
            <a:miter lim="800000"/>
            <a:headEnd/>
            <a:tailEnd/>
          </a:ln>
        </p:spPr>
      </p:pic>
      <p:sp>
        <p:nvSpPr>
          <p:cNvPr id="21509" name="TextBox 4"/>
          <p:cNvSpPr txBox="1">
            <a:spLocks noChangeArrowheads="1"/>
          </p:cNvSpPr>
          <p:nvPr/>
        </p:nvSpPr>
        <p:spPr bwMode="auto">
          <a:xfrm>
            <a:off x="6553200" y="5181600"/>
            <a:ext cx="2209800" cy="1477963"/>
          </a:xfrm>
          <a:prstGeom prst="rect">
            <a:avLst/>
          </a:prstGeom>
          <a:solidFill>
            <a:srgbClr val="FFFF00"/>
          </a:solidFill>
          <a:ln w="9525">
            <a:noFill/>
            <a:miter lim="800000"/>
            <a:headEnd/>
            <a:tailEnd/>
          </a:ln>
        </p:spPr>
        <p:txBody>
          <a:bodyPr>
            <a:spAutoFit/>
          </a:bodyPr>
          <a:lstStyle/>
          <a:p>
            <a:pPr marL="342900" indent="-342900">
              <a:lnSpc>
                <a:spcPct val="90000"/>
              </a:lnSpc>
              <a:spcBef>
                <a:spcPct val="20000"/>
              </a:spcBef>
              <a:buFontTx/>
              <a:buChar char="•"/>
            </a:pPr>
            <a:r>
              <a:rPr lang="en-US" sz="2000"/>
              <a:t>Low frequency waves travel the farthest distance from the epicenter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solidFill>
            <a:srgbClr val="FFFF00"/>
          </a:solidFill>
        </p:spPr>
        <p:txBody>
          <a:bodyPr/>
          <a:lstStyle/>
          <a:p>
            <a:pPr eaLnBrk="1" hangingPunct="1"/>
            <a:r>
              <a:rPr lang="en-US" smtClean="0"/>
              <a:t>Shake Recorder</a:t>
            </a:r>
          </a:p>
        </p:txBody>
      </p:sp>
      <p:sp>
        <p:nvSpPr>
          <p:cNvPr id="22531" name="Rectangle 5"/>
          <p:cNvSpPr>
            <a:spLocks noGrp="1" noChangeArrowheads="1"/>
          </p:cNvSpPr>
          <p:nvPr>
            <p:ph type="body" sz="half" idx="1"/>
          </p:nvPr>
        </p:nvSpPr>
        <p:spPr>
          <a:xfrm>
            <a:off x="304800" y="1295400"/>
            <a:ext cx="4038600" cy="5562600"/>
          </a:xfrm>
          <a:solidFill>
            <a:srgbClr val="66FF33"/>
          </a:solidFill>
        </p:spPr>
        <p:txBody>
          <a:bodyPr/>
          <a:lstStyle/>
          <a:p>
            <a:pPr eaLnBrk="1" hangingPunct="1"/>
            <a:r>
              <a:rPr lang="en-US" smtClean="0"/>
              <a:t>Cheng Heng, mathematician </a:t>
            </a:r>
          </a:p>
          <a:p>
            <a:pPr eaLnBrk="1" hangingPunct="1"/>
            <a:r>
              <a:rPr lang="en-US" smtClean="0"/>
              <a:t>132 CE</a:t>
            </a:r>
          </a:p>
          <a:p>
            <a:pPr eaLnBrk="1" hangingPunct="1"/>
            <a:r>
              <a:rPr lang="en-US" smtClean="0"/>
              <a:t>China</a:t>
            </a:r>
          </a:p>
          <a:p>
            <a:pPr eaLnBrk="1" hangingPunct="1"/>
            <a:r>
              <a:rPr lang="en-US" smtClean="0"/>
              <a:t>Balls fall from dragon mouths recording the direction of ground movement</a:t>
            </a:r>
          </a:p>
          <a:p>
            <a:pPr eaLnBrk="1" hangingPunct="1"/>
            <a:r>
              <a:rPr lang="en-US" smtClean="0"/>
              <a:t>Recognition that earthquakes may be  recorded using a scientific method</a:t>
            </a:r>
          </a:p>
          <a:p>
            <a:pPr eaLnBrk="1" hangingPunct="1"/>
            <a:endParaRPr lang="en-US" smtClean="0"/>
          </a:p>
        </p:txBody>
      </p:sp>
      <p:pic>
        <p:nvPicPr>
          <p:cNvPr id="22532" name="Picture 6"/>
          <p:cNvPicPr>
            <a:picLocks noGrp="1" noChangeAspect="1" noChangeArrowheads="1"/>
          </p:cNvPicPr>
          <p:nvPr>
            <p:ph type="body" sz="half" idx="2"/>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solidFill>
            <a:srgbClr val="92D050"/>
          </a:solidFill>
        </p:spPr>
        <p:txBody>
          <a:bodyPr/>
          <a:lstStyle/>
          <a:p>
            <a:r>
              <a:rPr lang="en-US" smtClean="0"/>
              <a:t>Forbes’ Seismometer, 1844</a:t>
            </a:r>
          </a:p>
        </p:txBody>
      </p:sp>
      <p:sp>
        <p:nvSpPr>
          <p:cNvPr id="3075" name="Rectangle 3"/>
          <p:cNvSpPr>
            <a:spLocks noGrp="1" noChangeArrowheads="1"/>
          </p:cNvSpPr>
          <p:nvPr>
            <p:ph type="body" sz="half" idx="1"/>
          </p:nvPr>
        </p:nvSpPr>
        <p:spPr>
          <a:xfrm>
            <a:off x="685800" y="1981200"/>
            <a:ext cx="3810000" cy="4648200"/>
          </a:xfrm>
          <a:solidFill>
            <a:schemeClr val="accent2">
              <a:lumMod val="20000"/>
              <a:lumOff val="80000"/>
            </a:schemeClr>
          </a:solidFill>
        </p:spPr>
        <p:txBody>
          <a:bodyPr/>
          <a:lstStyle/>
          <a:p>
            <a:pPr>
              <a:defRPr/>
            </a:pPr>
            <a:r>
              <a:rPr lang="en-US" sz="2800" dirty="0"/>
              <a:t>Special committee formed to monitor seismicity in Great Britain</a:t>
            </a:r>
          </a:p>
          <a:p>
            <a:pPr>
              <a:defRPr/>
            </a:pPr>
            <a:r>
              <a:rPr lang="en-US" sz="2800" dirty="0"/>
              <a:t>vertical rod with mass</a:t>
            </a:r>
          </a:p>
          <a:p>
            <a:pPr>
              <a:defRPr/>
            </a:pPr>
            <a:r>
              <a:rPr lang="en-US" sz="2800" dirty="0"/>
              <a:t>pencil above the mass to magnify movement 2 or 3 times</a:t>
            </a:r>
          </a:p>
        </p:txBody>
      </p:sp>
      <p:pic>
        <p:nvPicPr>
          <p:cNvPr id="23556" name="Picture 6" descr="A:\forbesseismograph.gif"/>
          <p:cNvPicPr>
            <a:picLocks noGrp="1" noChangeAspect="1" noChangeArrowheads="1"/>
          </p:cNvPicPr>
          <p:nvPr>
            <p:ph type="clipArt" sz="half" idx="2"/>
          </p:nvPr>
        </p:nvPicPr>
        <p:blipFill>
          <a:blip r:embed="rId2" cstate="print"/>
          <a:srcRect/>
          <a:stretch>
            <a:fillRect/>
          </a:stretch>
        </p:blipFill>
        <p:spPr>
          <a:xfrm>
            <a:off x="5562600" y="1828800"/>
            <a:ext cx="2517775" cy="46482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solidFill>
            <a:srgbClr val="92D050"/>
          </a:solidFill>
        </p:spPr>
        <p:txBody>
          <a:bodyPr/>
          <a:lstStyle/>
          <a:p>
            <a:r>
              <a:rPr lang="en-US" smtClean="0"/>
              <a:t>Sarajevo</a:t>
            </a:r>
          </a:p>
        </p:txBody>
      </p:sp>
      <p:pic>
        <p:nvPicPr>
          <p:cNvPr id="24579" name="Picture 6"/>
          <p:cNvPicPr>
            <a:picLocks noGrp="1" noChangeAspect="1" noChangeArrowheads="1"/>
          </p:cNvPicPr>
          <p:nvPr>
            <p:ph type="body" sz="half" idx="2"/>
          </p:nvPr>
        </p:nvPicPr>
        <p:blipFill>
          <a:blip r:embed="rId2" cstate="print"/>
          <a:srcRect/>
          <a:stretch>
            <a:fillRect/>
          </a:stretch>
        </p:blipFill>
        <p:spPr>
          <a:xfrm>
            <a:off x="4648200" y="1600200"/>
            <a:ext cx="4038600" cy="3810000"/>
          </a:xfrm>
        </p:spPr>
      </p:pic>
      <p:pic>
        <p:nvPicPr>
          <p:cNvPr id="24580" name="Picture 7"/>
          <p:cNvPicPr>
            <a:picLocks noChangeAspect="1" noChangeArrowheads="1"/>
          </p:cNvPicPr>
          <p:nvPr/>
        </p:nvPicPr>
        <p:blipFill>
          <a:blip r:embed="rId3" cstate="print"/>
          <a:srcRect/>
          <a:stretch>
            <a:fillRect/>
          </a:stretch>
        </p:blipFill>
        <p:spPr bwMode="auto">
          <a:xfrm>
            <a:off x="2057400" y="5105400"/>
            <a:ext cx="6734175" cy="1524000"/>
          </a:xfrm>
          <a:prstGeom prst="rect">
            <a:avLst/>
          </a:prstGeom>
          <a:noFill/>
          <a:ln w="9525">
            <a:noFill/>
            <a:miter lim="800000"/>
            <a:headEnd/>
            <a:tailEnd/>
          </a:ln>
        </p:spPr>
      </p:pic>
      <p:sp>
        <p:nvSpPr>
          <p:cNvPr id="24581" name="Rectangle 8"/>
          <p:cNvSpPr>
            <a:spLocks noGrp="1" noChangeArrowheads="1"/>
          </p:cNvSpPr>
          <p:nvPr>
            <p:ph type="body" sz="half" idx="1"/>
          </p:nvPr>
        </p:nvSpPr>
        <p:spPr>
          <a:xfrm>
            <a:off x="457200" y="1600200"/>
            <a:ext cx="4038600" cy="1828800"/>
          </a:xfrm>
          <a:solidFill>
            <a:srgbClr val="FFC000"/>
          </a:solidFill>
        </p:spPr>
        <p:txBody>
          <a:bodyPr/>
          <a:lstStyle/>
          <a:p>
            <a:r>
              <a:rPr lang="en-US" smtClean="0"/>
              <a:t>1905</a:t>
            </a:r>
          </a:p>
          <a:p>
            <a:r>
              <a:rPr lang="en-US" smtClean="0"/>
              <a:t>Recorded the 1906 Earthquake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ctrTitle"/>
          </p:nvPr>
        </p:nvSpPr>
        <p:spPr>
          <a:solidFill>
            <a:srgbClr val="99FFCC"/>
          </a:solidFill>
        </p:spPr>
        <p:txBody>
          <a:bodyPr/>
          <a:lstStyle/>
          <a:p>
            <a:r>
              <a:rPr lang="en-US"/>
              <a:t>How do you know there is an earthquake?</a:t>
            </a:r>
          </a:p>
        </p:txBody>
      </p:sp>
      <p:pic>
        <p:nvPicPr>
          <p:cNvPr id="29702" name="Picture 6"/>
          <p:cNvPicPr>
            <a:picLocks noChangeAspect="1" noChangeArrowheads="1"/>
          </p:cNvPicPr>
          <p:nvPr/>
        </p:nvPicPr>
        <p:blipFill>
          <a:blip r:embed="rId2" cstate="print"/>
          <a:srcRect/>
          <a:stretch>
            <a:fillRect/>
          </a:stretch>
        </p:blipFill>
        <p:spPr bwMode="auto">
          <a:xfrm>
            <a:off x="5181600" y="0"/>
            <a:ext cx="2781300" cy="1914525"/>
          </a:xfrm>
          <a:prstGeom prst="rect">
            <a:avLst/>
          </a:prstGeom>
          <a:noFill/>
          <a:ln w="9525">
            <a:noFill/>
            <a:miter lim="800000"/>
            <a:headEnd/>
            <a:tailEnd/>
          </a:ln>
          <a:effectLst/>
        </p:spPr>
      </p:pic>
      <p:pic>
        <p:nvPicPr>
          <p:cNvPr id="29703" name="Picture 7"/>
          <p:cNvPicPr>
            <a:picLocks noChangeAspect="1" noChangeArrowheads="1"/>
          </p:cNvPicPr>
          <p:nvPr/>
        </p:nvPicPr>
        <p:blipFill>
          <a:blip r:embed="rId3" cstate="print"/>
          <a:srcRect/>
          <a:stretch>
            <a:fillRect/>
          </a:stretch>
        </p:blipFill>
        <p:spPr bwMode="auto">
          <a:xfrm>
            <a:off x="2667000" y="3581400"/>
            <a:ext cx="4076700" cy="3057525"/>
          </a:xfrm>
          <a:prstGeom prst="rect">
            <a:avLst/>
          </a:prstGeom>
          <a:noFill/>
          <a:ln w="9525">
            <a:noFill/>
            <a:miter lim="800000"/>
            <a:headEnd/>
            <a:tailEnd/>
          </a:ln>
          <a:effectLst/>
        </p:spPr>
      </p:pic>
      <p:pic>
        <p:nvPicPr>
          <p:cNvPr id="29704" name="Picture 8"/>
          <p:cNvPicPr>
            <a:picLocks noChangeAspect="1" noChangeArrowheads="1"/>
          </p:cNvPicPr>
          <p:nvPr/>
        </p:nvPicPr>
        <p:blipFill>
          <a:blip r:embed="rId4" cstate="print"/>
          <a:srcRect/>
          <a:stretch>
            <a:fillRect/>
          </a:stretch>
        </p:blipFill>
        <p:spPr bwMode="auto">
          <a:xfrm>
            <a:off x="914400" y="152400"/>
            <a:ext cx="2667000" cy="166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09600"/>
            <a:ext cx="7772400" cy="1143000"/>
          </a:xfrm>
          <a:prstGeom prst="rect">
            <a:avLst/>
          </a:prstGeom>
          <a:noFill/>
          <a:ln w="38100">
            <a:solidFill>
              <a:schemeClr val="tx1"/>
            </a:solidFill>
            <a:miter lim="800000"/>
            <a:headEnd/>
            <a:tailEnd/>
          </a:ln>
        </p:spPr>
        <p:txBody>
          <a:bodyPr anchor="ctr"/>
          <a:lstStyle/>
          <a:p>
            <a:pPr algn="ctr"/>
            <a:r>
              <a:rPr lang="en-US" sz="4400">
                <a:solidFill>
                  <a:srgbClr val="FF3300"/>
                </a:solidFill>
              </a:rPr>
              <a:t>Drum Recorders</a:t>
            </a:r>
          </a:p>
        </p:txBody>
      </p:sp>
      <p:sp>
        <p:nvSpPr>
          <p:cNvPr id="27651" name="Rectangle 3"/>
          <p:cNvSpPr>
            <a:spLocks noChangeArrowheads="1"/>
          </p:cNvSpPr>
          <p:nvPr/>
        </p:nvSpPr>
        <p:spPr bwMode="auto">
          <a:xfrm>
            <a:off x="4648200" y="1981200"/>
            <a:ext cx="4267200" cy="4572000"/>
          </a:xfrm>
          <a:prstGeom prst="rect">
            <a:avLst/>
          </a:prstGeom>
          <a:solidFill>
            <a:schemeClr val="accent1">
              <a:lumMod val="90000"/>
            </a:schemeClr>
          </a:solidFill>
          <a:ln w="9525">
            <a:noFill/>
            <a:miter lim="800000"/>
            <a:headEnd/>
            <a:tailEnd/>
          </a:ln>
        </p:spPr>
        <p:txBody>
          <a:bodyPr/>
          <a:lstStyle/>
          <a:p>
            <a:pPr marL="342900" indent="-342900">
              <a:spcBef>
                <a:spcPct val="20000"/>
              </a:spcBef>
              <a:buFontTx/>
              <a:buChar char="•"/>
              <a:defRPr/>
            </a:pPr>
            <a:r>
              <a:rPr lang="en-US" sz="2800" dirty="0">
                <a:latin typeface="Arial" pitchFamily="34" charset="0"/>
              </a:rPr>
              <a:t>Seismogram  translates the sent message</a:t>
            </a:r>
          </a:p>
          <a:p>
            <a:pPr marL="342900" indent="-342900">
              <a:spcBef>
                <a:spcPct val="20000"/>
              </a:spcBef>
              <a:buFontTx/>
              <a:buChar char="•"/>
              <a:defRPr/>
            </a:pPr>
            <a:r>
              <a:rPr lang="en-US" sz="2800" dirty="0">
                <a:latin typeface="Arial" pitchFamily="34" charset="0"/>
              </a:rPr>
              <a:t>A pen records the movement </a:t>
            </a:r>
          </a:p>
          <a:p>
            <a:pPr marL="342900" indent="-342900">
              <a:spcBef>
                <a:spcPct val="20000"/>
              </a:spcBef>
              <a:buFontTx/>
              <a:buChar char="•"/>
              <a:defRPr/>
            </a:pPr>
            <a:r>
              <a:rPr lang="en-US" sz="2800" dirty="0">
                <a:latin typeface="Arial" pitchFamily="34" charset="0"/>
              </a:rPr>
              <a:t>These drums are considered old-fashioned but are on display for the public</a:t>
            </a:r>
          </a:p>
        </p:txBody>
      </p:sp>
      <p:pic>
        <p:nvPicPr>
          <p:cNvPr id="25604" name="Picture 4" descr="siesmogram"/>
          <p:cNvPicPr>
            <a:picLocks noChangeAspect="1" noChangeArrowheads="1"/>
          </p:cNvPicPr>
          <p:nvPr/>
        </p:nvPicPr>
        <p:blipFill>
          <a:blip r:embed="rId2" cstate="print"/>
          <a:srcRect/>
          <a:stretch>
            <a:fillRect/>
          </a:stretch>
        </p:blipFill>
        <p:spPr bwMode="auto">
          <a:xfrm>
            <a:off x="685800" y="2295525"/>
            <a:ext cx="3810000" cy="348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Seismic waves arriving recorded in Portland, Oregon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90575" y="1676400"/>
            <a:ext cx="756285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04800"/>
            <a:ext cx="8229600" cy="1143000"/>
          </a:xfrm>
          <a:solidFill>
            <a:srgbClr val="CCCCFF"/>
          </a:solidFill>
          <a:ln w="28575">
            <a:solidFill>
              <a:schemeClr val="tx1"/>
            </a:solidFill>
          </a:ln>
        </p:spPr>
        <p:txBody>
          <a:bodyPr/>
          <a:lstStyle/>
          <a:p>
            <a:pPr eaLnBrk="1" hangingPunct="1"/>
            <a:r>
              <a:rPr lang="en-US" dirty="0" smtClean="0"/>
              <a:t>Distance from epicenter</a:t>
            </a:r>
          </a:p>
        </p:txBody>
      </p:sp>
      <p:sp>
        <p:nvSpPr>
          <p:cNvPr id="53251" name="Rectangle 3"/>
          <p:cNvSpPr>
            <a:spLocks noGrp="1" noChangeArrowheads="1"/>
          </p:cNvSpPr>
          <p:nvPr>
            <p:ph type="body" idx="1"/>
          </p:nvPr>
        </p:nvSpPr>
        <p:spPr>
          <a:xfrm>
            <a:off x="457200" y="1600200"/>
            <a:ext cx="8229600" cy="2743200"/>
          </a:xfrm>
          <a:solidFill>
            <a:srgbClr val="92D050"/>
          </a:solidFill>
        </p:spPr>
        <p:txBody>
          <a:bodyPr/>
          <a:lstStyle/>
          <a:p>
            <a:pPr eaLnBrk="1" hangingPunct="1"/>
            <a:r>
              <a:rPr lang="en-US" dirty="0" smtClean="0"/>
              <a:t>Understand that seismic waves travel at a predictable velocity</a:t>
            </a:r>
          </a:p>
          <a:p>
            <a:pPr eaLnBrk="1" hangingPunct="1"/>
            <a:r>
              <a:rPr lang="en-US" dirty="0" smtClean="0"/>
              <a:t>The longer the distance from the epicenter the larger the time between the P and S wave arrival times</a:t>
            </a:r>
          </a:p>
        </p:txBody>
      </p:sp>
      <p:pic>
        <p:nvPicPr>
          <p:cNvPr id="53252" name="Picture 4" descr="SampleSeismogram"/>
          <p:cNvPicPr>
            <a:picLocks noChangeAspect="1" noChangeArrowheads="1"/>
          </p:cNvPicPr>
          <p:nvPr/>
        </p:nvPicPr>
        <p:blipFill>
          <a:blip r:embed="rId2" cstate="print"/>
          <a:srcRect/>
          <a:stretch>
            <a:fillRect/>
          </a:stretch>
        </p:blipFill>
        <p:spPr bwMode="auto">
          <a:xfrm>
            <a:off x="2590800" y="4178300"/>
            <a:ext cx="3733800"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Japan </a:t>
            </a:r>
            <a:r>
              <a:rPr lang="en-US" dirty="0" smtClean="0">
                <a:hlinkClick r:id="rId2"/>
              </a:rPr>
              <a:t>earthquake</a:t>
            </a:r>
            <a:endParaRPr lang="en-US" dirty="0"/>
          </a:p>
        </p:txBody>
      </p:sp>
      <p:pic>
        <p:nvPicPr>
          <p:cNvPr id="3" name="Picture 6" descr="Japan_9.gif"/>
          <p:cNvPicPr>
            <a:picLocks noChangeAspect="1"/>
          </p:cNvPicPr>
          <p:nvPr/>
        </p:nvPicPr>
        <p:blipFill>
          <a:blip r:embed="rId3" cstate="print"/>
          <a:srcRect/>
          <a:stretch>
            <a:fillRect/>
          </a:stretch>
        </p:blipFill>
        <p:spPr bwMode="auto">
          <a:xfrm>
            <a:off x="233363" y="1524000"/>
            <a:ext cx="8910637"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609600"/>
            <a:ext cx="7772400" cy="1143000"/>
          </a:xfrm>
          <a:prstGeom prst="rect">
            <a:avLst/>
          </a:prstGeom>
          <a:noFill/>
          <a:ln w="38100">
            <a:solidFill>
              <a:schemeClr val="tx1"/>
            </a:solidFill>
            <a:miter lim="800000"/>
            <a:headEnd/>
            <a:tailEnd/>
          </a:ln>
        </p:spPr>
        <p:txBody>
          <a:bodyPr anchor="ctr"/>
          <a:lstStyle/>
          <a:p>
            <a:pPr algn="ctr"/>
            <a:r>
              <a:rPr lang="en-US" sz="4400">
                <a:solidFill>
                  <a:srgbClr val="FF3300"/>
                </a:solidFill>
              </a:rPr>
              <a:t>Digital seismograms </a:t>
            </a:r>
          </a:p>
        </p:txBody>
      </p:sp>
      <p:sp>
        <p:nvSpPr>
          <p:cNvPr id="29699" name="Rectangle 3"/>
          <p:cNvSpPr>
            <a:spLocks noChangeArrowheads="1"/>
          </p:cNvSpPr>
          <p:nvPr/>
        </p:nvSpPr>
        <p:spPr bwMode="auto">
          <a:xfrm>
            <a:off x="990600" y="3429000"/>
            <a:ext cx="6858000" cy="3429000"/>
          </a:xfrm>
          <a:prstGeom prst="rect">
            <a:avLst/>
          </a:prstGeom>
          <a:solidFill>
            <a:srgbClr val="FFFF00"/>
          </a:solidFill>
          <a:ln w="9525">
            <a:noFill/>
            <a:miter lim="800000"/>
            <a:headEnd/>
            <a:tailEnd/>
          </a:ln>
        </p:spPr>
        <p:txBody>
          <a:bodyPr/>
          <a:lstStyle/>
          <a:p>
            <a:pPr marL="342900" indent="-342900">
              <a:spcBef>
                <a:spcPct val="20000"/>
              </a:spcBef>
              <a:buFontTx/>
              <a:buChar char="•"/>
            </a:pPr>
            <a:r>
              <a:rPr lang="en-US" sz="2800"/>
              <a:t>Records how the ground moves during a 24 hour period</a:t>
            </a:r>
          </a:p>
          <a:p>
            <a:pPr marL="342900" indent="-342900">
              <a:spcBef>
                <a:spcPct val="20000"/>
              </a:spcBef>
              <a:buFontTx/>
              <a:buChar char="•"/>
            </a:pPr>
            <a:r>
              <a:rPr lang="en-US" sz="2800"/>
              <a:t>Background noise may be from traffic, wind, oceanic microseisms</a:t>
            </a:r>
          </a:p>
          <a:p>
            <a:pPr marL="342900" indent="-342900">
              <a:spcBef>
                <a:spcPct val="20000"/>
              </a:spcBef>
              <a:buFontTx/>
              <a:buChar char="•"/>
            </a:pPr>
            <a:r>
              <a:rPr lang="en-US" sz="2800"/>
              <a:t>Each line represents 15 minute intervals</a:t>
            </a:r>
          </a:p>
          <a:p>
            <a:pPr marL="342900" indent="-342900">
              <a:spcBef>
                <a:spcPct val="20000"/>
              </a:spcBef>
              <a:buFontTx/>
              <a:buChar char="•"/>
            </a:pPr>
            <a:r>
              <a:rPr lang="en-US" sz="2800"/>
              <a:t>Time-Greenwich Time, Pacific Time</a:t>
            </a:r>
          </a:p>
        </p:txBody>
      </p:sp>
      <p:pic>
        <p:nvPicPr>
          <p:cNvPr id="29700" name="Picture 4" descr="typical"/>
          <p:cNvPicPr>
            <a:picLocks noChangeAspect="1" noChangeArrowheads="1"/>
          </p:cNvPicPr>
          <p:nvPr/>
        </p:nvPicPr>
        <p:blipFill>
          <a:blip r:embed="rId2" cstate="print"/>
          <a:srcRect/>
          <a:stretch>
            <a:fillRect/>
          </a:stretch>
        </p:blipFill>
        <p:spPr bwMode="auto">
          <a:xfrm>
            <a:off x="1371600" y="1828800"/>
            <a:ext cx="6400800" cy="167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09600"/>
            <a:ext cx="7772400" cy="1143000"/>
          </a:xfrm>
          <a:prstGeom prst="rect">
            <a:avLst/>
          </a:prstGeom>
          <a:noFill/>
          <a:ln w="38100">
            <a:solidFill>
              <a:schemeClr val="tx1"/>
            </a:solidFill>
            <a:miter lim="800000"/>
            <a:headEnd/>
            <a:tailEnd/>
          </a:ln>
        </p:spPr>
        <p:txBody>
          <a:bodyPr anchor="ctr"/>
          <a:lstStyle/>
          <a:p>
            <a:pPr algn="ctr"/>
            <a:r>
              <a:rPr lang="en-US" sz="4400">
                <a:solidFill>
                  <a:srgbClr val="FF3300"/>
                </a:solidFill>
              </a:rPr>
              <a:t>Magnitude 1.9 earthquake</a:t>
            </a:r>
          </a:p>
        </p:txBody>
      </p:sp>
      <p:pic>
        <p:nvPicPr>
          <p:cNvPr id="30723" name="Picture 3" descr="CBR_2000042500"/>
          <p:cNvPicPr>
            <a:picLocks noChangeAspect="1" noChangeArrowheads="1"/>
          </p:cNvPicPr>
          <p:nvPr/>
        </p:nvPicPr>
        <p:blipFill>
          <a:blip r:embed="rId2" cstate="print"/>
          <a:srcRect/>
          <a:stretch>
            <a:fillRect/>
          </a:stretch>
        </p:blipFill>
        <p:spPr bwMode="auto">
          <a:xfrm>
            <a:off x="6705600" y="1676400"/>
            <a:ext cx="1924050" cy="5181600"/>
          </a:xfrm>
          <a:prstGeom prst="rect">
            <a:avLst/>
          </a:prstGeom>
          <a:noFill/>
          <a:ln w="9525">
            <a:noFill/>
            <a:miter lim="800000"/>
            <a:headEnd/>
            <a:tailEnd/>
          </a:ln>
        </p:spPr>
      </p:pic>
      <p:pic>
        <p:nvPicPr>
          <p:cNvPr id="30724" name="Picture 4" descr="SF_Bay"/>
          <p:cNvPicPr>
            <a:picLocks noChangeAspect="1" noChangeArrowheads="1"/>
          </p:cNvPicPr>
          <p:nvPr/>
        </p:nvPicPr>
        <p:blipFill>
          <a:blip r:embed="rId3" cstate="print"/>
          <a:srcRect/>
          <a:stretch>
            <a:fillRect/>
          </a:stretch>
        </p:blipFill>
        <p:spPr bwMode="auto">
          <a:xfrm>
            <a:off x="2590800" y="1676400"/>
            <a:ext cx="3590925" cy="3848100"/>
          </a:xfrm>
          <a:prstGeom prst="rect">
            <a:avLst/>
          </a:prstGeom>
          <a:noFill/>
          <a:ln w="9525">
            <a:noFill/>
            <a:miter lim="800000"/>
            <a:headEnd/>
            <a:tailEnd/>
          </a:ln>
        </p:spPr>
      </p:pic>
      <p:pic>
        <p:nvPicPr>
          <p:cNvPr id="30725" name="Picture 5" descr="JSB_2000042500"/>
          <p:cNvPicPr>
            <a:picLocks noChangeAspect="1" noChangeArrowheads="1"/>
          </p:cNvPicPr>
          <p:nvPr/>
        </p:nvPicPr>
        <p:blipFill>
          <a:blip r:embed="rId4" cstate="print"/>
          <a:srcRect/>
          <a:stretch>
            <a:fillRect/>
          </a:stretch>
        </p:blipFill>
        <p:spPr bwMode="auto">
          <a:xfrm>
            <a:off x="533400" y="1676400"/>
            <a:ext cx="1639888" cy="5181600"/>
          </a:xfrm>
          <a:prstGeom prst="rect">
            <a:avLst/>
          </a:prstGeom>
          <a:noFill/>
          <a:ln w="9525">
            <a:noFill/>
            <a:miter lim="800000"/>
            <a:headEnd/>
            <a:tailEnd/>
          </a:ln>
        </p:spPr>
      </p:pic>
      <p:sp>
        <p:nvSpPr>
          <p:cNvPr id="30726" name="Text Box 6"/>
          <p:cNvSpPr txBox="1">
            <a:spLocks noChangeArrowheads="1"/>
          </p:cNvSpPr>
          <p:nvPr/>
        </p:nvSpPr>
        <p:spPr bwMode="auto">
          <a:xfrm>
            <a:off x="2133600" y="5562600"/>
            <a:ext cx="4267200" cy="1006475"/>
          </a:xfrm>
          <a:prstGeom prst="rect">
            <a:avLst/>
          </a:prstGeom>
          <a:noFill/>
          <a:ln w="9525">
            <a:noFill/>
            <a:miter lim="800000"/>
            <a:headEnd/>
            <a:tailEnd/>
          </a:ln>
        </p:spPr>
        <p:txBody>
          <a:bodyPr>
            <a:spAutoFit/>
          </a:bodyPr>
          <a:lstStyle/>
          <a:p>
            <a:pPr>
              <a:spcBef>
                <a:spcPct val="50000"/>
              </a:spcBef>
            </a:pPr>
            <a:r>
              <a:rPr lang="en-US" sz="2000"/>
              <a:t>Relationship between distance from epicenter and recording on seismogram.</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fract1.jpg (26404 bytes)"/>
          <p:cNvPicPr>
            <a:picLocks noChangeAspect="1" noChangeArrowheads="1"/>
          </p:cNvPicPr>
          <p:nvPr/>
        </p:nvPicPr>
        <p:blipFill>
          <a:blip r:embed="rId2" cstate="print"/>
          <a:srcRect/>
          <a:stretch>
            <a:fillRect/>
          </a:stretch>
        </p:blipFill>
        <p:spPr bwMode="auto">
          <a:xfrm>
            <a:off x="381000" y="1847850"/>
            <a:ext cx="8077200" cy="5051425"/>
          </a:xfrm>
          <a:prstGeom prst="rect">
            <a:avLst/>
          </a:prstGeom>
          <a:noFill/>
          <a:ln w="9525">
            <a:noFill/>
            <a:miter lim="800000"/>
            <a:headEnd/>
            <a:tailEnd/>
          </a:ln>
        </p:spPr>
      </p:pic>
      <p:sp>
        <p:nvSpPr>
          <p:cNvPr id="32771" name="Text Box 3"/>
          <p:cNvSpPr txBox="1">
            <a:spLocks noChangeArrowheads="1"/>
          </p:cNvSpPr>
          <p:nvPr/>
        </p:nvSpPr>
        <p:spPr bwMode="auto">
          <a:xfrm>
            <a:off x="228600" y="0"/>
            <a:ext cx="8534400" cy="1754188"/>
          </a:xfrm>
          <a:prstGeom prst="rect">
            <a:avLst/>
          </a:prstGeom>
          <a:solidFill>
            <a:srgbClr val="92D050"/>
          </a:solidFill>
          <a:ln w="9525">
            <a:noFill/>
            <a:miter lim="800000"/>
            <a:headEnd/>
            <a:tailEnd/>
          </a:ln>
        </p:spPr>
        <p:txBody>
          <a:bodyPr>
            <a:spAutoFit/>
          </a:bodyPr>
          <a:lstStyle/>
          <a:p>
            <a:pPr>
              <a:spcBef>
                <a:spcPct val="50000"/>
              </a:spcBef>
              <a:buFont typeface="Arial" charset="0"/>
              <a:buChar char="•"/>
            </a:pPr>
            <a:r>
              <a:rPr lang="en-US" sz="2400"/>
              <a:t>As seismic waves travel through the Earth, energy is transferred, the material oscillates. </a:t>
            </a:r>
          </a:p>
          <a:p>
            <a:pPr>
              <a:spcBef>
                <a:spcPct val="50000"/>
              </a:spcBef>
              <a:buFont typeface="Arial" charset="0"/>
              <a:buChar char="•"/>
            </a:pPr>
            <a:r>
              <a:rPr lang="en-US" sz="2400"/>
              <a:t>When a wave reaches a different rock layer, the wave will refract (bend) or reflect (bounce of the layer).</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ap showing differences between a 1994 M 6.7 earthquake in California and smaller (M6.0) earthquake that occured in St. Louis in 1895. The 1895 earthquake was felt over a much wider area and caused damage in a wider area."/>
          <p:cNvPicPr>
            <a:picLocks noChangeAspect="1" noChangeArrowheads="1"/>
          </p:cNvPicPr>
          <p:nvPr/>
        </p:nvPicPr>
        <p:blipFill>
          <a:blip r:embed="rId2" cstate="print"/>
          <a:srcRect/>
          <a:stretch>
            <a:fillRect/>
          </a:stretch>
        </p:blipFill>
        <p:spPr bwMode="auto">
          <a:xfrm>
            <a:off x="1219200" y="2362200"/>
            <a:ext cx="6491288" cy="4267200"/>
          </a:xfrm>
          <a:prstGeom prst="rect">
            <a:avLst/>
          </a:prstGeom>
          <a:noFill/>
          <a:ln w="9525">
            <a:noFill/>
            <a:miter lim="800000"/>
            <a:headEnd/>
            <a:tailEnd/>
          </a:ln>
        </p:spPr>
      </p:pic>
      <p:sp>
        <p:nvSpPr>
          <p:cNvPr id="33795" name="Text Box 3"/>
          <p:cNvSpPr txBox="1">
            <a:spLocks noChangeArrowheads="1"/>
          </p:cNvSpPr>
          <p:nvPr/>
        </p:nvSpPr>
        <p:spPr bwMode="auto">
          <a:xfrm>
            <a:off x="457200" y="304800"/>
            <a:ext cx="7924800" cy="1938338"/>
          </a:xfrm>
          <a:prstGeom prst="rect">
            <a:avLst/>
          </a:prstGeom>
          <a:solidFill>
            <a:srgbClr val="92D050"/>
          </a:solidFill>
          <a:ln w="9525">
            <a:noFill/>
            <a:miter lim="800000"/>
            <a:headEnd/>
            <a:tailEnd/>
          </a:ln>
        </p:spPr>
        <p:txBody>
          <a:bodyPr>
            <a:spAutoFit/>
          </a:bodyPr>
          <a:lstStyle/>
          <a:p>
            <a:pPr>
              <a:spcBef>
                <a:spcPct val="50000"/>
              </a:spcBef>
              <a:buFont typeface="Arial" charset="0"/>
              <a:buChar char="•"/>
            </a:pPr>
            <a:r>
              <a:rPr lang="en-US" sz="2000"/>
              <a:t>Seismic wave energy dissipates faster when there are more rock layers. </a:t>
            </a:r>
          </a:p>
          <a:p>
            <a:pPr>
              <a:spcBef>
                <a:spcPct val="50000"/>
              </a:spcBef>
              <a:buFont typeface="Arial" charset="0"/>
              <a:buChar char="•"/>
            </a:pPr>
            <a:r>
              <a:rPr lang="en-US" sz="2000"/>
              <a:t>Notice the area in Southern California is smaller than in the New Madrid area. </a:t>
            </a:r>
          </a:p>
          <a:p>
            <a:pPr>
              <a:spcBef>
                <a:spcPct val="50000"/>
              </a:spcBef>
              <a:buFont typeface="Arial" charset="0"/>
              <a:buChar char="•"/>
            </a:pPr>
            <a:r>
              <a:rPr lang="en-US" sz="2000"/>
              <a:t>The geology in Southern California is much more complicated.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5_27"/>
          <p:cNvPicPr>
            <a:picLocks noChangeAspect="1" noChangeArrowheads="1"/>
          </p:cNvPicPr>
          <p:nvPr/>
        </p:nvPicPr>
        <p:blipFill>
          <a:blip r:embed="rId2" cstate="print"/>
          <a:srcRect/>
          <a:stretch>
            <a:fillRect/>
          </a:stretch>
        </p:blipFill>
        <p:spPr bwMode="auto">
          <a:xfrm>
            <a:off x="0" y="1981200"/>
            <a:ext cx="9144000" cy="3816350"/>
          </a:xfrm>
          <a:prstGeom prst="rect">
            <a:avLst/>
          </a:prstGeom>
          <a:noFill/>
          <a:ln w="9525">
            <a:noFill/>
            <a:miter lim="800000"/>
            <a:headEnd/>
            <a:tailEnd/>
          </a:ln>
        </p:spPr>
      </p:pic>
      <p:sp>
        <p:nvSpPr>
          <p:cNvPr id="34819" name="Rectangle 3"/>
          <p:cNvSpPr>
            <a:spLocks noGrp="1" noChangeArrowheads="1"/>
          </p:cNvSpPr>
          <p:nvPr>
            <p:ph type="title"/>
          </p:nvPr>
        </p:nvSpPr>
        <p:spPr>
          <a:solidFill>
            <a:srgbClr val="66FFFF"/>
          </a:solidFill>
          <a:ln>
            <a:solidFill>
              <a:schemeClr val="tx1"/>
            </a:solidFill>
          </a:ln>
        </p:spPr>
        <p:txBody>
          <a:bodyPr>
            <a:normAutofit fontScale="90000"/>
          </a:bodyPr>
          <a:lstStyle/>
          <a:p>
            <a:pPr eaLnBrk="1" hangingPunct="1"/>
            <a:r>
              <a:rPr lang="en-US" sz="4000" dirty="0" smtClean="0"/>
              <a:t>Seismic waves respond to the density of earth </a:t>
            </a:r>
            <a:r>
              <a:rPr lang="en-US" sz="4000" dirty="0" smtClean="0">
                <a:hlinkClick r:id="rId3"/>
              </a:rPr>
              <a:t>material</a:t>
            </a:r>
            <a:endParaRPr lang="en-US" sz="4000" dirty="0" smtClean="0"/>
          </a:p>
        </p:txBody>
      </p:sp>
      <p:sp>
        <p:nvSpPr>
          <p:cNvPr id="34820" name="Text Box 4"/>
          <p:cNvSpPr txBox="1">
            <a:spLocks noChangeArrowheads="1"/>
          </p:cNvSpPr>
          <p:nvPr/>
        </p:nvSpPr>
        <p:spPr bwMode="auto">
          <a:xfrm>
            <a:off x="228600" y="5867400"/>
            <a:ext cx="8763000" cy="835025"/>
          </a:xfrm>
          <a:prstGeom prst="rect">
            <a:avLst/>
          </a:prstGeom>
          <a:solidFill>
            <a:srgbClr val="FFFF00"/>
          </a:solidFill>
          <a:ln w="12700">
            <a:solidFill>
              <a:schemeClr val="tx1"/>
            </a:solidFill>
            <a:miter lim="800000"/>
            <a:headEnd/>
            <a:tailEnd/>
          </a:ln>
        </p:spPr>
        <p:txBody>
          <a:bodyPr>
            <a:spAutoFit/>
          </a:bodyPr>
          <a:lstStyle/>
          <a:p>
            <a:pPr>
              <a:spcBef>
                <a:spcPct val="50000"/>
              </a:spcBef>
            </a:pPr>
            <a:r>
              <a:rPr lang="en-US" sz="2400"/>
              <a:t>Describe the waves in terms of wavelength, period and frequency.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ap showing how level of shaking is likely to vary across the Los Angeles Basin during large earthquakes"/>
          <p:cNvPicPr>
            <a:picLocks noChangeAspect="1" noChangeArrowheads="1"/>
          </p:cNvPicPr>
          <p:nvPr/>
        </p:nvPicPr>
        <p:blipFill>
          <a:blip r:embed="rId2" cstate="print"/>
          <a:srcRect/>
          <a:stretch>
            <a:fillRect/>
          </a:stretch>
        </p:blipFill>
        <p:spPr bwMode="auto">
          <a:xfrm>
            <a:off x="0" y="1524000"/>
            <a:ext cx="8686800" cy="4924425"/>
          </a:xfrm>
          <a:prstGeom prst="rect">
            <a:avLst/>
          </a:prstGeom>
          <a:noFill/>
          <a:ln w="9525">
            <a:noFill/>
            <a:miter lim="800000"/>
            <a:headEnd/>
            <a:tailEnd/>
          </a:ln>
        </p:spPr>
      </p:pic>
      <p:sp>
        <p:nvSpPr>
          <p:cNvPr id="35843" name="Rectangle 3"/>
          <p:cNvSpPr>
            <a:spLocks noChangeArrowheads="1"/>
          </p:cNvSpPr>
          <p:nvPr/>
        </p:nvSpPr>
        <p:spPr bwMode="auto">
          <a:xfrm>
            <a:off x="457200" y="274638"/>
            <a:ext cx="8229600" cy="1143000"/>
          </a:xfrm>
          <a:prstGeom prst="rect">
            <a:avLst/>
          </a:prstGeom>
          <a:solidFill>
            <a:srgbClr val="FFFF00"/>
          </a:solidFill>
          <a:ln w="9525">
            <a:solidFill>
              <a:schemeClr val="tx1"/>
            </a:solidFill>
            <a:miter lim="800000"/>
            <a:headEnd/>
            <a:tailEnd/>
          </a:ln>
        </p:spPr>
        <p:txBody>
          <a:bodyPr anchor="ctr"/>
          <a:lstStyle/>
          <a:p>
            <a:pPr algn="ctr"/>
            <a:r>
              <a:rPr lang="en-US" sz="4000">
                <a:solidFill>
                  <a:schemeClr val="tx2"/>
                </a:solidFill>
              </a:rPr>
              <a:t>Seismic waves respond to the density of earth material</a:t>
            </a:r>
          </a:p>
        </p:txBody>
      </p:sp>
      <p:sp>
        <p:nvSpPr>
          <p:cNvPr id="35844" name="Text Box 4"/>
          <p:cNvSpPr txBox="1">
            <a:spLocks noChangeArrowheads="1"/>
          </p:cNvSpPr>
          <p:nvPr/>
        </p:nvSpPr>
        <p:spPr bwMode="auto">
          <a:xfrm>
            <a:off x="457200" y="6324600"/>
            <a:ext cx="8458200" cy="396875"/>
          </a:xfrm>
          <a:prstGeom prst="rect">
            <a:avLst/>
          </a:prstGeom>
          <a:solidFill>
            <a:srgbClr val="FFFF00"/>
          </a:solidFill>
          <a:ln w="9525">
            <a:noFill/>
            <a:miter lim="800000"/>
            <a:headEnd/>
            <a:tailEnd/>
          </a:ln>
        </p:spPr>
        <p:txBody>
          <a:bodyPr>
            <a:spAutoFit/>
          </a:bodyPr>
          <a:lstStyle/>
          <a:p>
            <a:pPr>
              <a:spcBef>
                <a:spcPct val="50000"/>
              </a:spcBef>
            </a:pPr>
            <a:r>
              <a:rPr lang="en-US" sz="2000"/>
              <a:t>Can you determine the location of loosely consolidated sediments?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solidFill>
            <a:srgbClr val="66FFFF"/>
          </a:solidFill>
        </p:spPr>
        <p:txBody>
          <a:bodyPr>
            <a:normAutofit fontScale="90000"/>
          </a:bodyPr>
          <a:lstStyle/>
          <a:p>
            <a:r>
              <a:rPr lang="en-US" sz="4000"/>
              <a:t>Describe what you have felt during an earthquake.</a:t>
            </a:r>
          </a:p>
        </p:txBody>
      </p:sp>
      <p:sp>
        <p:nvSpPr>
          <p:cNvPr id="31747" name="Rectangle 3"/>
          <p:cNvSpPr>
            <a:spLocks noGrp="1" noChangeArrowheads="1"/>
          </p:cNvSpPr>
          <p:nvPr>
            <p:ph type="body" idx="1"/>
          </p:nvPr>
        </p:nvSpPr>
        <p:spPr>
          <a:xfrm>
            <a:off x="1752600" y="2133600"/>
            <a:ext cx="4953000" cy="2895600"/>
          </a:xfrm>
          <a:solidFill>
            <a:srgbClr val="FFFF66"/>
          </a:solidFill>
        </p:spPr>
        <p:txBody>
          <a:bodyPr/>
          <a:lstStyle/>
          <a:p>
            <a:r>
              <a:rPr lang="en-US" dirty="0"/>
              <a:t>Jolt</a:t>
            </a:r>
          </a:p>
          <a:p>
            <a:r>
              <a:rPr lang="en-US" dirty="0"/>
              <a:t>Loud boom</a:t>
            </a:r>
          </a:p>
          <a:p>
            <a:r>
              <a:rPr lang="en-US" dirty="0"/>
              <a:t>Shaking back and forth</a:t>
            </a:r>
          </a:p>
          <a:p>
            <a:r>
              <a:rPr lang="en-US" dirty="0"/>
              <a:t>Rolling</a:t>
            </a:r>
          </a:p>
          <a:p>
            <a:pPr>
              <a:buNone/>
            </a:pPr>
            <a:endParaRPr lang="en-US" dirty="0"/>
          </a:p>
          <a:p>
            <a:endParaRPr lang="en-US" dirty="0"/>
          </a:p>
        </p:txBody>
      </p:sp>
      <p:sp>
        <p:nvSpPr>
          <p:cNvPr id="4" name="TextBox 3"/>
          <p:cNvSpPr txBox="1"/>
          <p:nvPr/>
        </p:nvSpPr>
        <p:spPr>
          <a:xfrm>
            <a:off x="1219200" y="5562600"/>
            <a:ext cx="6248400" cy="646331"/>
          </a:xfrm>
          <a:prstGeom prst="rect">
            <a:avLst/>
          </a:prstGeom>
          <a:solidFill>
            <a:schemeClr val="accent4">
              <a:lumMod val="40000"/>
              <a:lumOff val="60000"/>
            </a:schemeClr>
          </a:solidFill>
        </p:spPr>
        <p:txBody>
          <a:bodyPr wrap="square" rtlCol="0">
            <a:spAutoFit/>
          </a:bodyPr>
          <a:lstStyle/>
          <a:p>
            <a:r>
              <a:rPr lang="en-US" dirty="0" smtClean="0"/>
              <a:t>This is the result of different seismic waves transferring energy through earth and structural materials.</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746">
                                            <p:txEl>
                                              <p:charRg st="4294967295" end="4294967295"/>
                                            </p:txEl>
                                          </p:spTgt>
                                        </p:tgtEl>
                                        <p:attrNameLst>
                                          <p:attrName>style.visibility</p:attrName>
                                        </p:attrNameLst>
                                      </p:cBhvr>
                                      <p:to>
                                        <p:strVal val="visible"/>
                                      </p:to>
                                    </p:set>
                                    <p:animEffect transition="in" filter="dissolve">
                                      <p:cBhvr>
                                        <p:cTn id="7" dur="500"/>
                                        <p:tgtEl>
                                          <p:spTgt spid="31746">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bg/>
                                          </p:spTgt>
                                        </p:tgtEl>
                                        <p:attrNameLst>
                                          <p:attrName>style.visibility</p:attrName>
                                        </p:attrNameLst>
                                      </p:cBhvr>
                                      <p:to>
                                        <p:strVal val="visible"/>
                                      </p:to>
                                    </p:set>
                                    <p:animEffect transition="in" filter="fade">
                                      <p:cBhvr>
                                        <p:cTn id="12" dur="2000"/>
                                        <p:tgtEl>
                                          <p:spTgt spid="3174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747">
                                            <p:txEl>
                                              <p:pRg st="0" end="0"/>
                                            </p:txEl>
                                          </p:spTgt>
                                        </p:tgtEl>
                                        <p:attrNameLst>
                                          <p:attrName>style.visibility</p:attrName>
                                        </p:attrNameLst>
                                      </p:cBhvr>
                                      <p:to>
                                        <p:strVal val="visible"/>
                                      </p:to>
                                    </p:set>
                                    <p:animEffect transition="in" filter="fade">
                                      <p:cBhvr>
                                        <p:cTn id="15" dur="2000"/>
                                        <p:tgtEl>
                                          <p:spTgt spid="3174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Effect transition="in" filter="fade">
                                      <p:cBhvr>
                                        <p:cTn id="18" dur="2000"/>
                                        <p:tgtEl>
                                          <p:spTgt spid="3174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747">
                                            <p:txEl>
                                              <p:pRg st="2" end="2"/>
                                            </p:txEl>
                                          </p:spTgt>
                                        </p:tgtEl>
                                        <p:attrNameLst>
                                          <p:attrName>style.visibility</p:attrName>
                                        </p:attrNameLst>
                                      </p:cBhvr>
                                      <p:to>
                                        <p:strVal val="visible"/>
                                      </p:to>
                                    </p:set>
                                    <p:animEffect transition="in" filter="fade">
                                      <p:cBhvr>
                                        <p:cTn id="21" dur="2000"/>
                                        <p:tgtEl>
                                          <p:spTgt spid="3174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747">
                                            <p:txEl>
                                              <p:pRg st="3" end="3"/>
                                            </p:txEl>
                                          </p:spTgt>
                                        </p:tgtEl>
                                        <p:attrNameLst>
                                          <p:attrName>style.visibility</p:attrName>
                                        </p:attrNameLst>
                                      </p:cBhvr>
                                      <p:to>
                                        <p:strVal val="visible"/>
                                      </p:to>
                                    </p:set>
                                    <p:animEffect transition="in" filter="fade">
                                      <p:cBhvr>
                                        <p:cTn id="24" dur="2000"/>
                                        <p:tgtEl>
                                          <p:spTgt spid="3174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bg/>
                                          </p:spTgt>
                                        </p:tgtEl>
                                        <p:attrNameLst>
                                          <p:attrName>style.visibility</p:attrName>
                                        </p:attrNameLst>
                                      </p:cBhvr>
                                      <p:to>
                                        <p:strVal val="visible"/>
                                      </p:to>
                                    </p:set>
                                    <p:animEffect transition="in" filter="fade">
                                      <p:cBhvr>
                                        <p:cTn id="29" dur="2000"/>
                                        <p:tgtEl>
                                          <p:spTgt spid="4">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allAtOnce" animBg="1"/>
      <p:bldP spid="4"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solidFill>
            <a:srgbClr val="92D050"/>
          </a:solidFill>
        </p:spPr>
        <p:txBody>
          <a:bodyPr>
            <a:normAutofit fontScale="90000"/>
          </a:bodyPr>
          <a:lstStyle/>
          <a:p>
            <a:pPr eaLnBrk="1" hangingPunct="1"/>
            <a:r>
              <a:rPr lang="en-US" dirty="0" smtClean="0"/>
              <a:t>The </a:t>
            </a:r>
            <a:r>
              <a:rPr lang="en-US" dirty="0" smtClean="0">
                <a:hlinkClick r:id="rId2"/>
              </a:rPr>
              <a:t>Earth’s</a:t>
            </a:r>
            <a:r>
              <a:rPr lang="en-US" dirty="0" smtClean="0"/>
              <a:t> Layers were determined by seismic waves.</a:t>
            </a:r>
          </a:p>
        </p:txBody>
      </p:sp>
      <p:pic>
        <p:nvPicPr>
          <p:cNvPr id="36867" name="Picture 5"/>
          <p:cNvPicPr>
            <a:picLocks noChangeAspect="1" noChangeArrowheads="1"/>
          </p:cNvPicPr>
          <p:nvPr/>
        </p:nvPicPr>
        <p:blipFill>
          <a:blip r:embed="rId3" cstate="print"/>
          <a:srcRect/>
          <a:stretch>
            <a:fillRect/>
          </a:stretch>
        </p:blipFill>
        <p:spPr bwMode="auto">
          <a:xfrm>
            <a:off x="2895600" y="1905000"/>
            <a:ext cx="3143250" cy="4600575"/>
          </a:xfrm>
          <a:prstGeom prst="rect">
            <a:avLst/>
          </a:prstGeom>
          <a:noFill/>
          <a:ln w="9525">
            <a:noFill/>
            <a:miter lim="800000"/>
            <a:headEnd/>
            <a:tailEnd/>
          </a:ln>
        </p:spPr>
      </p:pic>
      <p:sp>
        <p:nvSpPr>
          <p:cNvPr id="36868" name="Text Box 6"/>
          <p:cNvSpPr txBox="1">
            <a:spLocks noChangeArrowheads="1"/>
          </p:cNvSpPr>
          <p:nvPr/>
        </p:nvSpPr>
        <p:spPr bwMode="auto">
          <a:xfrm>
            <a:off x="0" y="2743200"/>
            <a:ext cx="2438400" cy="2227263"/>
          </a:xfrm>
          <a:prstGeom prst="rect">
            <a:avLst/>
          </a:prstGeom>
          <a:solidFill>
            <a:srgbClr val="66FF33"/>
          </a:solidFill>
          <a:ln w="9525">
            <a:noFill/>
            <a:miter lim="800000"/>
            <a:headEnd/>
            <a:tailEnd/>
          </a:ln>
        </p:spPr>
        <p:txBody>
          <a:bodyPr>
            <a:spAutoFit/>
          </a:bodyPr>
          <a:lstStyle/>
          <a:p>
            <a:pPr>
              <a:spcBef>
                <a:spcPct val="50000"/>
              </a:spcBef>
            </a:pPr>
            <a:r>
              <a:rPr lang="en-US" sz="2800"/>
              <a:t>P-waves are able to travel through all states of matter</a:t>
            </a:r>
          </a:p>
        </p:txBody>
      </p:sp>
      <p:sp>
        <p:nvSpPr>
          <p:cNvPr id="36869" name="Text Box 7"/>
          <p:cNvSpPr txBox="1">
            <a:spLocks noChangeArrowheads="1"/>
          </p:cNvSpPr>
          <p:nvPr/>
        </p:nvSpPr>
        <p:spPr bwMode="auto">
          <a:xfrm>
            <a:off x="6400800" y="2743200"/>
            <a:ext cx="2438400" cy="1800225"/>
          </a:xfrm>
          <a:prstGeom prst="rect">
            <a:avLst/>
          </a:prstGeom>
          <a:solidFill>
            <a:srgbClr val="FFFF00"/>
          </a:solidFill>
          <a:ln w="9525">
            <a:noFill/>
            <a:miter lim="800000"/>
            <a:headEnd/>
            <a:tailEnd/>
          </a:ln>
        </p:spPr>
        <p:txBody>
          <a:bodyPr>
            <a:spAutoFit/>
          </a:bodyPr>
          <a:lstStyle/>
          <a:p>
            <a:pPr>
              <a:spcBef>
                <a:spcPct val="50000"/>
              </a:spcBef>
            </a:pPr>
            <a:r>
              <a:rPr lang="en-US" sz="2800"/>
              <a:t>S-waves are able to travel only through solid material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solidFill>
            <a:srgbClr val="FF3300"/>
          </a:solidFill>
        </p:spPr>
        <p:txBody>
          <a:bodyPr/>
          <a:lstStyle/>
          <a:p>
            <a:pPr eaLnBrk="1" hangingPunct="1"/>
            <a:r>
              <a:rPr lang="en-US" smtClean="0"/>
              <a:t>Earth’s Interior</a:t>
            </a:r>
          </a:p>
        </p:txBody>
      </p:sp>
      <p:pic>
        <p:nvPicPr>
          <p:cNvPr id="37891" name="Picture 5"/>
          <p:cNvPicPr>
            <a:picLocks noChangeAspect="1" noChangeArrowheads="1"/>
          </p:cNvPicPr>
          <p:nvPr/>
        </p:nvPicPr>
        <p:blipFill>
          <a:blip r:embed="rId2" cstate="print"/>
          <a:srcRect/>
          <a:stretch>
            <a:fillRect/>
          </a:stretch>
        </p:blipFill>
        <p:spPr bwMode="auto">
          <a:xfrm>
            <a:off x="685800" y="1752600"/>
            <a:ext cx="3562350" cy="2276475"/>
          </a:xfrm>
          <a:prstGeom prst="rect">
            <a:avLst/>
          </a:prstGeom>
          <a:noFill/>
          <a:ln w="9525">
            <a:noFill/>
            <a:miter lim="800000"/>
            <a:headEnd/>
            <a:tailEnd/>
          </a:ln>
        </p:spPr>
      </p:pic>
      <p:pic>
        <p:nvPicPr>
          <p:cNvPr id="37892" name="Picture 6"/>
          <p:cNvPicPr>
            <a:picLocks noChangeAspect="1" noChangeArrowheads="1"/>
          </p:cNvPicPr>
          <p:nvPr/>
        </p:nvPicPr>
        <p:blipFill>
          <a:blip r:embed="rId3" cstate="print"/>
          <a:srcRect/>
          <a:stretch>
            <a:fillRect/>
          </a:stretch>
        </p:blipFill>
        <p:spPr bwMode="auto">
          <a:xfrm>
            <a:off x="4800600" y="1981200"/>
            <a:ext cx="4000500" cy="2171700"/>
          </a:xfrm>
          <a:prstGeom prst="rect">
            <a:avLst/>
          </a:prstGeom>
          <a:noFill/>
          <a:ln w="9525">
            <a:noFill/>
            <a:miter lim="800000"/>
            <a:headEnd/>
            <a:tailEnd/>
          </a:ln>
        </p:spPr>
      </p:pic>
      <p:sp>
        <p:nvSpPr>
          <p:cNvPr id="37893" name="Text Box 7"/>
          <p:cNvSpPr txBox="1">
            <a:spLocks noChangeArrowheads="1"/>
          </p:cNvSpPr>
          <p:nvPr/>
        </p:nvSpPr>
        <p:spPr bwMode="auto">
          <a:xfrm>
            <a:off x="1219200" y="4495800"/>
            <a:ext cx="6019800" cy="830263"/>
          </a:xfrm>
          <a:prstGeom prst="rect">
            <a:avLst/>
          </a:prstGeom>
          <a:solidFill>
            <a:srgbClr val="FFFF00"/>
          </a:solidFill>
          <a:ln w="9525">
            <a:noFill/>
            <a:miter lim="800000"/>
            <a:headEnd/>
            <a:tailEnd/>
          </a:ln>
        </p:spPr>
        <p:txBody>
          <a:bodyPr>
            <a:spAutoFit/>
          </a:bodyPr>
          <a:lstStyle/>
          <a:p>
            <a:pPr>
              <a:spcBef>
                <a:spcPct val="50000"/>
              </a:spcBef>
            </a:pPr>
            <a:r>
              <a:rPr lang="en-US" sz="2400"/>
              <a:t>Therefore, the S-wave shadow zone helped determine the diameter of the core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Interpreting seismogram recordings</a:t>
            </a:r>
            <a:endParaRPr lang="en-US" dirty="0"/>
          </a:p>
        </p:txBody>
      </p:sp>
      <p:pic>
        <p:nvPicPr>
          <p:cNvPr id="74755" name="Picture 3"/>
          <p:cNvPicPr>
            <a:picLocks noChangeAspect="1" noChangeArrowheads="1"/>
          </p:cNvPicPr>
          <p:nvPr/>
        </p:nvPicPr>
        <p:blipFill>
          <a:blip r:embed="rId2" cstate="print"/>
          <a:srcRect/>
          <a:stretch>
            <a:fillRect/>
          </a:stretch>
        </p:blipFill>
        <p:spPr bwMode="auto">
          <a:xfrm>
            <a:off x="533400" y="2209800"/>
            <a:ext cx="3810000" cy="2162175"/>
          </a:xfrm>
          <a:prstGeom prst="rect">
            <a:avLst/>
          </a:prstGeom>
          <a:noFill/>
          <a:ln w="9525">
            <a:noFill/>
            <a:miter lim="800000"/>
            <a:headEnd/>
            <a:tailEnd/>
          </a:ln>
        </p:spPr>
      </p:pic>
      <p:sp>
        <p:nvSpPr>
          <p:cNvPr id="5" name="TextBox 4"/>
          <p:cNvSpPr txBox="1"/>
          <p:nvPr/>
        </p:nvSpPr>
        <p:spPr>
          <a:xfrm>
            <a:off x="685800" y="5410200"/>
            <a:ext cx="5410200" cy="1200329"/>
          </a:xfrm>
          <a:prstGeom prst="rect">
            <a:avLst/>
          </a:prstGeom>
          <a:solidFill>
            <a:srgbClr val="FFC000"/>
          </a:solidFill>
        </p:spPr>
        <p:txBody>
          <a:bodyPr wrap="square" rtlCol="0">
            <a:spAutoFit/>
          </a:bodyPr>
          <a:lstStyle/>
          <a:p>
            <a:pPr>
              <a:buFont typeface="Arial" pitchFamily="34" charset="0"/>
              <a:buChar char="•"/>
            </a:pPr>
            <a:r>
              <a:rPr lang="en-US" dirty="0" smtClean="0"/>
              <a:t>Arrival times of seismic waves</a:t>
            </a:r>
          </a:p>
          <a:p>
            <a:pPr>
              <a:buFont typeface="Arial" pitchFamily="34" charset="0"/>
              <a:buChar char="•"/>
            </a:pPr>
            <a:r>
              <a:rPr lang="en-US" dirty="0" smtClean="0"/>
              <a:t>Approximate distance based on the difference between the S-wave and P-wave arrival times</a:t>
            </a:r>
          </a:p>
          <a:p>
            <a:pPr>
              <a:buFont typeface="Arial" pitchFamily="34" charset="0"/>
              <a:buChar char="•"/>
            </a:pPr>
            <a:r>
              <a:rPr lang="en-US" dirty="0" smtClean="0"/>
              <a:t>Amplitude that may be applied to the Richter Scale</a:t>
            </a:r>
            <a:endParaRPr lang="en-US" dirty="0"/>
          </a:p>
        </p:txBody>
      </p:sp>
      <p:pic>
        <p:nvPicPr>
          <p:cNvPr id="6" name="Picture 2" descr="Richter Scale nomogram"/>
          <p:cNvPicPr>
            <a:picLocks noChangeAspect="1" noChangeArrowheads="1"/>
          </p:cNvPicPr>
          <p:nvPr/>
        </p:nvPicPr>
        <p:blipFill>
          <a:blip r:embed="rId3" cstate="print"/>
          <a:srcRect/>
          <a:stretch>
            <a:fillRect/>
          </a:stretch>
        </p:blipFill>
        <p:spPr bwMode="auto">
          <a:xfrm>
            <a:off x="5181600" y="1371600"/>
            <a:ext cx="3525033"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a:solidFill>
            <a:srgbClr val="FFC000"/>
          </a:solidFill>
        </p:spPr>
        <p:txBody>
          <a:bodyPr>
            <a:normAutofit fontScale="90000"/>
          </a:bodyPr>
          <a:lstStyle/>
          <a:p>
            <a:r>
              <a:rPr lang="en-US" dirty="0" smtClean="0"/>
              <a:t>After the S-P time is determined, a tim</a:t>
            </a:r>
            <a:r>
              <a:rPr lang="en-US" dirty="0" smtClean="0">
                <a:hlinkClick r:id="rId2"/>
              </a:rPr>
              <a:t>e</a:t>
            </a:r>
            <a:r>
              <a:rPr lang="en-US" dirty="0" smtClean="0"/>
              <a:t> /distance chart is used to find the distance.</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371600" y="2240401"/>
            <a:ext cx="5334000" cy="43486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92D050"/>
          </a:solidFill>
        </p:spPr>
        <p:txBody>
          <a:bodyPr/>
          <a:lstStyle/>
          <a:p>
            <a:r>
              <a:rPr lang="en-US" dirty="0" smtClean="0"/>
              <a:t>Locating the epicenter</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smtClean="0"/>
              <a:t>Three seismic stations are needed to find the epicenter</a:t>
            </a:r>
          </a:p>
          <a:p>
            <a:r>
              <a:rPr lang="en-US" dirty="0" smtClean="0"/>
              <a:t>This method is named triangulation</a:t>
            </a:r>
          </a:p>
          <a:p>
            <a:r>
              <a:rPr lang="en-US" dirty="0" smtClean="0"/>
              <a:t>Computer generated records find the epicenter</a:t>
            </a:r>
          </a:p>
          <a:p>
            <a:r>
              <a:rPr lang="en-US" dirty="0" smtClean="0"/>
              <a:t>Sometimes the local seismographs are knocked off line due to seismic shaking </a:t>
            </a:r>
            <a:endParaRPr lang="en-US" dirty="0"/>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5000625" y="2196306"/>
            <a:ext cx="3333750" cy="333375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685800" y="1143000"/>
            <a:ext cx="7772400" cy="1470025"/>
          </a:xfrm>
          <a:solidFill>
            <a:srgbClr val="92D050"/>
          </a:solidFill>
        </p:spPr>
        <p:txBody>
          <a:bodyPr/>
          <a:lstStyle/>
          <a:p>
            <a:r>
              <a:rPr lang="en-US" dirty="0" smtClean="0"/>
              <a:t>Measuring Earthquakes</a:t>
            </a:r>
          </a:p>
        </p:txBody>
      </p:sp>
      <p:sp>
        <p:nvSpPr>
          <p:cNvPr id="38915" name="Subtitle 2"/>
          <p:cNvSpPr>
            <a:spLocks noGrp="1"/>
          </p:cNvSpPr>
          <p:nvPr>
            <p:ph type="subTitle" idx="1"/>
          </p:nvPr>
        </p:nvSpPr>
        <p:spPr>
          <a:xfrm>
            <a:off x="1371600" y="2819400"/>
            <a:ext cx="6400800" cy="1752600"/>
          </a:xfrm>
          <a:solidFill>
            <a:srgbClr val="FFCC00"/>
          </a:solidFill>
        </p:spPr>
        <p:txBody>
          <a:bodyPr/>
          <a:lstStyle/>
          <a:p>
            <a:r>
              <a:rPr lang="en-US" dirty="0" smtClean="0"/>
              <a:t>Richter Magnitude</a:t>
            </a:r>
          </a:p>
          <a:p>
            <a:r>
              <a:rPr lang="en-US" dirty="0" smtClean="0"/>
              <a:t>Seismic Moment Magnitude</a:t>
            </a:r>
          </a:p>
          <a:p>
            <a:r>
              <a:rPr lang="en-US" dirty="0" smtClean="0"/>
              <a:t>Modified </a:t>
            </a:r>
            <a:r>
              <a:rPr lang="en-US" dirty="0" err="1" smtClean="0"/>
              <a:t>Mercalli</a:t>
            </a:r>
            <a:r>
              <a:rPr lang="en-US" dirty="0" smtClean="0"/>
              <a:t> Scale</a:t>
            </a:r>
          </a:p>
        </p:txBody>
      </p:sp>
      <p:sp>
        <p:nvSpPr>
          <p:cNvPr id="4" name="Subtitle 4"/>
          <p:cNvSpPr txBox="1">
            <a:spLocks/>
          </p:cNvSpPr>
          <p:nvPr/>
        </p:nvSpPr>
        <p:spPr>
          <a:xfrm>
            <a:off x="1447800" y="5181600"/>
            <a:ext cx="6400800" cy="685800"/>
          </a:xfrm>
          <a:prstGeom prst="rect">
            <a:avLst/>
          </a:prstGeom>
          <a:solidFill>
            <a:schemeClr val="accent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tint val="75000"/>
                  </a:schemeClr>
                </a:solidFill>
                <a:effectLst/>
                <a:uLnTx/>
                <a:uFillTx/>
                <a:latin typeface="+mn-lt"/>
                <a:ea typeface="+mn-ea"/>
                <a:cs typeface="+mn-cs"/>
              </a:rPr>
              <a:t>What does M 9.0 mean?</a:t>
            </a: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0" y="0"/>
          <a:ext cx="9156700" cy="6870700"/>
        </p:xfrm>
        <a:graphic>
          <a:graphicData uri="http://schemas.openxmlformats.org/presentationml/2006/ole">
            <p:oleObj spid="_x0000_s2050" r:id="rId3" imgW="9155113" imgH="6869113" progId="">
              <p:embed/>
            </p:oleObj>
          </a:graphicData>
        </a:graphic>
      </p:graphicFrame>
      <p:sp>
        <p:nvSpPr>
          <p:cNvPr id="39939" name="Rectangle 3"/>
          <p:cNvSpPr>
            <a:spLocks noChangeArrowheads="1"/>
          </p:cNvSpPr>
          <p:nvPr/>
        </p:nvSpPr>
        <p:spPr bwMode="auto">
          <a:xfrm>
            <a:off x="838200" y="152400"/>
            <a:ext cx="7138988" cy="1285875"/>
          </a:xfrm>
          <a:prstGeom prst="rect">
            <a:avLst/>
          </a:prstGeom>
          <a:noFill/>
          <a:ln w="12700">
            <a:noFill/>
            <a:miter lim="800000"/>
            <a:headEnd/>
            <a:tailEnd/>
          </a:ln>
          <a:effectLst>
            <a:outerShdw dist="17961" dir="13500000" algn="ctr" rotWithShape="0">
              <a:schemeClr val="bg2"/>
            </a:outerShdw>
          </a:effectLst>
        </p:spPr>
        <p:txBody>
          <a:bodyPr lIns="88931" tIns="43685" rIns="88931" bIns="43685" anchor="b"/>
          <a:lstStyle/>
          <a:p>
            <a:pPr algn="ctr">
              <a:defRPr/>
            </a:pPr>
            <a:r>
              <a:rPr lang="en-US" sz="2800" b="1" dirty="0">
                <a:solidFill>
                  <a:schemeClr val="bg1"/>
                </a:solidFill>
              </a:rPr>
              <a:t>Seismic waves produce ground shaking.</a:t>
            </a:r>
          </a:p>
          <a:p>
            <a:pPr algn="ctr">
              <a:defRPr/>
            </a:pPr>
            <a:r>
              <a:rPr lang="en-US" sz="2800" b="1" dirty="0">
                <a:solidFill>
                  <a:schemeClr val="bg1"/>
                </a:solidFill>
              </a:rPr>
              <a:t>What Controls the Level of Shaking?</a:t>
            </a:r>
            <a:endParaRPr lang="en-US" sz="4400" dirty="0">
              <a:solidFill>
                <a:schemeClr val="tx2"/>
              </a:solidFill>
            </a:endParaRPr>
          </a:p>
        </p:txBody>
      </p:sp>
      <p:sp>
        <p:nvSpPr>
          <p:cNvPr id="39940" name="Rectangle 4"/>
          <p:cNvSpPr>
            <a:spLocks noChangeArrowheads="1"/>
          </p:cNvSpPr>
          <p:nvPr/>
        </p:nvSpPr>
        <p:spPr bwMode="auto">
          <a:xfrm>
            <a:off x="1524000" y="1600200"/>
            <a:ext cx="6454775" cy="3962400"/>
          </a:xfrm>
          <a:prstGeom prst="rect">
            <a:avLst/>
          </a:prstGeom>
          <a:noFill/>
          <a:ln w="12700">
            <a:noFill/>
            <a:miter lim="800000"/>
            <a:headEnd/>
            <a:tailEnd/>
          </a:ln>
        </p:spPr>
        <p:txBody>
          <a:bodyPr lIns="90487" tIns="44450" rIns="90487" bIns="44450"/>
          <a:lstStyle/>
          <a:p>
            <a:pPr marL="342900" indent="-342900">
              <a:spcBef>
                <a:spcPct val="20000"/>
              </a:spcBef>
              <a:buFontTx/>
              <a:buChar char="•"/>
            </a:pPr>
            <a:r>
              <a:rPr lang="en-US" sz="3600" b="1">
                <a:solidFill>
                  <a:srgbClr val="00FF00"/>
                </a:solidFill>
              </a:rPr>
              <a:t>Magnitude</a:t>
            </a:r>
          </a:p>
          <a:p>
            <a:pPr marL="742950" lvl="1" indent="-285750">
              <a:spcBef>
                <a:spcPct val="20000"/>
              </a:spcBef>
              <a:buFontTx/>
              <a:buChar char="–"/>
            </a:pPr>
            <a:r>
              <a:rPr lang="en-US" sz="3200">
                <a:solidFill>
                  <a:schemeClr val="bg1"/>
                </a:solidFill>
              </a:rPr>
              <a:t>More energy released</a:t>
            </a:r>
          </a:p>
          <a:p>
            <a:pPr marL="342900" indent="-342900">
              <a:spcBef>
                <a:spcPct val="20000"/>
              </a:spcBef>
              <a:buFontTx/>
              <a:buChar char="•"/>
            </a:pPr>
            <a:r>
              <a:rPr lang="en-US" sz="3600" b="1">
                <a:solidFill>
                  <a:srgbClr val="00FF00"/>
                </a:solidFill>
              </a:rPr>
              <a:t>Distance</a:t>
            </a:r>
          </a:p>
          <a:p>
            <a:pPr marL="742950" lvl="1" indent="-285750">
              <a:spcBef>
                <a:spcPct val="20000"/>
              </a:spcBef>
              <a:buFontTx/>
              <a:buChar char="–"/>
            </a:pPr>
            <a:r>
              <a:rPr lang="en-US" sz="3200">
                <a:solidFill>
                  <a:schemeClr val="bg1"/>
                </a:solidFill>
              </a:rPr>
              <a:t>Shaking decays with distance</a:t>
            </a:r>
          </a:p>
          <a:p>
            <a:pPr marL="342900" indent="-342900">
              <a:spcBef>
                <a:spcPct val="20000"/>
              </a:spcBef>
              <a:buFontTx/>
              <a:buChar char="•"/>
            </a:pPr>
            <a:r>
              <a:rPr lang="en-US" sz="3600" b="1">
                <a:solidFill>
                  <a:srgbClr val="00FF00"/>
                </a:solidFill>
              </a:rPr>
              <a:t>Local soils</a:t>
            </a:r>
          </a:p>
          <a:p>
            <a:pPr marL="742950" lvl="1" indent="-285750">
              <a:spcBef>
                <a:spcPct val="20000"/>
              </a:spcBef>
              <a:buFontTx/>
              <a:buChar char="–"/>
            </a:pPr>
            <a:r>
              <a:rPr lang="en-US" sz="3200">
                <a:solidFill>
                  <a:schemeClr val="bg1"/>
                </a:solidFill>
              </a:rPr>
              <a:t>amplify the shaking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p:cTn id="7" dur="500" fill="hold"/>
                                        <p:tgtEl>
                                          <p:spTgt spid="3994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40">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9940">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39940">
                                            <p:txEl>
                                              <p:pRg st="0" end="0"/>
                                            </p:txEl>
                                          </p:spTgt>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39940">
                                            <p:txEl>
                                              <p:pRg st="1" end="1"/>
                                            </p:txEl>
                                          </p:spTgt>
                                        </p:tgtEl>
                                        <p:attrNameLst>
                                          <p:attrName>style.visibility</p:attrName>
                                        </p:attrNameLst>
                                      </p:cBhvr>
                                      <p:to>
                                        <p:strVal val="visible"/>
                                      </p:to>
                                    </p:set>
                                    <p:anim calcmode="lin" valueType="num">
                                      <p:cBhvr>
                                        <p:cTn id="13" dur="500" fill="hold"/>
                                        <p:tgtEl>
                                          <p:spTgt spid="3994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9940">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39940">
                                            <p:txEl>
                                              <p:pRg st="1" end="1"/>
                                            </p:txEl>
                                          </p:spTgt>
                                        </p:tgtEl>
                                        <p:attrNameLst>
                                          <p:attrName>ppt_x</p:attrName>
                                        </p:attrNameLst>
                                      </p:cBhvr>
                                      <p:tavLst>
                                        <p:tav tm="0">
                                          <p:val>
                                            <p:fltVal val="0.5"/>
                                          </p:val>
                                        </p:tav>
                                        <p:tav tm="100000">
                                          <p:val>
                                            <p:strVal val="#ppt_x"/>
                                          </p:val>
                                        </p:tav>
                                      </p:tavLst>
                                    </p:anim>
                                    <p:anim calcmode="lin" valueType="num">
                                      <p:cBhvr>
                                        <p:cTn id="16" dur="500" fill="hold"/>
                                        <p:tgtEl>
                                          <p:spTgt spid="3994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39940">
                                            <p:txEl>
                                              <p:pRg st="2" end="2"/>
                                            </p:txEl>
                                          </p:spTgt>
                                        </p:tgtEl>
                                        <p:attrNameLst>
                                          <p:attrName>style.visibility</p:attrName>
                                        </p:attrNameLst>
                                      </p:cBhvr>
                                      <p:to>
                                        <p:strVal val="visible"/>
                                      </p:to>
                                    </p:set>
                                    <p:anim calcmode="lin" valueType="num">
                                      <p:cBhvr>
                                        <p:cTn id="21" dur="500" fill="hold"/>
                                        <p:tgtEl>
                                          <p:spTgt spid="3994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940">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39940">
                                            <p:txEl>
                                              <p:pRg st="2" end="2"/>
                                            </p:txEl>
                                          </p:spTgt>
                                        </p:tgtEl>
                                        <p:attrNameLst>
                                          <p:attrName>ppt_x</p:attrName>
                                        </p:attrNameLst>
                                      </p:cBhvr>
                                      <p:tavLst>
                                        <p:tav tm="0">
                                          <p:val>
                                            <p:fltVal val="0.5"/>
                                          </p:val>
                                        </p:tav>
                                        <p:tav tm="100000">
                                          <p:val>
                                            <p:strVal val="#ppt_x"/>
                                          </p:val>
                                        </p:tav>
                                      </p:tavLst>
                                    </p:anim>
                                    <p:anim calcmode="lin" valueType="num">
                                      <p:cBhvr>
                                        <p:cTn id="24" dur="500" fill="hold"/>
                                        <p:tgtEl>
                                          <p:spTgt spid="39940">
                                            <p:txEl>
                                              <p:pRg st="2" end="2"/>
                                            </p:txEl>
                                          </p:spTgt>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39940">
                                            <p:txEl>
                                              <p:pRg st="3" end="3"/>
                                            </p:txEl>
                                          </p:spTgt>
                                        </p:tgtEl>
                                        <p:attrNameLst>
                                          <p:attrName>style.visibility</p:attrName>
                                        </p:attrNameLst>
                                      </p:cBhvr>
                                      <p:to>
                                        <p:strVal val="visible"/>
                                      </p:to>
                                    </p:set>
                                    <p:anim calcmode="lin" valueType="num">
                                      <p:cBhvr>
                                        <p:cTn id="27" dur="500" fill="hold"/>
                                        <p:tgtEl>
                                          <p:spTgt spid="3994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9940">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39940">
                                            <p:txEl>
                                              <p:pRg st="3" end="3"/>
                                            </p:txEl>
                                          </p:spTgt>
                                        </p:tgtEl>
                                        <p:attrNameLst>
                                          <p:attrName>ppt_x</p:attrName>
                                        </p:attrNameLst>
                                      </p:cBhvr>
                                      <p:tavLst>
                                        <p:tav tm="0">
                                          <p:val>
                                            <p:fltVal val="0.5"/>
                                          </p:val>
                                        </p:tav>
                                        <p:tav tm="100000">
                                          <p:val>
                                            <p:strVal val="#ppt_x"/>
                                          </p:val>
                                        </p:tav>
                                      </p:tavLst>
                                    </p:anim>
                                    <p:anim calcmode="lin" valueType="num">
                                      <p:cBhvr>
                                        <p:cTn id="30" dur="500" fill="hold"/>
                                        <p:tgtEl>
                                          <p:spTgt spid="3994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39940">
                                            <p:txEl>
                                              <p:pRg st="4" end="4"/>
                                            </p:txEl>
                                          </p:spTgt>
                                        </p:tgtEl>
                                        <p:attrNameLst>
                                          <p:attrName>style.visibility</p:attrName>
                                        </p:attrNameLst>
                                      </p:cBhvr>
                                      <p:to>
                                        <p:strVal val="visible"/>
                                      </p:to>
                                    </p:set>
                                    <p:anim calcmode="lin" valueType="num">
                                      <p:cBhvr>
                                        <p:cTn id="35" dur="500" fill="hold"/>
                                        <p:tgtEl>
                                          <p:spTgt spid="3994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9940">
                                            <p:txEl>
                                              <p:pRg st="4" end="4"/>
                                            </p:txEl>
                                          </p:spTgt>
                                        </p:tgtEl>
                                        <p:attrNameLst>
                                          <p:attrName>ppt_h</p:attrName>
                                        </p:attrNameLst>
                                      </p:cBhvr>
                                      <p:tavLst>
                                        <p:tav tm="0">
                                          <p:val>
                                            <p:fltVal val="0"/>
                                          </p:val>
                                        </p:tav>
                                        <p:tav tm="100000">
                                          <p:val>
                                            <p:strVal val="#ppt_h"/>
                                          </p:val>
                                        </p:tav>
                                      </p:tavLst>
                                    </p:anim>
                                    <p:anim calcmode="lin" valueType="num">
                                      <p:cBhvr>
                                        <p:cTn id="37" dur="500" fill="hold"/>
                                        <p:tgtEl>
                                          <p:spTgt spid="39940">
                                            <p:txEl>
                                              <p:pRg st="4" end="4"/>
                                            </p:txEl>
                                          </p:spTgt>
                                        </p:tgtEl>
                                        <p:attrNameLst>
                                          <p:attrName>ppt_x</p:attrName>
                                        </p:attrNameLst>
                                      </p:cBhvr>
                                      <p:tavLst>
                                        <p:tav tm="0">
                                          <p:val>
                                            <p:fltVal val="0.5"/>
                                          </p:val>
                                        </p:tav>
                                        <p:tav tm="100000">
                                          <p:val>
                                            <p:strVal val="#ppt_x"/>
                                          </p:val>
                                        </p:tav>
                                      </p:tavLst>
                                    </p:anim>
                                    <p:anim calcmode="lin" valueType="num">
                                      <p:cBhvr>
                                        <p:cTn id="38" dur="500" fill="hold"/>
                                        <p:tgtEl>
                                          <p:spTgt spid="39940">
                                            <p:txEl>
                                              <p:pRg st="4" end="4"/>
                                            </p:txEl>
                                          </p:spTgt>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39940">
                                            <p:txEl>
                                              <p:pRg st="5" end="5"/>
                                            </p:txEl>
                                          </p:spTgt>
                                        </p:tgtEl>
                                        <p:attrNameLst>
                                          <p:attrName>style.visibility</p:attrName>
                                        </p:attrNameLst>
                                      </p:cBhvr>
                                      <p:to>
                                        <p:strVal val="visible"/>
                                      </p:to>
                                    </p:set>
                                    <p:anim calcmode="lin" valueType="num">
                                      <p:cBhvr>
                                        <p:cTn id="41" dur="500" fill="hold"/>
                                        <p:tgtEl>
                                          <p:spTgt spid="39940">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9940">
                                            <p:txEl>
                                              <p:pRg st="5" end="5"/>
                                            </p:txEl>
                                          </p:spTgt>
                                        </p:tgtEl>
                                        <p:attrNameLst>
                                          <p:attrName>ppt_h</p:attrName>
                                        </p:attrNameLst>
                                      </p:cBhvr>
                                      <p:tavLst>
                                        <p:tav tm="0">
                                          <p:val>
                                            <p:fltVal val="0"/>
                                          </p:val>
                                        </p:tav>
                                        <p:tav tm="100000">
                                          <p:val>
                                            <p:strVal val="#ppt_h"/>
                                          </p:val>
                                        </p:tav>
                                      </p:tavLst>
                                    </p:anim>
                                    <p:anim calcmode="lin" valueType="num">
                                      <p:cBhvr>
                                        <p:cTn id="43" dur="500" fill="hold"/>
                                        <p:tgtEl>
                                          <p:spTgt spid="39940">
                                            <p:txEl>
                                              <p:pRg st="5" end="5"/>
                                            </p:txEl>
                                          </p:spTgt>
                                        </p:tgtEl>
                                        <p:attrNameLst>
                                          <p:attrName>ppt_x</p:attrName>
                                        </p:attrNameLst>
                                      </p:cBhvr>
                                      <p:tavLst>
                                        <p:tav tm="0">
                                          <p:val>
                                            <p:fltVal val="0.5"/>
                                          </p:val>
                                        </p:tav>
                                        <p:tav tm="100000">
                                          <p:val>
                                            <p:strVal val="#ppt_x"/>
                                          </p:val>
                                        </p:tav>
                                      </p:tavLst>
                                    </p:anim>
                                    <p:anim calcmode="lin" valueType="num">
                                      <p:cBhvr>
                                        <p:cTn id="44" dur="500" fill="hold"/>
                                        <p:tgtEl>
                                          <p:spTgt spid="39940">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solidFill>
            <a:srgbClr val="FFFF00"/>
          </a:solidFill>
          <a:ln w="12700">
            <a:solidFill>
              <a:schemeClr val="tx1"/>
            </a:solidFill>
          </a:ln>
        </p:spPr>
        <p:txBody>
          <a:bodyPr/>
          <a:lstStyle/>
          <a:p>
            <a:pPr eaLnBrk="1" hangingPunct="1"/>
            <a:r>
              <a:rPr lang="en-US" smtClean="0"/>
              <a:t>The Richter Scale</a:t>
            </a:r>
          </a:p>
        </p:txBody>
      </p:sp>
      <p:sp>
        <p:nvSpPr>
          <p:cNvPr id="39939" name="Rectangle 3"/>
          <p:cNvSpPr>
            <a:spLocks noGrp="1" noChangeArrowheads="1"/>
          </p:cNvSpPr>
          <p:nvPr>
            <p:ph type="body" idx="1"/>
          </p:nvPr>
        </p:nvSpPr>
        <p:spPr>
          <a:xfrm>
            <a:off x="381000" y="1600200"/>
            <a:ext cx="8305800" cy="4876800"/>
          </a:xfrm>
          <a:solidFill>
            <a:srgbClr val="66FFFF"/>
          </a:solidFill>
          <a:ln w="19050">
            <a:solidFill>
              <a:schemeClr val="tx1"/>
            </a:solidFill>
          </a:ln>
        </p:spPr>
        <p:txBody>
          <a:bodyPr/>
          <a:lstStyle/>
          <a:p>
            <a:pPr eaLnBrk="1" hangingPunct="1"/>
            <a:r>
              <a:rPr lang="en-US" smtClean="0"/>
              <a:t>Developed in 1935 by Charles Richter</a:t>
            </a:r>
          </a:p>
          <a:p>
            <a:pPr eaLnBrk="1" hangingPunct="1"/>
            <a:r>
              <a:rPr lang="en-US" smtClean="0"/>
              <a:t>Ground motion is  a valid indicator of earthquake size</a:t>
            </a:r>
          </a:p>
          <a:p>
            <a:pPr eaLnBrk="1" hangingPunct="1"/>
            <a:r>
              <a:rPr lang="en-US" smtClean="0"/>
              <a:t>Amplitude of seismic wave measured off the seismogram</a:t>
            </a:r>
          </a:p>
          <a:p>
            <a:pPr eaLnBrk="1" hangingPunct="1"/>
            <a:r>
              <a:rPr lang="en-US" smtClean="0"/>
              <a:t>Scale is 1-10</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pic>
        <p:nvPicPr>
          <p:cNvPr id="39940" name="Picture 4"/>
          <p:cNvPicPr>
            <a:picLocks noChangeAspect="1" noChangeArrowheads="1"/>
          </p:cNvPicPr>
          <p:nvPr/>
        </p:nvPicPr>
        <p:blipFill>
          <a:blip r:embed="rId2" cstate="print"/>
          <a:srcRect/>
          <a:stretch>
            <a:fillRect/>
          </a:stretch>
        </p:blipFill>
        <p:spPr bwMode="auto">
          <a:xfrm>
            <a:off x="5105400" y="3924300"/>
            <a:ext cx="1930400" cy="29337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solidFill>
            <a:srgbClr val="66FFFF"/>
          </a:solidFill>
          <a:ln w="38100">
            <a:solidFill>
              <a:schemeClr val="tx1"/>
            </a:solidFill>
          </a:ln>
        </p:spPr>
        <p:txBody>
          <a:bodyPr/>
          <a:lstStyle/>
          <a:p>
            <a:pPr eaLnBrk="1" hangingPunct="1"/>
            <a:r>
              <a:rPr lang="en-US" smtClean="0"/>
              <a:t>Logarithmic scale</a:t>
            </a:r>
          </a:p>
        </p:txBody>
      </p:sp>
      <p:pic>
        <p:nvPicPr>
          <p:cNvPr id="40963" name="Picture 3"/>
          <p:cNvPicPr>
            <a:picLocks noGrp="1" noChangeAspect="1" noChangeArrowheads="1"/>
          </p:cNvPicPr>
          <p:nvPr>
            <p:ph type="body" idx="1"/>
          </p:nvPr>
        </p:nvPicPr>
        <p:blipFill>
          <a:blip r:embed="rId2" cstate="print"/>
          <a:srcRect/>
          <a:stretch>
            <a:fillRect/>
          </a:stretch>
        </p:blipFill>
        <p:spPr>
          <a:xfrm>
            <a:off x="1066800" y="1600200"/>
            <a:ext cx="6019800" cy="4953000"/>
          </a:xfrm>
        </p:spPr>
      </p:pic>
      <p:sp>
        <p:nvSpPr>
          <p:cNvPr id="40964" name="Text Box 4"/>
          <p:cNvSpPr txBox="1">
            <a:spLocks noChangeArrowheads="1"/>
          </p:cNvSpPr>
          <p:nvPr/>
        </p:nvSpPr>
        <p:spPr bwMode="auto">
          <a:xfrm>
            <a:off x="6858000" y="2590800"/>
            <a:ext cx="2057400" cy="3233738"/>
          </a:xfrm>
          <a:prstGeom prst="rect">
            <a:avLst/>
          </a:prstGeom>
          <a:solidFill>
            <a:srgbClr val="FFFF00"/>
          </a:solidFill>
          <a:ln w="38100">
            <a:solidFill>
              <a:schemeClr val="tx1"/>
            </a:solidFill>
            <a:miter lim="800000"/>
            <a:headEnd/>
            <a:tailEnd/>
          </a:ln>
        </p:spPr>
        <p:txBody>
          <a:bodyPr>
            <a:spAutoFit/>
          </a:bodyPr>
          <a:lstStyle/>
          <a:p>
            <a:r>
              <a:rPr lang="en-US" sz="2400" b="1"/>
              <a:t>-Increase in number indicates a 10 fold increase in amplitude size</a:t>
            </a:r>
          </a:p>
          <a:p>
            <a:pPr>
              <a:spcBef>
                <a:spcPct val="50000"/>
              </a:spcBef>
            </a:pPr>
            <a:endParaRPr lang="en-US" sz="24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ichter Scale nomogram"/>
          <p:cNvPicPr>
            <a:picLocks noChangeAspect="1" noChangeArrowheads="1"/>
          </p:cNvPicPr>
          <p:nvPr/>
        </p:nvPicPr>
        <p:blipFill>
          <a:blip r:embed="rId2" cstate="print"/>
          <a:srcRect/>
          <a:stretch>
            <a:fillRect/>
          </a:stretch>
        </p:blipFill>
        <p:spPr bwMode="auto">
          <a:xfrm>
            <a:off x="1039813" y="1295400"/>
            <a:ext cx="5360987" cy="5562600"/>
          </a:xfrm>
          <a:prstGeom prst="rect">
            <a:avLst/>
          </a:prstGeom>
          <a:noFill/>
          <a:ln w="9525">
            <a:noFill/>
            <a:miter lim="800000"/>
            <a:headEnd/>
            <a:tailEnd/>
          </a:ln>
        </p:spPr>
      </p:pic>
      <p:sp>
        <p:nvSpPr>
          <p:cNvPr id="54275" name="Text Box 3"/>
          <p:cNvSpPr txBox="1">
            <a:spLocks noChangeArrowheads="1"/>
          </p:cNvSpPr>
          <p:nvPr/>
        </p:nvSpPr>
        <p:spPr bwMode="auto">
          <a:xfrm>
            <a:off x="838200" y="228600"/>
            <a:ext cx="5715000" cy="860425"/>
          </a:xfrm>
          <a:prstGeom prst="rect">
            <a:avLst/>
          </a:prstGeom>
          <a:solidFill>
            <a:srgbClr val="66FFFF"/>
          </a:solidFill>
          <a:ln w="38100">
            <a:solidFill>
              <a:schemeClr val="tx1"/>
            </a:solidFill>
            <a:miter lim="800000"/>
            <a:headEnd/>
            <a:tailEnd/>
          </a:ln>
        </p:spPr>
        <p:txBody>
          <a:bodyPr>
            <a:spAutoFit/>
          </a:bodyPr>
          <a:lstStyle/>
          <a:p>
            <a:pPr>
              <a:spcBef>
                <a:spcPct val="50000"/>
              </a:spcBef>
            </a:pPr>
            <a:r>
              <a:rPr lang="en-US" sz="2400"/>
              <a:t>Richter Magnitude-measuring the amplitude of the largest seismic wave.</a:t>
            </a:r>
          </a:p>
        </p:txBody>
      </p:sp>
      <p:sp>
        <p:nvSpPr>
          <p:cNvPr id="54276" name="Text Box 4"/>
          <p:cNvSpPr txBox="1">
            <a:spLocks noChangeArrowheads="1"/>
          </p:cNvSpPr>
          <p:nvPr/>
        </p:nvSpPr>
        <p:spPr bwMode="auto">
          <a:xfrm>
            <a:off x="6705600" y="2667000"/>
            <a:ext cx="1981200" cy="1503363"/>
          </a:xfrm>
          <a:prstGeom prst="rect">
            <a:avLst/>
          </a:prstGeom>
          <a:solidFill>
            <a:srgbClr val="66FF33"/>
          </a:solidFill>
          <a:ln w="38100">
            <a:solidFill>
              <a:schemeClr val="tx1"/>
            </a:solidFill>
            <a:miter lim="800000"/>
            <a:headEnd/>
            <a:tailEnd/>
          </a:ln>
        </p:spPr>
        <p:txBody>
          <a:bodyPr>
            <a:spAutoFit/>
          </a:bodyPr>
          <a:lstStyle/>
          <a:p>
            <a:pPr>
              <a:spcBef>
                <a:spcPct val="50000"/>
              </a:spcBef>
            </a:pPr>
            <a:r>
              <a:rPr lang="en-US" b="1"/>
              <a:t>The amplitude and distance is plotted on a standardized chart</a:t>
            </a:r>
          </a:p>
        </p:txBody>
      </p:sp>
      <p:sp>
        <p:nvSpPr>
          <p:cNvPr id="54277" name="Text Box 5"/>
          <p:cNvSpPr txBox="1">
            <a:spLocks noChangeArrowheads="1"/>
          </p:cNvSpPr>
          <p:nvPr/>
        </p:nvSpPr>
        <p:spPr bwMode="auto">
          <a:xfrm>
            <a:off x="6934200" y="4953000"/>
            <a:ext cx="1524000" cy="1503363"/>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b="1"/>
              <a:t>The line intersects the magnitude reading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381000"/>
            <a:ext cx="8382000" cy="2438400"/>
          </a:xfrm>
          <a:solidFill>
            <a:srgbClr val="FFFF66"/>
          </a:solidFill>
        </p:spPr>
        <p:txBody>
          <a:bodyPr/>
          <a:lstStyle/>
          <a:p>
            <a:r>
              <a:rPr lang="en-US" sz="4000"/>
              <a:t>Stand up: half the class move to the front of the classroom the other group move to the back of the classroom.</a:t>
            </a:r>
          </a:p>
        </p:txBody>
      </p:sp>
      <p:pic>
        <p:nvPicPr>
          <p:cNvPr id="27652" name="Picture 4" descr="peoplewave"/>
          <p:cNvPicPr>
            <a:picLocks noChangeAspect="1" noChangeArrowheads="1"/>
          </p:cNvPicPr>
          <p:nvPr/>
        </p:nvPicPr>
        <p:blipFill>
          <a:blip r:embed="rId2" cstate="print"/>
          <a:srcRect/>
          <a:stretch>
            <a:fillRect/>
          </a:stretch>
        </p:blipFill>
        <p:spPr bwMode="auto">
          <a:xfrm>
            <a:off x="0" y="2895600"/>
            <a:ext cx="9144000" cy="2043113"/>
          </a:xfrm>
          <a:prstGeom prst="rect">
            <a:avLst/>
          </a:prstGeom>
          <a:noFill/>
          <a:ln w="9525">
            <a:noFill/>
            <a:miter lim="800000"/>
            <a:headEnd/>
            <a:tailEnd/>
          </a:ln>
        </p:spPr>
      </p:pic>
      <p:sp>
        <p:nvSpPr>
          <p:cNvPr id="27653" name="Text Box 5"/>
          <p:cNvSpPr txBox="1">
            <a:spLocks noChangeArrowheads="1"/>
          </p:cNvSpPr>
          <p:nvPr/>
        </p:nvSpPr>
        <p:spPr bwMode="auto">
          <a:xfrm>
            <a:off x="762000" y="5638800"/>
            <a:ext cx="7315200" cy="396875"/>
          </a:xfrm>
          <a:prstGeom prst="rect">
            <a:avLst/>
          </a:prstGeom>
          <a:solidFill>
            <a:srgbClr val="99FFCC"/>
          </a:solidFill>
          <a:ln w="9525">
            <a:noFill/>
            <a:miter lim="800000"/>
            <a:headEnd/>
            <a:tailEnd/>
          </a:ln>
          <a:effectLst/>
        </p:spPr>
        <p:txBody>
          <a:bodyPr>
            <a:spAutoFit/>
          </a:bodyPr>
          <a:lstStyle/>
          <a:p>
            <a:pPr>
              <a:spcBef>
                <a:spcPct val="50000"/>
              </a:spcBef>
            </a:pPr>
            <a:r>
              <a:rPr lang="en-US" sz="2000"/>
              <a:t>You will represent the transfer of energy through the Earth.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2400"/>
            <a:ext cx="3886200" cy="1265238"/>
          </a:xfrm>
          <a:solidFill>
            <a:srgbClr val="FFFF00"/>
          </a:solidFill>
          <a:ln w="12700">
            <a:solidFill>
              <a:schemeClr val="tx1"/>
            </a:solidFill>
          </a:ln>
        </p:spPr>
        <p:txBody>
          <a:bodyPr/>
          <a:lstStyle/>
          <a:p>
            <a:pPr eaLnBrk="1" hangingPunct="1"/>
            <a:r>
              <a:rPr lang="en-US" sz="4000" smtClean="0"/>
              <a:t>Energy Released</a:t>
            </a:r>
          </a:p>
        </p:txBody>
      </p:sp>
      <p:sp>
        <p:nvSpPr>
          <p:cNvPr id="41987" name="Rectangle 3"/>
          <p:cNvSpPr>
            <a:spLocks noGrp="1" noChangeArrowheads="1"/>
          </p:cNvSpPr>
          <p:nvPr>
            <p:ph type="body" idx="1"/>
          </p:nvPr>
        </p:nvSpPr>
        <p:spPr>
          <a:xfrm>
            <a:off x="304800" y="1600200"/>
            <a:ext cx="3505200" cy="4876800"/>
          </a:xfrm>
          <a:solidFill>
            <a:srgbClr val="66FFFF"/>
          </a:solidFill>
          <a:ln w="19050">
            <a:solidFill>
              <a:schemeClr val="tx1"/>
            </a:solidFill>
          </a:ln>
        </p:spPr>
        <p:txBody>
          <a:bodyPr/>
          <a:lstStyle/>
          <a:p>
            <a:pPr eaLnBrk="1" hangingPunct="1">
              <a:lnSpc>
                <a:spcPct val="90000"/>
              </a:lnSpc>
            </a:pPr>
            <a:r>
              <a:rPr lang="en-US" sz="2800" smtClean="0"/>
              <a:t>Each increase in magnitude releases about 30 times the energy of the previous</a:t>
            </a:r>
          </a:p>
          <a:p>
            <a:pPr eaLnBrk="1" hangingPunct="1">
              <a:lnSpc>
                <a:spcPct val="90000"/>
              </a:lnSpc>
            </a:pPr>
            <a:r>
              <a:rPr lang="en-US" sz="2800" smtClean="0"/>
              <a:t>3 to 4 is 30 times</a:t>
            </a:r>
          </a:p>
          <a:p>
            <a:pPr eaLnBrk="1" hangingPunct="1">
              <a:lnSpc>
                <a:spcPct val="90000"/>
              </a:lnSpc>
            </a:pPr>
            <a:r>
              <a:rPr lang="en-US" sz="2800" smtClean="0"/>
              <a:t>3 to 5 is 30 x 30 times more energy</a:t>
            </a:r>
          </a:p>
          <a:p>
            <a:pPr eaLnBrk="1" hangingPunct="1">
              <a:lnSpc>
                <a:spcPct val="90000"/>
              </a:lnSpc>
            </a:pPr>
            <a:r>
              <a:rPr lang="en-US" sz="2800" smtClean="0"/>
              <a:t>3 to 6 is 30 x 30 x 30 times more energy</a:t>
            </a:r>
          </a:p>
        </p:txBody>
      </p:sp>
      <p:pic>
        <p:nvPicPr>
          <p:cNvPr id="41988" name="Picture 4"/>
          <p:cNvPicPr>
            <a:picLocks noChangeAspect="1" noChangeArrowheads="1"/>
          </p:cNvPicPr>
          <p:nvPr/>
        </p:nvPicPr>
        <p:blipFill>
          <a:blip r:embed="rId2" cstate="print"/>
          <a:srcRect/>
          <a:stretch>
            <a:fillRect/>
          </a:stretch>
        </p:blipFill>
        <p:spPr bwMode="auto">
          <a:xfrm>
            <a:off x="4572000" y="914400"/>
            <a:ext cx="4324350" cy="57245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09600"/>
            <a:ext cx="7772400" cy="1143000"/>
          </a:xfrm>
          <a:prstGeom prst="rect">
            <a:avLst/>
          </a:prstGeom>
          <a:noFill/>
          <a:ln w="57150">
            <a:solidFill>
              <a:schemeClr val="tx1"/>
            </a:solidFill>
            <a:miter lim="800000"/>
            <a:headEnd/>
            <a:tailEnd/>
          </a:ln>
        </p:spPr>
        <p:txBody>
          <a:bodyPr anchor="ctr"/>
          <a:lstStyle/>
          <a:p>
            <a:pPr algn="ctr"/>
            <a:r>
              <a:rPr lang="en-US" sz="4400">
                <a:solidFill>
                  <a:srgbClr val="FF0066"/>
                </a:solidFill>
              </a:rPr>
              <a:t>Problems with the Richter Scale</a:t>
            </a:r>
          </a:p>
        </p:txBody>
      </p:sp>
      <p:sp>
        <p:nvSpPr>
          <p:cNvPr id="43011" name="Rectangle 3"/>
          <p:cNvSpPr>
            <a:spLocks noChangeArrowheads="1"/>
          </p:cNvSpPr>
          <p:nvPr/>
        </p:nvSpPr>
        <p:spPr bwMode="auto">
          <a:xfrm>
            <a:off x="685800" y="1981200"/>
            <a:ext cx="7772400" cy="4114800"/>
          </a:xfrm>
          <a:prstGeom prst="rect">
            <a:avLst/>
          </a:prstGeom>
          <a:noFill/>
          <a:ln w="57150">
            <a:solidFill>
              <a:srgbClr val="FF0066"/>
            </a:solidFill>
            <a:miter lim="800000"/>
            <a:headEnd/>
            <a:tailEnd/>
          </a:ln>
        </p:spPr>
        <p:txBody>
          <a:bodyPr/>
          <a:lstStyle/>
          <a:p>
            <a:pPr marL="342900" indent="-342900">
              <a:spcBef>
                <a:spcPct val="20000"/>
              </a:spcBef>
              <a:buFontTx/>
              <a:buChar char="•"/>
            </a:pPr>
            <a:r>
              <a:rPr lang="en-US" sz="3200"/>
              <a:t>Assumes all seismic waves have the same wavelength</a:t>
            </a:r>
          </a:p>
          <a:p>
            <a:pPr marL="342900" indent="-342900">
              <a:spcBef>
                <a:spcPct val="20000"/>
              </a:spcBef>
              <a:buFontTx/>
              <a:buChar char="•"/>
            </a:pPr>
            <a:r>
              <a:rPr lang="en-US" sz="3200"/>
              <a:t>When earthquakes are larger than M7.5, the energy released tends to “flood” or overload the recording</a:t>
            </a:r>
          </a:p>
          <a:p>
            <a:pPr marL="342900" indent="-342900">
              <a:spcBef>
                <a:spcPct val="20000"/>
              </a:spcBef>
              <a:buFontTx/>
              <a:buChar char="•"/>
            </a:pPr>
            <a:r>
              <a:rPr lang="en-US" sz="3200"/>
              <a:t>Assumes the seismographs are 100KM from the epicenter</a:t>
            </a:r>
          </a:p>
        </p:txBody>
      </p:sp>
      <p:pic>
        <p:nvPicPr>
          <p:cNvPr id="43012" name="Picture 4"/>
          <p:cNvPicPr>
            <a:picLocks noChangeAspect="1" noChangeArrowheads="1"/>
          </p:cNvPicPr>
          <p:nvPr/>
        </p:nvPicPr>
        <p:blipFill>
          <a:blip r:embed="rId2" cstate="print"/>
          <a:srcRect/>
          <a:stretch>
            <a:fillRect/>
          </a:stretch>
        </p:blipFill>
        <p:spPr bwMode="auto">
          <a:xfrm>
            <a:off x="5105400" y="5181600"/>
            <a:ext cx="2328863" cy="1560513"/>
          </a:xfrm>
          <a:prstGeom prst="rect">
            <a:avLst/>
          </a:prstGeom>
          <a:noFill/>
          <a:ln w="9525">
            <a:noFill/>
            <a:miter lim="800000"/>
            <a:headEnd/>
            <a:tailEnd/>
          </a:ln>
        </p:spPr>
      </p:pic>
      <p:sp>
        <p:nvSpPr>
          <p:cNvPr id="43013" name="Text Box 5"/>
          <p:cNvSpPr txBox="1">
            <a:spLocks noChangeArrowheads="1"/>
          </p:cNvSpPr>
          <p:nvPr/>
        </p:nvSpPr>
        <p:spPr bwMode="auto">
          <a:xfrm>
            <a:off x="2209800" y="6172200"/>
            <a:ext cx="2133600" cy="366713"/>
          </a:xfrm>
          <a:prstGeom prst="rect">
            <a:avLst/>
          </a:prstGeom>
          <a:noFill/>
          <a:ln w="9525">
            <a:noFill/>
            <a:miter lim="800000"/>
            <a:headEnd/>
            <a:tailEnd/>
          </a:ln>
        </p:spPr>
        <p:txBody>
          <a:bodyPr>
            <a:spAutoFit/>
          </a:bodyPr>
          <a:lstStyle/>
          <a:p>
            <a:pPr>
              <a:spcBef>
                <a:spcPct val="50000"/>
              </a:spcBef>
            </a:pPr>
            <a:r>
              <a:rPr lang="en-US" b="1"/>
              <a:t>Indonesia, M9.3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33400" y="228600"/>
            <a:ext cx="7924800" cy="1524000"/>
          </a:xfrm>
          <a:prstGeom prst="rect">
            <a:avLst/>
          </a:prstGeom>
          <a:noFill/>
          <a:ln w="57150">
            <a:solidFill>
              <a:schemeClr val="tx1"/>
            </a:solidFill>
            <a:miter lim="800000"/>
            <a:headEnd/>
            <a:tailEnd/>
          </a:ln>
        </p:spPr>
        <p:txBody>
          <a:bodyPr anchor="ctr"/>
          <a:lstStyle/>
          <a:p>
            <a:pPr algn="ctr"/>
            <a:r>
              <a:rPr lang="en-US" sz="4400">
                <a:solidFill>
                  <a:srgbClr val="FF0066"/>
                </a:solidFill>
              </a:rPr>
              <a:t>Seismic Moment Magnitude Scale</a:t>
            </a:r>
          </a:p>
        </p:txBody>
      </p:sp>
      <p:sp>
        <p:nvSpPr>
          <p:cNvPr id="44035" name="Rectangle 3"/>
          <p:cNvSpPr>
            <a:spLocks noChangeArrowheads="1"/>
          </p:cNvSpPr>
          <p:nvPr/>
        </p:nvSpPr>
        <p:spPr bwMode="auto">
          <a:xfrm>
            <a:off x="685800" y="1981200"/>
            <a:ext cx="8001000" cy="4648200"/>
          </a:xfrm>
          <a:prstGeom prst="rect">
            <a:avLst/>
          </a:prstGeom>
          <a:noFill/>
          <a:ln w="57150">
            <a:solidFill>
              <a:srgbClr val="FF0066"/>
            </a:solidFill>
            <a:miter lim="800000"/>
            <a:headEnd/>
            <a:tailEnd/>
          </a:ln>
        </p:spPr>
        <p:txBody>
          <a:bodyPr/>
          <a:lstStyle/>
          <a:p>
            <a:pPr marL="342900" indent="-342900">
              <a:spcBef>
                <a:spcPct val="20000"/>
              </a:spcBef>
              <a:buFontTx/>
              <a:buChar char="•"/>
            </a:pPr>
            <a:r>
              <a:rPr lang="en-US" sz="3200"/>
              <a:t>The method is used by scientists</a:t>
            </a:r>
          </a:p>
          <a:p>
            <a:pPr marL="342900" indent="-342900">
              <a:spcBef>
                <a:spcPct val="20000"/>
              </a:spcBef>
              <a:buFontTx/>
              <a:buChar char="•"/>
            </a:pPr>
            <a:r>
              <a:rPr lang="en-US" sz="3200"/>
              <a:t>Includes more variables</a:t>
            </a:r>
          </a:p>
          <a:p>
            <a:pPr marL="342900" indent="-342900">
              <a:spcBef>
                <a:spcPct val="20000"/>
              </a:spcBef>
              <a:buFontTx/>
              <a:buChar char="•"/>
            </a:pPr>
            <a:r>
              <a:rPr lang="en-US" sz="3200"/>
              <a:t>Relies on the amount of movement along the fault that generated the earthquake</a:t>
            </a:r>
          </a:p>
          <a:p>
            <a:pPr marL="342900" indent="-342900">
              <a:spcBef>
                <a:spcPct val="20000"/>
              </a:spcBef>
              <a:buFontTx/>
              <a:buChar char="•"/>
            </a:pPr>
            <a:r>
              <a:rPr lang="en-US" sz="3200"/>
              <a:t>Moment= (rock rigidity) X (fault area) X (slip distance)</a:t>
            </a:r>
          </a:p>
          <a:p>
            <a:pPr marL="342900" indent="-342900">
              <a:spcBef>
                <a:spcPct val="20000"/>
              </a:spcBef>
              <a:buFontTx/>
              <a:buChar char="•"/>
            </a:pPr>
            <a:r>
              <a:rPr lang="en-US" sz="3200"/>
              <a:t>Mw</a:t>
            </a:r>
          </a:p>
        </p:txBody>
      </p:sp>
      <p:pic>
        <p:nvPicPr>
          <p:cNvPr id="44036" name="Picture 4" descr="Slip"/>
          <p:cNvPicPr>
            <a:picLocks noChangeAspect="1" noChangeArrowheads="1"/>
          </p:cNvPicPr>
          <p:nvPr/>
        </p:nvPicPr>
        <p:blipFill>
          <a:blip r:embed="rId2" cstate="print"/>
          <a:srcRect/>
          <a:stretch>
            <a:fillRect/>
          </a:stretch>
        </p:blipFill>
        <p:spPr bwMode="auto">
          <a:xfrm>
            <a:off x="4495800" y="4876800"/>
            <a:ext cx="3048000" cy="19812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solidFill>
            <a:srgbClr val="66FF33"/>
          </a:solidFill>
          <a:ln w="28575">
            <a:solidFill>
              <a:schemeClr val="tx1"/>
            </a:solidFill>
          </a:ln>
        </p:spPr>
        <p:txBody>
          <a:bodyPr/>
          <a:lstStyle/>
          <a:p>
            <a:pPr eaLnBrk="1" hangingPunct="1"/>
            <a:r>
              <a:rPr lang="en-US" sz="4000" smtClean="0"/>
              <a:t>Comparison of Large Earthquakes</a:t>
            </a:r>
          </a:p>
        </p:txBody>
      </p:sp>
      <p:graphicFrame>
        <p:nvGraphicFramePr>
          <p:cNvPr id="44035" name="Group 3"/>
          <p:cNvGraphicFramePr>
            <a:graphicFrameLocks noGrp="1"/>
          </p:cNvGraphicFramePr>
          <p:nvPr>
            <p:ph idx="1"/>
          </p:nvPr>
        </p:nvGraphicFramePr>
        <p:xfrm>
          <a:off x="457200" y="1600200"/>
          <a:ext cx="8229600" cy="4525964"/>
        </p:xfrm>
        <a:graphic>
          <a:graphicData uri="http://schemas.openxmlformats.org/drawingml/2006/table">
            <a:tbl>
              <a:tblPr/>
              <a:tblGrid>
                <a:gridCol w="2743200"/>
                <a:gridCol w="2743200"/>
                <a:gridCol w="2743200"/>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Earthquake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Original Magnitude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Moment Magnitude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1906, San Francisco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1960, Chile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1964, Alaska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5081" name="Picture 25"/>
          <p:cNvPicPr>
            <a:picLocks noChangeAspect="1" noChangeArrowheads="1"/>
          </p:cNvPicPr>
          <p:nvPr/>
        </p:nvPicPr>
        <p:blipFill>
          <a:blip r:embed="rId2" cstate="print"/>
          <a:srcRect/>
          <a:stretch>
            <a:fillRect/>
          </a:stretch>
        </p:blipFill>
        <p:spPr bwMode="auto">
          <a:xfrm>
            <a:off x="6781800" y="4953000"/>
            <a:ext cx="2209800" cy="1700213"/>
          </a:xfrm>
          <a:prstGeom prst="rect">
            <a:avLst/>
          </a:prstGeom>
          <a:noFill/>
          <a:ln w="9525">
            <a:noFill/>
            <a:miter lim="800000"/>
            <a:headEnd/>
            <a:tailEnd/>
          </a:ln>
        </p:spPr>
      </p:pic>
      <p:pic>
        <p:nvPicPr>
          <p:cNvPr id="45082" name="Picture 26"/>
          <p:cNvPicPr>
            <a:picLocks noChangeAspect="1" noChangeArrowheads="1"/>
          </p:cNvPicPr>
          <p:nvPr/>
        </p:nvPicPr>
        <p:blipFill>
          <a:blip r:embed="rId3" cstate="print"/>
          <a:srcRect/>
          <a:stretch>
            <a:fillRect/>
          </a:stretch>
        </p:blipFill>
        <p:spPr bwMode="auto">
          <a:xfrm>
            <a:off x="6686550" y="2514600"/>
            <a:ext cx="2457450" cy="1739900"/>
          </a:xfrm>
          <a:prstGeom prst="rect">
            <a:avLst/>
          </a:prstGeom>
          <a:noFill/>
          <a:ln w="9525">
            <a:noFill/>
            <a:miter lim="800000"/>
            <a:headEnd/>
            <a:tailEnd/>
          </a:ln>
        </p:spPr>
      </p:pic>
      <p:pic>
        <p:nvPicPr>
          <p:cNvPr id="45083" name="Picture 27"/>
          <p:cNvPicPr>
            <a:picLocks noChangeAspect="1" noChangeArrowheads="1"/>
          </p:cNvPicPr>
          <p:nvPr/>
        </p:nvPicPr>
        <p:blipFill>
          <a:blip r:embed="rId4" cstate="print"/>
          <a:srcRect/>
          <a:stretch>
            <a:fillRect/>
          </a:stretch>
        </p:blipFill>
        <p:spPr bwMode="auto">
          <a:xfrm>
            <a:off x="3886200" y="3810000"/>
            <a:ext cx="2114550" cy="11239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609600"/>
            <a:ext cx="7772400" cy="1143000"/>
          </a:xfrm>
          <a:prstGeom prst="rect">
            <a:avLst/>
          </a:prstGeom>
          <a:solidFill>
            <a:srgbClr val="92D050"/>
          </a:solidFill>
          <a:ln w="57150">
            <a:solidFill>
              <a:schemeClr val="tx1"/>
            </a:solidFill>
            <a:miter lim="800000"/>
            <a:headEnd/>
            <a:tailEnd/>
          </a:ln>
        </p:spPr>
        <p:txBody>
          <a:bodyPr anchor="ctr"/>
          <a:lstStyle/>
          <a:p>
            <a:pPr algn="ctr"/>
            <a:r>
              <a:rPr lang="en-US" sz="4400" dirty="0">
                <a:solidFill>
                  <a:srgbClr val="FF0066"/>
                </a:solidFill>
              </a:rPr>
              <a:t>The Modified </a:t>
            </a:r>
            <a:r>
              <a:rPr lang="en-US" sz="4400" dirty="0" err="1">
                <a:solidFill>
                  <a:srgbClr val="FF0066"/>
                </a:solidFill>
              </a:rPr>
              <a:t>Mercalli</a:t>
            </a:r>
            <a:r>
              <a:rPr lang="en-US" sz="4400" dirty="0">
                <a:solidFill>
                  <a:srgbClr val="FF0066"/>
                </a:solidFill>
              </a:rPr>
              <a:t> Scale</a:t>
            </a:r>
          </a:p>
        </p:txBody>
      </p:sp>
      <p:sp>
        <p:nvSpPr>
          <p:cNvPr id="46083" name="Rectangle 3"/>
          <p:cNvSpPr>
            <a:spLocks noChangeArrowheads="1"/>
          </p:cNvSpPr>
          <p:nvPr/>
        </p:nvSpPr>
        <p:spPr bwMode="auto">
          <a:xfrm>
            <a:off x="685800" y="1981200"/>
            <a:ext cx="7924800" cy="4572000"/>
          </a:xfrm>
          <a:prstGeom prst="rect">
            <a:avLst/>
          </a:prstGeom>
          <a:solidFill>
            <a:srgbClr val="FFC000"/>
          </a:solidFill>
          <a:ln w="57150">
            <a:solidFill>
              <a:srgbClr val="FF0066"/>
            </a:solidFill>
            <a:miter lim="800000"/>
            <a:headEnd/>
            <a:tailEnd/>
          </a:ln>
        </p:spPr>
        <p:txBody>
          <a:bodyPr/>
          <a:lstStyle/>
          <a:p>
            <a:pPr marL="342900" indent="-342900">
              <a:lnSpc>
                <a:spcPct val="90000"/>
              </a:lnSpc>
              <a:spcBef>
                <a:spcPct val="20000"/>
              </a:spcBef>
              <a:buFontTx/>
              <a:buChar char="•"/>
            </a:pPr>
            <a:r>
              <a:rPr lang="en-US" sz="3200" dirty="0"/>
              <a:t>Measures what we feel</a:t>
            </a:r>
          </a:p>
          <a:p>
            <a:pPr marL="342900" indent="-342900">
              <a:lnSpc>
                <a:spcPct val="90000"/>
              </a:lnSpc>
              <a:spcBef>
                <a:spcPct val="20000"/>
              </a:spcBef>
              <a:buFontTx/>
              <a:buChar char="•"/>
            </a:pPr>
            <a:r>
              <a:rPr lang="en-US" sz="3200" dirty="0"/>
              <a:t>Subjective</a:t>
            </a:r>
          </a:p>
          <a:p>
            <a:pPr marL="342900" indent="-342900">
              <a:lnSpc>
                <a:spcPct val="90000"/>
              </a:lnSpc>
              <a:spcBef>
                <a:spcPct val="20000"/>
              </a:spcBef>
              <a:buFontTx/>
              <a:buChar char="•"/>
            </a:pPr>
            <a:r>
              <a:rPr lang="en-US" sz="3200" dirty="0"/>
              <a:t>Intensity of earthquake</a:t>
            </a:r>
          </a:p>
          <a:p>
            <a:pPr marL="342900" indent="-342900">
              <a:lnSpc>
                <a:spcPct val="90000"/>
              </a:lnSpc>
              <a:spcBef>
                <a:spcPct val="20000"/>
              </a:spcBef>
              <a:buFontTx/>
              <a:buChar char="•"/>
            </a:pPr>
            <a:r>
              <a:rPr lang="en-US" sz="3200" dirty="0"/>
              <a:t>Distance from earthquake</a:t>
            </a:r>
          </a:p>
          <a:p>
            <a:pPr marL="342900" indent="-342900">
              <a:lnSpc>
                <a:spcPct val="90000"/>
              </a:lnSpc>
              <a:spcBef>
                <a:spcPct val="20000"/>
              </a:spcBef>
              <a:buFontTx/>
              <a:buChar char="•"/>
            </a:pPr>
            <a:r>
              <a:rPr lang="en-US" sz="3200" dirty="0"/>
              <a:t>Building style and design</a:t>
            </a:r>
          </a:p>
          <a:p>
            <a:pPr marL="342900" indent="-342900">
              <a:lnSpc>
                <a:spcPct val="90000"/>
              </a:lnSpc>
              <a:spcBef>
                <a:spcPct val="20000"/>
              </a:spcBef>
              <a:buFontTx/>
              <a:buChar char="•"/>
            </a:pPr>
            <a:r>
              <a:rPr lang="en-US" sz="3200" dirty="0"/>
              <a:t>Duration of shaking</a:t>
            </a:r>
          </a:p>
          <a:p>
            <a:pPr marL="342900" indent="-342900">
              <a:lnSpc>
                <a:spcPct val="90000"/>
              </a:lnSpc>
              <a:spcBef>
                <a:spcPct val="20000"/>
              </a:spcBef>
              <a:buFontTx/>
              <a:buChar char="•"/>
            </a:pPr>
            <a:r>
              <a:rPr lang="en-US" sz="3200" dirty="0"/>
              <a:t>Scale from I (no damage)- XII (complete devastation)</a:t>
            </a:r>
          </a:p>
        </p:txBody>
      </p:sp>
      <p:pic>
        <p:nvPicPr>
          <p:cNvPr id="46084" name="Picture 4"/>
          <p:cNvPicPr>
            <a:picLocks noChangeAspect="1" noChangeArrowheads="1"/>
          </p:cNvPicPr>
          <p:nvPr/>
        </p:nvPicPr>
        <p:blipFill>
          <a:blip r:embed="rId2" cstate="print"/>
          <a:srcRect/>
          <a:stretch>
            <a:fillRect/>
          </a:stretch>
        </p:blipFill>
        <p:spPr bwMode="auto">
          <a:xfrm>
            <a:off x="5867400" y="2057400"/>
            <a:ext cx="2671763" cy="194468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Description of Damage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447800" y="1905000"/>
            <a:ext cx="6377505" cy="4466204"/>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3" name="Picture 12" descr="scale.jpg"/>
          <p:cNvPicPr>
            <a:picLocks noChangeAspect="1"/>
          </p:cNvPicPr>
          <p:nvPr/>
        </p:nvPicPr>
        <p:blipFill>
          <a:blip r:embed="rId3" cstate="print"/>
          <a:srcRect/>
          <a:stretch>
            <a:fillRect/>
          </a:stretch>
        </p:blipFill>
        <p:spPr bwMode="auto">
          <a:xfrm>
            <a:off x="381000" y="3976688"/>
            <a:ext cx="2127250" cy="2319337"/>
          </a:xfrm>
          <a:prstGeom prst="rect">
            <a:avLst/>
          </a:prstGeom>
          <a:noFill/>
          <a:ln w="9525">
            <a:noFill/>
            <a:miter lim="800000"/>
            <a:headEnd/>
            <a:tailEnd/>
          </a:ln>
        </p:spPr>
      </p:pic>
      <p:sp>
        <p:nvSpPr>
          <p:cNvPr id="5124" name="TextBox 13"/>
          <p:cNvSpPr txBox="1">
            <a:spLocks noChangeArrowheads="1"/>
          </p:cNvSpPr>
          <p:nvPr/>
        </p:nvSpPr>
        <p:spPr bwMode="auto">
          <a:xfrm>
            <a:off x="271463" y="3668713"/>
            <a:ext cx="3429000" cy="307975"/>
          </a:xfrm>
          <a:prstGeom prst="rect">
            <a:avLst/>
          </a:prstGeom>
          <a:noFill/>
          <a:ln w="9525">
            <a:noFill/>
            <a:miter lim="800000"/>
            <a:headEnd/>
            <a:tailEnd/>
          </a:ln>
        </p:spPr>
        <p:txBody>
          <a:bodyPr>
            <a:spAutoFit/>
          </a:bodyPr>
          <a:lstStyle/>
          <a:p>
            <a:r>
              <a:rPr lang="en-US" sz="1400" b="1"/>
              <a:t>Modified Mercalli Intensity</a:t>
            </a:r>
          </a:p>
        </p:txBody>
      </p:sp>
      <p:sp>
        <p:nvSpPr>
          <p:cNvPr id="5125" name="TextBox 14"/>
          <p:cNvSpPr txBox="1">
            <a:spLocks noChangeArrowheads="1"/>
          </p:cNvSpPr>
          <p:nvPr/>
        </p:nvSpPr>
        <p:spPr bwMode="auto">
          <a:xfrm>
            <a:off x="2576513" y="3429000"/>
            <a:ext cx="1219200" cy="3278188"/>
          </a:xfrm>
          <a:prstGeom prst="rect">
            <a:avLst/>
          </a:prstGeom>
          <a:noFill/>
          <a:ln w="9525">
            <a:noFill/>
            <a:miter lim="800000"/>
            <a:headEnd/>
            <a:tailEnd/>
          </a:ln>
        </p:spPr>
        <p:txBody>
          <a:bodyPr>
            <a:spAutoFit/>
          </a:bodyPr>
          <a:lstStyle/>
          <a:p>
            <a:pPr algn="ctr"/>
            <a:r>
              <a:rPr lang="en-US" sz="1400" b="1"/>
              <a:t>Perceived </a:t>
            </a:r>
          </a:p>
          <a:p>
            <a:pPr algn="ctr">
              <a:spcAft>
                <a:spcPts val="600"/>
              </a:spcAft>
            </a:pPr>
            <a:r>
              <a:rPr lang="en-US" sz="1400" b="1"/>
              <a:t>  Shaking</a:t>
            </a:r>
          </a:p>
          <a:p>
            <a:pPr algn="ctr">
              <a:spcAft>
                <a:spcPts val="400"/>
              </a:spcAft>
            </a:pPr>
            <a:r>
              <a:rPr lang="en-US" sz="1400" b="1">
                <a:solidFill>
                  <a:srgbClr val="C00000"/>
                </a:solidFill>
              </a:rPr>
              <a:t>Extreme </a:t>
            </a:r>
          </a:p>
          <a:p>
            <a:pPr algn="ctr">
              <a:spcAft>
                <a:spcPts val="400"/>
              </a:spcAft>
            </a:pPr>
            <a:r>
              <a:rPr lang="en-US" sz="1400" b="1">
                <a:solidFill>
                  <a:srgbClr val="FF0000"/>
                </a:solidFill>
              </a:rPr>
              <a:t>Violent</a:t>
            </a:r>
          </a:p>
          <a:p>
            <a:pPr algn="ctr">
              <a:spcAft>
                <a:spcPts val="400"/>
              </a:spcAft>
            </a:pPr>
            <a:r>
              <a:rPr lang="en-US" sz="1400" b="1">
                <a:solidFill>
                  <a:srgbClr val="FFC000"/>
                </a:solidFill>
              </a:rPr>
              <a:t>Severe</a:t>
            </a:r>
          </a:p>
          <a:p>
            <a:pPr algn="ctr">
              <a:spcAft>
                <a:spcPts val="400"/>
              </a:spcAft>
            </a:pPr>
            <a:r>
              <a:rPr lang="en-US" sz="1400" b="1">
                <a:solidFill>
                  <a:srgbClr val="FFC000"/>
                </a:solidFill>
              </a:rPr>
              <a:t>Very Strong</a:t>
            </a:r>
          </a:p>
          <a:p>
            <a:pPr algn="ctr">
              <a:spcAft>
                <a:spcPts val="400"/>
              </a:spcAft>
            </a:pPr>
            <a:r>
              <a:rPr lang="en-US" sz="1400" b="1">
                <a:solidFill>
                  <a:srgbClr val="FFFF00"/>
                </a:solidFill>
              </a:rPr>
              <a:t>Strong</a:t>
            </a:r>
          </a:p>
          <a:p>
            <a:pPr algn="ctr">
              <a:spcAft>
                <a:spcPts val="400"/>
              </a:spcAft>
            </a:pPr>
            <a:r>
              <a:rPr lang="en-US" sz="1400"/>
              <a:t>Moderate</a:t>
            </a:r>
          </a:p>
          <a:p>
            <a:pPr algn="ctr">
              <a:spcAft>
                <a:spcPts val="400"/>
              </a:spcAft>
            </a:pPr>
            <a:r>
              <a:rPr lang="en-US" sz="1400"/>
              <a:t>Light</a:t>
            </a:r>
          </a:p>
          <a:p>
            <a:pPr algn="ctr">
              <a:spcAft>
                <a:spcPts val="400"/>
              </a:spcAft>
            </a:pPr>
            <a:r>
              <a:rPr lang="en-US" sz="1400"/>
              <a:t>Weak</a:t>
            </a:r>
          </a:p>
          <a:p>
            <a:pPr algn="ctr">
              <a:spcAft>
                <a:spcPts val="400"/>
              </a:spcAft>
            </a:pPr>
            <a:r>
              <a:rPr lang="en-US" sz="1400"/>
              <a:t>Not Felt</a:t>
            </a:r>
          </a:p>
          <a:p>
            <a:endParaRPr lang="en-US"/>
          </a:p>
        </p:txBody>
      </p:sp>
      <p:sp>
        <p:nvSpPr>
          <p:cNvPr id="5126" name="TextBox 15"/>
          <p:cNvSpPr txBox="1">
            <a:spLocks noChangeArrowheads="1"/>
          </p:cNvSpPr>
          <p:nvPr/>
        </p:nvSpPr>
        <p:spPr bwMode="auto">
          <a:xfrm>
            <a:off x="4191000" y="6550025"/>
            <a:ext cx="5148263" cy="307975"/>
          </a:xfrm>
          <a:prstGeom prst="rect">
            <a:avLst/>
          </a:prstGeom>
          <a:noFill/>
          <a:ln w="9525">
            <a:noFill/>
            <a:miter lim="800000"/>
            <a:headEnd/>
            <a:tailEnd/>
          </a:ln>
        </p:spPr>
        <p:txBody>
          <a:bodyPr>
            <a:spAutoFit/>
          </a:bodyPr>
          <a:lstStyle/>
          <a:p>
            <a:r>
              <a:rPr lang="en-US" sz="1400" i="1"/>
              <a:t>USGS Estimated shaking Intensity from M 8.9 Earthquake</a:t>
            </a:r>
          </a:p>
        </p:txBody>
      </p:sp>
      <p:sp>
        <p:nvSpPr>
          <p:cNvPr id="5127" name="TextBox 11"/>
          <p:cNvSpPr txBox="1">
            <a:spLocks noChangeArrowheads="1"/>
          </p:cNvSpPr>
          <p:nvPr/>
        </p:nvSpPr>
        <p:spPr bwMode="auto">
          <a:xfrm>
            <a:off x="257175" y="1011238"/>
            <a:ext cx="8658225" cy="646112"/>
          </a:xfrm>
          <a:prstGeom prst="rect">
            <a:avLst/>
          </a:prstGeom>
          <a:noFill/>
          <a:ln w="9525">
            <a:noFill/>
            <a:miter lim="800000"/>
            <a:headEnd/>
            <a:tailEnd/>
          </a:ln>
        </p:spPr>
        <p:txBody>
          <a:bodyPr>
            <a:spAutoFit/>
          </a:bodyPr>
          <a:lstStyle/>
          <a:p>
            <a:r>
              <a:rPr lang="en-US"/>
              <a:t>Shaking intensity scales were developed to standardize the measurements and ease comparison of different earthquakes. The Modified-Mercalli Intensity  scale</a:t>
            </a:r>
          </a:p>
        </p:txBody>
      </p:sp>
      <p:sp>
        <p:nvSpPr>
          <p:cNvPr id="5128" name="TextBox 15"/>
          <p:cNvSpPr txBox="1">
            <a:spLocks noChangeArrowheads="1"/>
          </p:cNvSpPr>
          <p:nvPr/>
        </p:nvSpPr>
        <p:spPr bwMode="auto">
          <a:xfrm>
            <a:off x="242888" y="1577975"/>
            <a:ext cx="3719512" cy="2032000"/>
          </a:xfrm>
          <a:prstGeom prst="rect">
            <a:avLst/>
          </a:prstGeom>
          <a:noFill/>
          <a:ln w="9525">
            <a:noFill/>
            <a:miter lim="800000"/>
            <a:headEnd/>
            <a:tailEnd/>
          </a:ln>
        </p:spPr>
        <p:txBody>
          <a:bodyPr>
            <a:spAutoFit/>
          </a:bodyPr>
          <a:lstStyle/>
          <a:p>
            <a:r>
              <a:rPr lang="en-US"/>
              <a:t>is a twelve-stage scale, numbered from I to XII. The lower numbers represent imperceptible shaking levels, XII represents total destruction. A value of IV indicates a level of shaking that is felt by most people.</a:t>
            </a:r>
          </a:p>
        </p:txBody>
      </p:sp>
      <p:pic>
        <p:nvPicPr>
          <p:cNvPr id="5129" name="Picture 8" descr="IRIS_TMlogo.png"/>
          <p:cNvPicPr>
            <a:picLocks noChangeAspect="1"/>
          </p:cNvPicPr>
          <p:nvPr/>
        </p:nvPicPr>
        <p:blipFill>
          <a:blip r:embed="rId4" cstate="print"/>
          <a:srcRect/>
          <a:stretch>
            <a:fillRect/>
          </a:stretch>
        </p:blipFill>
        <p:spPr bwMode="auto">
          <a:xfrm>
            <a:off x="239713" y="76200"/>
            <a:ext cx="903287" cy="927100"/>
          </a:xfrm>
          <a:prstGeom prst="rect">
            <a:avLst/>
          </a:prstGeom>
          <a:noFill/>
          <a:ln w="9525">
            <a:noFill/>
            <a:miter lim="800000"/>
            <a:headEnd/>
            <a:tailEnd/>
          </a:ln>
        </p:spPr>
      </p:pic>
      <p:sp>
        <p:nvSpPr>
          <p:cNvPr id="5130" name="TextBox 15"/>
          <p:cNvSpPr txBox="1">
            <a:spLocks noChangeArrowheads="1"/>
          </p:cNvSpPr>
          <p:nvPr/>
        </p:nvSpPr>
        <p:spPr bwMode="auto">
          <a:xfrm>
            <a:off x="152400" y="6550025"/>
            <a:ext cx="4038600" cy="307975"/>
          </a:xfrm>
          <a:prstGeom prst="rect">
            <a:avLst/>
          </a:prstGeom>
          <a:noFill/>
          <a:ln w="9525">
            <a:noFill/>
            <a:miter lim="800000"/>
            <a:headEnd/>
            <a:tailEnd/>
          </a:ln>
        </p:spPr>
        <p:txBody>
          <a:bodyPr>
            <a:spAutoFit/>
          </a:bodyPr>
          <a:lstStyle/>
          <a:p>
            <a:r>
              <a:rPr lang="en-US" sz="1400" i="1"/>
              <a:t>Image courtesy of the US Geological Survey</a:t>
            </a:r>
          </a:p>
        </p:txBody>
      </p:sp>
      <p:pic>
        <p:nvPicPr>
          <p:cNvPr id="5131" name="Picture 14" descr="intensity.jpg"/>
          <p:cNvPicPr>
            <a:picLocks noChangeAspect="1"/>
          </p:cNvPicPr>
          <p:nvPr/>
        </p:nvPicPr>
        <p:blipFill>
          <a:blip r:embed="rId5" cstate="print"/>
          <a:srcRect/>
          <a:stretch>
            <a:fillRect/>
          </a:stretch>
        </p:blipFill>
        <p:spPr bwMode="auto">
          <a:xfrm>
            <a:off x="3886200" y="1600200"/>
            <a:ext cx="5257800" cy="4930775"/>
          </a:xfrm>
          <a:prstGeom prst="rect">
            <a:avLst/>
          </a:prstGeom>
          <a:noFill/>
          <a:ln w="9525">
            <a:noFill/>
            <a:miter lim="800000"/>
            <a:headEnd/>
            <a:tailEnd/>
          </a:ln>
        </p:spPr>
      </p:pic>
      <p:sp>
        <p:nvSpPr>
          <p:cNvPr id="16"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8.9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92D050"/>
          </a:solidFill>
        </p:spPr>
        <p:txBody>
          <a:bodyPr/>
          <a:lstStyle/>
          <a:p>
            <a:r>
              <a:rPr lang="en-US" smtClean="0"/>
              <a:t>Intensity </a:t>
            </a:r>
            <a:r>
              <a:rPr lang="en-US" dirty="0" smtClean="0"/>
              <a:t>Scale</a:t>
            </a:r>
            <a:endParaRPr lang="en-US" dirty="0"/>
          </a:p>
        </p:txBody>
      </p:sp>
      <p:pic>
        <p:nvPicPr>
          <p:cNvPr id="67586" name="Picture 2" descr="City map"/>
          <p:cNvPicPr>
            <a:picLocks noChangeAspect="1" noChangeArrowheads="1"/>
          </p:cNvPicPr>
          <p:nvPr/>
        </p:nvPicPr>
        <p:blipFill>
          <a:blip r:embed="rId2" cstate="print"/>
          <a:srcRect/>
          <a:stretch>
            <a:fillRect/>
          </a:stretch>
        </p:blipFill>
        <p:spPr bwMode="auto">
          <a:xfrm>
            <a:off x="2514600" y="1450040"/>
            <a:ext cx="4838700" cy="540795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nvGraphicFramePr>
        <p:xfrm>
          <a:off x="1066800" y="838200"/>
          <a:ext cx="7239000" cy="5486400"/>
        </p:xfrm>
        <a:graphic>
          <a:graphicData uri="http://schemas.openxmlformats.org/drawingml/2006/table">
            <a:tbl>
              <a:tblPr/>
              <a:tblGrid>
                <a:gridCol w="2198688"/>
                <a:gridCol w="5040312"/>
              </a:tblGrid>
              <a:tr h="57785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Magnitude / Intensity Comparison</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1009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Magnitude</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Typical Maximum</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Modified Mercalli Intensity</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577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1.0 - 3.0</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I</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rgbClr val="99CCFF"/>
                    </a:solidFill>
                  </a:tcPr>
                </a:tc>
              </a:tr>
              <a:tr h="577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3.0 - 3.9</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II - III</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rgbClr val="FFCC99"/>
                    </a:solidFill>
                  </a:tcPr>
                </a:tc>
              </a:tr>
              <a:tr h="577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4.0 - 4.9</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IV - V</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rgbClr val="99CCFF"/>
                    </a:solidFill>
                  </a:tcPr>
                </a:tc>
              </a:tr>
              <a:tr h="577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5.0 - 5.9</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VI - VII</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rgbClr val="FFCC99"/>
                    </a:solidFill>
                  </a:tcPr>
                </a:tc>
              </a:tr>
              <a:tr h="577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6.0 - 6.9</a:t>
                      </a: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VII - IX</a:t>
                      </a: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solidFill>
                      <a:srgbClr val="99CCFF"/>
                    </a:solidFill>
                  </a:tcPr>
                </a:tc>
              </a:tr>
              <a:tr h="1009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7.0</a:t>
                      </a:r>
                      <a:r>
                        <a:rPr kumimoji="0" lang="en-US" sz="1800" b="0" i="0" u="none" strike="noStrike" cap="none" normalizeH="0" baseline="0" smtClean="0">
                          <a:ln>
                            <a:noFill/>
                          </a:ln>
                          <a:solidFill>
                            <a:schemeClr val="tx1"/>
                          </a:solidFill>
                          <a:effectLst/>
                          <a:latin typeface="Arial" charset="0"/>
                        </a:rPr>
                        <a:t> and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higher </a:t>
                      </a:r>
                    </a:p>
                  </a:txBody>
                  <a:tcP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VIII</a:t>
                      </a:r>
                      <a:r>
                        <a:rPr kumimoji="0" lang="en-US" sz="1800" b="0" i="0" u="none" strike="noStrike" cap="none" normalizeH="0" baseline="0" smtClean="0">
                          <a:ln>
                            <a:noFill/>
                          </a:ln>
                          <a:solidFill>
                            <a:schemeClr val="tx1"/>
                          </a:solidFill>
                          <a:effectLst/>
                          <a:latin typeface="Arial" charset="0"/>
                        </a:rPr>
                        <a:t> or</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higher</a:t>
                      </a:r>
                    </a:p>
                  </a:txBody>
                  <a:tcPr horzOverflow="overflow">
                    <a:lnL>
                      <a:noFill/>
                    </a:lnL>
                    <a:lnR cap="flat">
                      <a:noFill/>
                    </a:lnR>
                    <a:lnT>
                      <a:noFill/>
                    </a:lnT>
                    <a:lnB cap="flat">
                      <a:noFill/>
                    </a:lnB>
                    <a:lnTlToBr>
                      <a:noFill/>
                    </a:lnTlToBr>
                    <a:lnBlToTr>
                      <a:noFill/>
                    </a:lnBlToTr>
                    <a:solidFill>
                      <a:srgbClr val="FFCC99"/>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5" name="TextBox 15"/>
          <p:cNvSpPr txBox="1">
            <a:spLocks noChangeArrowheads="1"/>
          </p:cNvSpPr>
          <p:nvPr/>
        </p:nvSpPr>
        <p:spPr bwMode="auto">
          <a:xfrm>
            <a:off x="5076825" y="935038"/>
            <a:ext cx="3886200" cy="523875"/>
          </a:xfrm>
          <a:prstGeom prst="rect">
            <a:avLst/>
          </a:prstGeom>
          <a:noFill/>
          <a:ln w="9525">
            <a:noFill/>
            <a:miter lim="800000"/>
            <a:headEnd/>
            <a:tailEnd/>
          </a:ln>
        </p:spPr>
        <p:txBody>
          <a:bodyPr>
            <a:spAutoFit/>
          </a:bodyPr>
          <a:lstStyle/>
          <a:p>
            <a:pPr algn="r"/>
            <a:r>
              <a:rPr lang="en-US" sz="1400" i="1"/>
              <a:t>USGS PAGER </a:t>
            </a:r>
          </a:p>
          <a:p>
            <a:pPr algn="r"/>
            <a:r>
              <a:rPr lang="en-US" sz="1400" i="1"/>
              <a:t>Population Exposed to Earthquake Shaking</a:t>
            </a:r>
          </a:p>
        </p:txBody>
      </p:sp>
      <p:pic>
        <p:nvPicPr>
          <p:cNvPr id="8196" name="Picture 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8197" name="TextBox 15"/>
          <p:cNvSpPr txBox="1">
            <a:spLocks noChangeArrowheads="1"/>
          </p:cNvSpPr>
          <p:nvPr/>
        </p:nvSpPr>
        <p:spPr bwMode="auto">
          <a:xfrm>
            <a:off x="1385888" y="5384800"/>
            <a:ext cx="4038600" cy="307975"/>
          </a:xfrm>
          <a:prstGeom prst="rect">
            <a:avLst/>
          </a:prstGeom>
          <a:noFill/>
          <a:ln w="9525">
            <a:noFill/>
            <a:miter lim="800000"/>
            <a:headEnd/>
            <a:tailEnd/>
          </a:ln>
        </p:spPr>
        <p:txBody>
          <a:bodyPr>
            <a:spAutoFit/>
          </a:bodyPr>
          <a:lstStyle/>
          <a:p>
            <a:r>
              <a:rPr lang="en-US" sz="1400" i="1"/>
              <a:t>Image courtesy of the US Geological Survey</a:t>
            </a:r>
          </a:p>
        </p:txBody>
      </p:sp>
      <p:sp>
        <p:nvSpPr>
          <p:cNvPr id="8198" name="TextBox 18"/>
          <p:cNvSpPr txBox="1">
            <a:spLocks noChangeArrowheads="1"/>
          </p:cNvSpPr>
          <p:nvPr/>
        </p:nvSpPr>
        <p:spPr bwMode="auto">
          <a:xfrm>
            <a:off x="228600" y="1139825"/>
            <a:ext cx="4800600" cy="3694113"/>
          </a:xfrm>
          <a:prstGeom prst="rect">
            <a:avLst/>
          </a:prstGeom>
          <a:noFill/>
          <a:ln w="9525">
            <a:noFill/>
            <a:miter lim="800000"/>
            <a:headEnd/>
            <a:tailEnd/>
          </a:ln>
        </p:spPr>
        <p:txBody>
          <a:bodyPr>
            <a:spAutoFit/>
          </a:bodyPr>
          <a:lstStyle/>
          <a:p>
            <a:r>
              <a:rPr lang="en-US"/>
              <a:t>The USGS PAGER map shows the population exposed to different Modified Mercalli Intensity (MMI) levels.  MMI describes the severity of an earthquake in terms of its effect on humans and structures and is a rough measure of the amount of shaking at a given location.  </a:t>
            </a:r>
          </a:p>
          <a:p>
            <a:endParaRPr lang="en-US"/>
          </a:p>
          <a:p>
            <a:r>
              <a:rPr lang="en-US"/>
              <a:t>Overall, the population in this region resides in structures that are resistant to earthquake shaking.</a:t>
            </a:r>
          </a:p>
          <a:p>
            <a:endParaRPr lang="en-US"/>
          </a:p>
          <a:p>
            <a:endParaRPr lang="en-US"/>
          </a:p>
        </p:txBody>
      </p:sp>
      <p:sp>
        <p:nvSpPr>
          <p:cNvPr id="8199" name="TextBox 20"/>
          <p:cNvSpPr txBox="1">
            <a:spLocks noChangeArrowheads="1"/>
          </p:cNvSpPr>
          <p:nvPr/>
        </p:nvSpPr>
        <p:spPr bwMode="auto">
          <a:xfrm>
            <a:off x="395288" y="4267200"/>
            <a:ext cx="4637087" cy="1169988"/>
          </a:xfrm>
          <a:prstGeom prst="rect">
            <a:avLst/>
          </a:prstGeom>
          <a:noFill/>
          <a:ln w="9525">
            <a:noFill/>
            <a:miter lim="800000"/>
            <a:headEnd/>
            <a:tailEnd/>
          </a:ln>
        </p:spPr>
        <p:txBody>
          <a:bodyPr>
            <a:spAutoFit/>
          </a:bodyPr>
          <a:lstStyle/>
          <a:p>
            <a:pPr algn="r"/>
            <a:r>
              <a:rPr lang="en-US" sz="1400"/>
              <a:t>The color coded contour lines outline regions of MMI intensity.  The total population exposure to a given MMI value is obtained by summing the population between the contour lines. The estimated population exposure to each MMI Intensity is shown in the table below.</a:t>
            </a:r>
          </a:p>
        </p:txBody>
      </p:sp>
      <p:pic>
        <p:nvPicPr>
          <p:cNvPr id="8200" name="Picture 10" descr="mmi.jpg"/>
          <p:cNvPicPr>
            <a:picLocks noChangeAspect="1"/>
          </p:cNvPicPr>
          <p:nvPr/>
        </p:nvPicPr>
        <p:blipFill>
          <a:blip r:embed="rId4" cstate="print"/>
          <a:srcRect/>
          <a:stretch>
            <a:fillRect/>
          </a:stretch>
        </p:blipFill>
        <p:spPr bwMode="auto">
          <a:xfrm>
            <a:off x="457200" y="5691188"/>
            <a:ext cx="8534400" cy="1143000"/>
          </a:xfrm>
          <a:prstGeom prst="rect">
            <a:avLst/>
          </a:prstGeom>
          <a:noFill/>
          <a:ln w="9525">
            <a:noFill/>
            <a:miter lim="800000"/>
            <a:headEnd/>
            <a:tailEnd/>
          </a:ln>
        </p:spPr>
      </p:pic>
      <p:pic>
        <p:nvPicPr>
          <p:cNvPr id="8201" name="Picture 11" descr="exposure_small.png"/>
          <p:cNvPicPr>
            <a:picLocks noChangeAspect="1"/>
          </p:cNvPicPr>
          <p:nvPr/>
        </p:nvPicPr>
        <p:blipFill>
          <a:blip r:embed="rId5" cstate="print"/>
          <a:srcRect/>
          <a:stretch>
            <a:fillRect/>
          </a:stretch>
        </p:blipFill>
        <p:spPr bwMode="auto">
          <a:xfrm>
            <a:off x="5054600" y="1476375"/>
            <a:ext cx="3937000" cy="4038600"/>
          </a:xfrm>
          <a:prstGeom prst="rect">
            <a:avLst/>
          </a:prstGeom>
          <a:noFill/>
          <a:ln w="9525">
            <a:noFill/>
            <a:miter lim="800000"/>
            <a:headEnd/>
            <a:tailEnd/>
          </a:ln>
        </p:spPr>
      </p:pic>
      <p:sp>
        <p:nvSpPr>
          <p:cNvPr id="10"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8.9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35843" name="Text Box 3"/>
          <p:cNvSpPr txBox="1">
            <a:spLocks noChangeArrowheads="1"/>
          </p:cNvSpPr>
          <p:nvPr/>
        </p:nvSpPr>
        <p:spPr bwMode="auto">
          <a:xfrm>
            <a:off x="533400" y="334963"/>
            <a:ext cx="8280400" cy="579437"/>
          </a:xfrm>
          <a:prstGeom prst="rect">
            <a:avLst/>
          </a:prstGeom>
          <a:noFill/>
          <a:ln w="9525">
            <a:noFill/>
            <a:miter lim="800000"/>
            <a:headEnd/>
            <a:tailEnd/>
          </a:ln>
          <a:effectLst/>
        </p:spPr>
        <p:txBody>
          <a:bodyPr wrap="none">
            <a:spAutoFit/>
          </a:bodyPr>
          <a:lstStyle/>
          <a:p>
            <a:r>
              <a:rPr lang="en-US" sz="3200" b="1" i="1">
                <a:solidFill>
                  <a:srgbClr val="0099FF"/>
                </a:solidFill>
                <a:latin typeface="Comic Sans MS" pitchFamily="66" charset="0"/>
              </a:rPr>
              <a:t>Compressional Wave (P-Wave) Animation</a:t>
            </a:r>
            <a:r>
              <a:rPr lang="en-US">
                <a:solidFill>
                  <a:srgbClr val="0099FF"/>
                </a:solidFill>
                <a:latin typeface="Comic Sans MS" pitchFamily="66" charset="0"/>
              </a:rPr>
              <a:t> </a:t>
            </a:r>
          </a:p>
        </p:txBody>
      </p:sp>
      <p:sp>
        <p:nvSpPr>
          <p:cNvPr id="35844" name="Text Box 4"/>
          <p:cNvSpPr txBox="1">
            <a:spLocks noChangeArrowheads="1"/>
          </p:cNvSpPr>
          <p:nvPr/>
        </p:nvSpPr>
        <p:spPr bwMode="auto">
          <a:xfrm>
            <a:off x="152400" y="5381625"/>
            <a:ext cx="8756650" cy="1552575"/>
          </a:xfrm>
          <a:prstGeom prst="rect">
            <a:avLst/>
          </a:prstGeom>
          <a:noFill/>
          <a:ln w="9525">
            <a:noFill/>
            <a:miter lim="800000"/>
            <a:headEnd/>
            <a:tailEnd/>
          </a:ln>
          <a:effectLst/>
        </p:spPr>
        <p:txBody>
          <a:bodyPr wrap="none">
            <a:spAutoFit/>
          </a:bodyPr>
          <a:lstStyle/>
          <a:p>
            <a:r>
              <a:rPr lang="en-US" sz="2400"/>
              <a:t>Deformation propagates.  Particle motion consists of alternating</a:t>
            </a:r>
          </a:p>
          <a:p>
            <a:r>
              <a:rPr lang="en-US" sz="2400"/>
              <a:t>compression and dilation.  Particle motion is parallel to the </a:t>
            </a:r>
          </a:p>
          <a:p>
            <a:r>
              <a:rPr lang="en-US" sz="2400"/>
              <a:t>direction of propagation (longitudinal).  Material returns to its </a:t>
            </a:r>
          </a:p>
          <a:p>
            <a:r>
              <a:rPr lang="en-US" sz="2400"/>
              <a:t>original shape after wave passes.</a:t>
            </a:r>
          </a:p>
        </p:txBody>
      </p:sp>
      <p:sp>
        <p:nvSpPr>
          <p:cNvPr id="35845" name="Text Box 5"/>
          <p:cNvSpPr txBox="1">
            <a:spLocks noChangeArrowheads="1"/>
          </p:cNvSpPr>
          <p:nvPr/>
        </p:nvSpPr>
        <p:spPr bwMode="auto">
          <a:xfrm>
            <a:off x="228600" y="5029200"/>
            <a:ext cx="1143000" cy="366713"/>
          </a:xfrm>
          <a:prstGeom prst="rect">
            <a:avLst/>
          </a:prstGeom>
          <a:noFill/>
          <a:ln w="9525">
            <a:noFill/>
            <a:miter lim="800000"/>
            <a:headEnd/>
            <a:tailEnd/>
          </a:ln>
          <a:effectLst/>
        </p:spPr>
        <p:txBody>
          <a:bodyPr>
            <a:spAutoFit/>
          </a:bodyPr>
          <a:lstStyle/>
          <a:p>
            <a:pPr>
              <a:spcBef>
                <a:spcPct val="50000"/>
              </a:spcBef>
            </a:pPr>
            <a:r>
              <a:rPr lang="en-US"/>
              <a:t>IRIS</a:t>
            </a:r>
          </a:p>
        </p:txBody>
      </p:sp>
      <p:pic>
        <p:nvPicPr>
          <p:cNvPr id="35846" name="Picture 6" descr="IRISLogo"/>
          <p:cNvPicPr>
            <a:picLocks noChangeAspect="1" noChangeArrowheads="1"/>
          </p:cNvPicPr>
          <p:nvPr/>
        </p:nvPicPr>
        <p:blipFill>
          <a:blip r:embed="rId4" cstate="print">
            <a:lum bright="18000" contrast="36000"/>
          </a:blip>
          <a:srcRect l="5771" t="5867" r="5771" b="10133"/>
          <a:stretch>
            <a:fillRect/>
          </a:stretch>
        </p:blipFill>
        <p:spPr bwMode="auto">
          <a:xfrm>
            <a:off x="228600" y="43434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9" name="Picture 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9220" name="TextBox 14"/>
          <p:cNvSpPr txBox="1">
            <a:spLocks noChangeArrowheads="1"/>
          </p:cNvSpPr>
          <p:nvPr/>
        </p:nvSpPr>
        <p:spPr bwMode="auto">
          <a:xfrm>
            <a:off x="304800" y="1143000"/>
            <a:ext cx="3048000" cy="4247317"/>
          </a:xfrm>
          <a:prstGeom prst="rect">
            <a:avLst/>
          </a:prstGeom>
          <a:noFill/>
          <a:ln w="9525">
            <a:noFill/>
            <a:miter lim="800000"/>
            <a:headEnd/>
            <a:tailEnd/>
          </a:ln>
        </p:spPr>
        <p:txBody>
          <a:bodyPr>
            <a:spAutoFit/>
          </a:bodyPr>
          <a:lstStyle/>
          <a:p>
            <a:r>
              <a:rPr lang="en-US" b="1" dirty="0"/>
              <a:t>Peak ground acceleration </a:t>
            </a:r>
            <a:r>
              <a:rPr lang="en-US" dirty="0"/>
              <a:t>is a measure of violence of earthquake ground shaking and an important input </a:t>
            </a:r>
            <a:r>
              <a:rPr lang="en-US" b="1" dirty="0"/>
              <a:t>parameter for earthquake engineering</a:t>
            </a:r>
            <a:r>
              <a:rPr lang="en-US" dirty="0"/>
              <a:t>.</a:t>
            </a:r>
          </a:p>
          <a:p>
            <a:endParaRPr lang="en-US" dirty="0"/>
          </a:p>
          <a:p>
            <a:r>
              <a:rPr lang="en-US" dirty="0"/>
              <a:t>The force we are most experienced with is the force of gravity, which causes us to have weight. The peak ground acceleration contours on the map are labeled in </a:t>
            </a:r>
            <a:r>
              <a:rPr lang="en-US" b="1" dirty="0"/>
              <a:t>percent (%) of g, the acceleration due to gravity.</a:t>
            </a:r>
          </a:p>
        </p:txBody>
      </p:sp>
      <p:sp>
        <p:nvSpPr>
          <p:cNvPr id="9221" name="TextBox 13"/>
          <p:cNvSpPr txBox="1">
            <a:spLocks noChangeArrowheads="1"/>
          </p:cNvSpPr>
          <p:nvPr/>
        </p:nvSpPr>
        <p:spPr bwMode="auto">
          <a:xfrm>
            <a:off x="4648200" y="6029325"/>
            <a:ext cx="4495800" cy="523875"/>
          </a:xfrm>
          <a:prstGeom prst="rect">
            <a:avLst/>
          </a:prstGeom>
          <a:solidFill>
            <a:schemeClr val="bg1"/>
          </a:solidFill>
          <a:ln w="9525">
            <a:noFill/>
            <a:miter lim="800000"/>
            <a:headEnd/>
            <a:tailEnd/>
          </a:ln>
        </p:spPr>
        <p:txBody>
          <a:bodyPr>
            <a:spAutoFit/>
          </a:bodyPr>
          <a:lstStyle/>
          <a:p>
            <a:r>
              <a:rPr lang="en-US" sz="1400"/>
              <a:t>Map showing measured Peak Ground Accelerations across Japan measured in percent g (gravity).</a:t>
            </a:r>
          </a:p>
        </p:txBody>
      </p:sp>
      <p:pic>
        <p:nvPicPr>
          <p:cNvPr id="9222" name="Picture 16" descr="legend.png"/>
          <p:cNvPicPr>
            <a:picLocks noChangeAspect="1"/>
          </p:cNvPicPr>
          <p:nvPr/>
        </p:nvPicPr>
        <p:blipFill>
          <a:blip r:embed="rId4" cstate="print"/>
          <a:srcRect/>
          <a:stretch>
            <a:fillRect/>
          </a:stretch>
        </p:blipFill>
        <p:spPr bwMode="auto">
          <a:xfrm>
            <a:off x="176213" y="5715000"/>
            <a:ext cx="4076700" cy="903288"/>
          </a:xfrm>
          <a:prstGeom prst="rect">
            <a:avLst/>
          </a:prstGeom>
          <a:noFill/>
          <a:ln w="9525">
            <a:noFill/>
            <a:miter lim="800000"/>
            <a:headEnd/>
            <a:tailEnd/>
          </a:ln>
        </p:spPr>
      </p:pic>
      <p:pic>
        <p:nvPicPr>
          <p:cNvPr id="9223" name="Picture 15" descr="pga.jpg"/>
          <p:cNvPicPr>
            <a:picLocks noChangeAspect="1"/>
          </p:cNvPicPr>
          <p:nvPr/>
        </p:nvPicPr>
        <p:blipFill>
          <a:blip r:embed="rId5" cstate="print"/>
          <a:srcRect/>
          <a:stretch>
            <a:fillRect/>
          </a:stretch>
        </p:blipFill>
        <p:spPr bwMode="auto">
          <a:xfrm>
            <a:off x="3429000" y="838200"/>
            <a:ext cx="5575300" cy="5227638"/>
          </a:xfrm>
          <a:prstGeom prst="rect">
            <a:avLst/>
          </a:prstGeom>
          <a:noFill/>
          <a:ln w="9525">
            <a:noFill/>
            <a:miter lim="800000"/>
            <a:headEnd/>
            <a:tailEnd/>
          </a:ln>
        </p:spPr>
      </p:pic>
      <p:sp>
        <p:nvSpPr>
          <p:cNvPr id="17"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8.9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sp>
        <p:nvSpPr>
          <p:cNvPr id="9225" name="TextBox 15"/>
          <p:cNvSpPr txBox="1">
            <a:spLocks noChangeArrowheads="1"/>
          </p:cNvSpPr>
          <p:nvPr/>
        </p:nvSpPr>
        <p:spPr bwMode="auto">
          <a:xfrm>
            <a:off x="5257800" y="6550025"/>
            <a:ext cx="3886200" cy="307975"/>
          </a:xfrm>
          <a:prstGeom prst="rect">
            <a:avLst/>
          </a:prstGeom>
          <a:noFill/>
          <a:ln w="9525">
            <a:noFill/>
            <a:miter lim="800000"/>
            <a:headEnd/>
            <a:tailEnd/>
          </a:ln>
        </p:spPr>
        <p:txBody>
          <a:bodyPr>
            <a:spAutoFit/>
          </a:bodyPr>
          <a:lstStyle/>
          <a:p>
            <a:r>
              <a:rPr lang="en-US" sz="1400" i="1"/>
              <a:t>Image courtesy of the US Geological Survey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solidFill>
            <a:srgbClr val="00FF00"/>
          </a:solidFill>
          <a:ln w="38100">
            <a:solidFill>
              <a:schemeClr val="tx1"/>
            </a:solidFill>
          </a:ln>
        </p:spPr>
        <p:txBody>
          <a:bodyPr/>
          <a:lstStyle/>
          <a:p>
            <a:r>
              <a:rPr lang="en-US"/>
              <a:t>Acceleration</a:t>
            </a:r>
          </a:p>
        </p:txBody>
      </p:sp>
      <p:sp>
        <p:nvSpPr>
          <p:cNvPr id="73731" name="Rectangle 3"/>
          <p:cNvSpPr>
            <a:spLocks noGrp="1" noChangeArrowheads="1"/>
          </p:cNvSpPr>
          <p:nvPr>
            <p:ph type="body" idx="1"/>
          </p:nvPr>
        </p:nvSpPr>
        <p:spPr>
          <a:xfrm>
            <a:off x="685800" y="1981200"/>
            <a:ext cx="7772400" cy="4419600"/>
          </a:xfrm>
          <a:solidFill>
            <a:srgbClr val="FFFF99"/>
          </a:solidFill>
        </p:spPr>
        <p:txBody>
          <a:bodyPr/>
          <a:lstStyle/>
          <a:p>
            <a:r>
              <a:rPr lang="en-US"/>
              <a:t>A measurement made on structures relative to gravitational force</a:t>
            </a:r>
          </a:p>
          <a:p>
            <a:r>
              <a:rPr lang="en-US"/>
              <a:t>1 g = 32 ft/sec squared or 9.8 meters/second squared</a:t>
            </a:r>
          </a:p>
          <a:p>
            <a:r>
              <a:rPr lang="en-US"/>
              <a:t>Building codes are at about 40-60 percent of that or written as .4 to .6</a:t>
            </a:r>
          </a:p>
          <a:p>
            <a:r>
              <a:rPr lang="en-US"/>
              <a:t>Structures are built to maintain their integrity due to gravity</a:t>
            </a:r>
          </a:p>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solidFill>
            <a:srgbClr val="00FF00"/>
          </a:solidFill>
          <a:ln w="28575">
            <a:solidFill>
              <a:schemeClr val="tx1"/>
            </a:solidFill>
          </a:ln>
        </p:spPr>
        <p:txBody>
          <a:bodyPr/>
          <a:lstStyle/>
          <a:p>
            <a:r>
              <a:rPr lang="en-US"/>
              <a:t>Acceleration</a:t>
            </a:r>
          </a:p>
        </p:txBody>
      </p:sp>
      <p:sp>
        <p:nvSpPr>
          <p:cNvPr id="74755" name="Rectangle 3"/>
          <p:cNvSpPr>
            <a:spLocks noGrp="1" noChangeArrowheads="1"/>
          </p:cNvSpPr>
          <p:nvPr>
            <p:ph type="body" idx="1"/>
          </p:nvPr>
        </p:nvSpPr>
        <p:spPr>
          <a:xfrm>
            <a:off x="685800" y="3124200"/>
            <a:ext cx="7772400" cy="1752600"/>
          </a:xfrm>
          <a:solidFill>
            <a:srgbClr val="99CCFF"/>
          </a:solidFill>
          <a:ln w="28575">
            <a:solidFill>
              <a:schemeClr val="tx1"/>
            </a:solidFill>
          </a:ln>
        </p:spPr>
        <p:txBody>
          <a:bodyPr/>
          <a:lstStyle/>
          <a:p>
            <a:r>
              <a:rPr lang="en-US"/>
              <a:t>Added strength is needed to maintain a structures integrity when subjected to lateral accelerations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228600" y="1600200"/>
            <a:ext cx="4343400" cy="2590800"/>
          </a:xfrm>
          <a:solidFill>
            <a:srgbClr val="FFFF99"/>
          </a:solidFill>
        </p:spPr>
        <p:txBody>
          <a:bodyPr/>
          <a:lstStyle/>
          <a:p>
            <a:pPr>
              <a:lnSpc>
                <a:spcPct val="90000"/>
              </a:lnSpc>
            </a:pPr>
            <a:r>
              <a:rPr lang="en-US"/>
              <a:t>Acceleration readings vary with earthquakes</a:t>
            </a:r>
          </a:p>
          <a:p>
            <a:pPr>
              <a:lnSpc>
                <a:spcPct val="90000"/>
              </a:lnSpc>
            </a:pPr>
            <a:r>
              <a:rPr lang="en-US"/>
              <a:t>What type of fault would produce the highest accelerations?</a:t>
            </a:r>
          </a:p>
        </p:txBody>
      </p:sp>
      <p:sp>
        <p:nvSpPr>
          <p:cNvPr id="76804" name="Rectangle 4"/>
          <p:cNvSpPr>
            <a:spLocks noGrp="1" noChangeArrowheads="1"/>
          </p:cNvSpPr>
          <p:nvPr>
            <p:ph type="title"/>
          </p:nvPr>
        </p:nvSpPr>
        <p:spPr>
          <a:xfrm>
            <a:off x="685800" y="228600"/>
            <a:ext cx="7772400" cy="1143000"/>
          </a:xfrm>
          <a:solidFill>
            <a:srgbClr val="00FF00"/>
          </a:solidFill>
          <a:ln w="28575">
            <a:solidFill>
              <a:schemeClr val="tx1"/>
            </a:solidFill>
          </a:ln>
        </p:spPr>
        <p:txBody>
          <a:bodyPr/>
          <a:lstStyle/>
          <a:p>
            <a:r>
              <a:rPr lang="en-US"/>
              <a:t>Acceleration</a:t>
            </a:r>
          </a:p>
        </p:txBody>
      </p:sp>
      <p:pic>
        <p:nvPicPr>
          <p:cNvPr id="76805" name="Picture 5"/>
          <p:cNvPicPr>
            <a:picLocks noChangeAspect="1" noChangeArrowheads="1"/>
          </p:cNvPicPr>
          <p:nvPr/>
        </p:nvPicPr>
        <p:blipFill>
          <a:blip r:embed="rId2" cstate="print"/>
          <a:srcRect/>
          <a:stretch>
            <a:fillRect/>
          </a:stretch>
        </p:blipFill>
        <p:spPr bwMode="auto">
          <a:xfrm>
            <a:off x="4648200" y="2057400"/>
            <a:ext cx="4027488" cy="4300538"/>
          </a:xfrm>
          <a:prstGeom prst="rect">
            <a:avLst/>
          </a:prstGeom>
          <a:noFill/>
          <a:ln w="9525">
            <a:noFill/>
            <a:miter lim="800000"/>
            <a:headEnd/>
            <a:tailEnd/>
          </a:ln>
          <a:effectLst/>
        </p:spPr>
      </p:pic>
      <p:pic>
        <p:nvPicPr>
          <p:cNvPr id="76806" name="Picture 6"/>
          <p:cNvPicPr>
            <a:picLocks noChangeAspect="1" noChangeArrowheads="1"/>
          </p:cNvPicPr>
          <p:nvPr/>
        </p:nvPicPr>
        <p:blipFill>
          <a:blip r:embed="rId3" cstate="print"/>
          <a:srcRect/>
          <a:stretch>
            <a:fillRect/>
          </a:stretch>
        </p:blipFill>
        <p:spPr bwMode="auto">
          <a:xfrm>
            <a:off x="381000" y="4191000"/>
            <a:ext cx="3752850" cy="2449513"/>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file:///D:/0073012238/chapter4/f4-26_inadequately_brac.jpg"/>
          <p:cNvPicPr>
            <a:picLocks noChangeAspect="1" noChangeArrowheads="1"/>
          </p:cNvPicPr>
          <p:nvPr/>
        </p:nvPicPr>
        <p:blipFill>
          <a:blip r:embed="rId2" cstate="print"/>
          <a:srcRect/>
          <a:stretch>
            <a:fillRect/>
          </a:stretch>
        </p:blipFill>
        <p:spPr bwMode="auto">
          <a:xfrm>
            <a:off x="1066800" y="-36513"/>
            <a:ext cx="7239000" cy="6718301"/>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Foreshocks and aftershocks</a:t>
            </a:r>
            <a:endParaRPr lang="en-US" dirty="0"/>
          </a:p>
        </p:txBody>
      </p:sp>
      <p:sp>
        <p:nvSpPr>
          <p:cNvPr id="4" name="Content Placeholder 3"/>
          <p:cNvSpPr>
            <a:spLocks noGrp="1"/>
          </p:cNvSpPr>
          <p:nvPr>
            <p:ph sz="half" idx="2"/>
          </p:nvPr>
        </p:nvSpPr>
        <p:spPr>
          <a:xfrm>
            <a:off x="4648200" y="1600201"/>
            <a:ext cx="4038600" cy="4038600"/>
          </a:xfrm>
          <a:solidFill>
            <a:srgbClr val="FFC000"/>
          </a:solidFill>
        </p:spPr>
        <p:txBody>
          <a:bodyPr/>
          <a:lstStyle/>
          <a:p>
            <a:r>
              <a:rPr lang="en-US" b="1" dirty="0" smtClean="0"/>
              <a:t>Small earthquakes preceding and after the main event</a:t>
            </a:r>
          </a:p>
          <a:p>
            <a:r>
              <a:rPr lang="en-US" dirty="0" smtClean="0"/>
              <a:t>Yellow: March 9 and 10</a:t>
            </a:r>
          </a:p>
          <a:p>
            <a:r>
              <a:rPr lang="en-US" dirty="0" smtClean="0"/>
              <a:t>Orange and red: 24 hours after earthquake</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642937" y="2262981"/>
            <a:ext cx="3667125" cy="3200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Foreshocks and aftershocks</a:t>
            </a:r>
            <a:endParaRPr lang="en-US" dirty="0"/>
          </a:p>
        </p:txBody>
      </p:sp>
      <p:sp>
        <p:nvSpPr>
          <p:cNvPr id="4" name="Content Placeholder 3"/>
          <p:cNvSpPr>
            <a:spLocks noGrp="1"/>
          </p:cNvSpPr>
          <p:nvPr>
            <p:ph sz="half" idx="2"/>
          </p:nvPr>
        </p:nvSpPr>
        <p:spPr>
          <a:xfrm>
            <a:off x="4648200" y="3048000"/>
            <a:ext cx="4038600" cy="1600200"/>
          </a:xfrm>
          <a:solidFill>
            <a:srgbClr val="92D050"/>
          </a:solidFill>
        </p:spPr>
        <p:txBody>
          <a:bodyPr/>
          <a:lstStyle/>
          <a:p>
            <a:r>
              <a:rPr lang="en-US" dirty="0" smtClean="0"/>
              <a:t>Yellow: M 5-6</a:t>
            </a:r>
          </a:p>
          <a:p>
            <a:r>
              <a:rPr lang="en-US" dirty="0" smtClean="0"/>
              <a:t>Orange: &gt; 7</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228600" y="2064861"/>
            <a:ext cx="4419600" cy="353568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Fault Rupture</a:t>
            </a:r>
            <a:endParaRPr lang="en-US" dirty="0"/>
          </a:p>
        </p:txBody>
      </p:sp>
      <p:sp>
        <p:nvSpPr>
          <p:cNvPr id="3" name="Content Placeholder 2"/>
          <p:cNvSpPr>
            <a:spLocks noGrp="1"/>
          </p:cNvSpPr>
          <p:nvPr>
            <p:ph sz="half" idx="1"/>
          </p:nvPr>
        </p:nvSpPr>
        <p:spPr>
          <a:solidFill>
            <a:srgbClr val="FFFF00"/>
          </a:solidFill>
        </p:spPr>
        <p:txBody>
          <a:bodyPr/>
          <a:lstStyle/>
          <a:p>
            <a:r>
              <a:rPr lang="en-US" dirty="0" smtClean="0"/>
              <a:t>30-40 meters (90-120 feet) of upward movement</a:t>
            </a:r>
          </a:p>
          <a:p>
            <a:r>
              <a:rPr lang="en-US" dirty="0" smtClean="0"/>
              <a:t>300 kilometers (180 miles) long and 150 km (90 miles) wide rupture</a:t>
            </a:r>
          </a:p>
          <a:p>
            <a:r>
              <a:rPr lang="en-US" dirty="0" smtClean="0"/>
              <a:t>Foreshock of M 7.2 and several M 6 aftershocks</a:t>
            </a:r>
            <a:endParaRPr lang="en-US" dirty="0"/>
          </a:p>
        </p:txBody>
      </p:sp>
      <p:pic>
        <p:nvPicPr>
          <p:cNvPr id="68610" name="Picture 2"/>
          <p:cNvPicPr>
            <a:picLocks noGrp="1" noChangeAspect="1" noChangeArrowheads="1"/>
          </p:cNvPicPr>
          <p:nvPr>
            <p:ph sz="half" idx="2"/>
          </p:nvPr>
        </p:nvPicPr>
        <p:blipFill>
          <a:blip r:embed="rId2" cstate="print"/>
          <a:srcRect/>
          <a:stretch>
            <a:fillRect/>
          </a:stretch>
        </p:blipFill>
        <p:spPr bwMode="auto">
          <a:xfrm>
            <a:off x="4847643" y="1600200"/>
            <a:ext cx="3639713" cy="45259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smtClean="0"/>
              <a:t>Aftershock: April 7</a:t>
            </a:r>
            <a:r>
              <a:rPr lang="en-US" baseline="30000" smtClean="0"/>
              <a:t>th</a:t>
            </a:r>
            <a:r>
              <a:rPr lang="en-US" smtClean="0"/>
              <a:t> </a:t>
            </a:r>
            <a:endParaRPr lang="en-US" dirty="0"/>
          </a:p>
        </p:txBody>
      </p:sp>
      <p:sp>
        <p:nvSpPr>
          <p:cNvPr id="3" name="Content Placeholder 2"/>
          <p:cNvSpPr>
            <a:spLocks noGrp="1"/>
          </p:cNvSpPr>
          <p:nvPr>
            <p:ph sz="half" idx="1"/>
          </p:nvPr>
        </p:nvSpPr>
        <p:spPr>
          <a:xfrm>
            <a:off x="2514600" y="5105400"/>
            <a:ext cx="4038600" cy="1447800"/>
          </a:xfrm>
          <a:solidFill>
            <a:srgbClr val="FFFF00"/>
          </a:solidFill>
        </p:spPr>
        <p:txBody>
          <a:bodyPr/>
          <a:lstStyle/>
          <a:p>
            <a:r>
              <a:rPr lang="en-US" dirty="0" smtClean="0"/>
              <a:t>M 7</a:t>
            </a:r>
          </a:p>
          <a:p>
            <a:r>
              <a:rPr lang="en-US" dirty="0" smtClean="0"/>
              <a:t>30 miles: hypocenter</a:t>
            </a:r>
            <a:endParaRPr lang="en-US" dirty="0"/>
          </a:p>
        </p:txBody>
      </p:sp>
      <p:pic>
        <p:nvPicPr>
          <p:cNvPr id="69634" name="Picture 2"/>
          <p:cNvPicPr>
            <a:picLocks noGrp="1" noChangeAspect="1" noChangeArrowheads="1"/>
          </p:cNvPicPr>
          <p:nvPr>
            <p:ph sz="half" idx="2"/>
          </p:nvPr>
        </p:nvPicPr>
        <p:blipFill>
          <a:blip r:embed="rId2" cstate="print"/>
          <a:srcRect/>
          <a:stretch>
            <a:fillRect/>
          </a:stretch>
        </p:blipFill>
        <p:spPr bwMode="auto">
          <a:xfrm>
            <a:off x="1828800" y="1600200"/>
            <a:ext cx="5029200" cy="3573379"/>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t>Tsunami </a:t>
            </a:r>
            <a:r>
              <a:rPr lang="en-US" dirty="0" smtClean="0">
                <a:hlinkClick r:id="rId2"/>
              </a:rPr>
              <a:t>Warning</a:t>
            </a:r>
            <a:endParaRPr lang="en-US" dirty="0"/>
          </a:p>
        </p:txBody>
      </p:sp>
      <p:pic>
        <p:nvPicPr>
          <p:cNvPr id="70658" name="Picture 2"/>
          <p:cNvPicPr>
            <a:picLocks noGrp="1" noChangeAspect="1" noChangeArrowheads="1"/>
          </p:cNvPicPr>
          <p:nvPr>
            <p:ph sz="half" idx="2"/>
          </p:nvPr>
        </p:nvPicPr>
        <p:blipFill>
          <a:blip r:embed="rId3" cstate="print"/>
          <a:srcRect/>
          <a:stretch>
            <a:fillRect/>
          </a:stretch>
        </p:blipFill>
        <p:spPr bwMode="auto">
          <a:xfrm>
            <a:off x="4648200" y="2098818"/>
            <a:ext cx="4038600" cy="3528727"/>
          </a:xfrm>
          <a:prstGeom prst="rect">
            <a:avLst/>
          </a:prstGeom>
          <a:noFill/>
          <a:ln w="9525">
            <a:noFill/>
            <a:miter lim="800000"/>
            <a:headEnd/>
            <a:tailEnd/>
          </a:ln>
        </p:spPr>
      </p:pic>
      <p:pic>
        <p:nvPicPr>
          <p:cNvPr id="70659" name="Picture 3"/>
          <p:cNvPicPr>
            <a:picLocks noGrp="1" noChangeAspect="1" noChangeArrowheads="1"/>
          </p:cNvPicPr>
          <p:nvPr>
            <p:ph sz="half" idx="1"/>
          </p:nvPr>
        </p:nvPicPr>
        <p:blipFill>
          <a:blip r:embed="rId4" cstate="print"/>
          <a:srcRect/>
          <a:stretch>
            <a:fillRect/>
          </a:stretch>
        </p:blipFill>
        <p:spPr bwMode="auto">
          <a:xfrm>
            <a:off x="571500" y="3148806"/>
            <a:ext cx="3810000" cy="14287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S-Wave"/>
          <p:cNvPicPr>
            <a:picLocks noChangeAspect="1" noChangeArrowheads="1"/>
          </p:cNvPicPr>
          <p:nvPr/>
        </p:nvPicPr>
        <p:blipFill>
          <a:blip r:embed="rId2" cstate="print"/>
          <a:srcRect/>
          <a:stretch>
            <a:fillRect/>
          </a:stretch>
        </p:blipFill>
        <p:spPr bwMode="auto">
          <a:xfrm>
            <a:off x="990600" y="3505200"/>
            <a:ext cx="6324600" cy="2511425"/>
          </a:xfrm>
          <a:prstGeom prst="rect">
            <a:avLst/>
          </a:prstGeom>
          <a:noFill/>
        </p:spPr>
      </p:pic>
      <p:sp>
        <p:nvSpPr>
          <p:cNvPr id="39938" name="Rectangle 2"/>
          <p:cNvSpPr>
            <a:spLocks noGrp="1" noChangeArrowheads="1"/>
          </p:cNvSpPr>
          <p:nvPr>
            <p:ph type="title"/>
          </p:nvPr>
        </p:nvSpPr>
        <p:spPr>
          <a:solidFill>
            <a:srgbClr val="99FF33"/>
          </a:solidFill>
        </p:spPr>
        <p:txBody>
          <a:bodyPr>
            <a:normAutofit fontScale="90000"/>
          </a:bodyPr>
          <a:lstStyle/>
          <a:p>
            <a:r>
              <a:rPr lang="en-US" sz="4000"/>
              <a:t>Next wave: energy is transferred differently</a:t>
            </a:r>
          </a:p>
        </p:txBody>
      </p:sp>
      <p:sp>
        <p:nvSpPr>
          <p:cNvPr id="39939" name="Rectangle 3"/>
          <p:cNvSpPr>
            <a:spLocks noGrp="1" noChangeArrowheads="1"/>
          </p:cNvSpPr>
          <p:nvPr>
            <p:ph type="body" idx="1"/>
          </p:nvPr>
        </p:nvSpPr>
        <p:spPr>
          <a:xfrm>
            <a:off x="457200" y="1600200"/>
            <a:ext cx="8229600" cy="2590800"/>
          </a:xfrm>
          <a:solidFill>
            <a:srgbClr val="BBE0E3"/>
          </a:solidFill>
        </p:spPr>
        <p:txBody>
          <a:bodyPr/>
          <a:lstStyle/>
          <a:p>
            <a:r>
              <a:rPr lang="en-US"/>
              <a:t>The first person should bend at the waist</a:t>
            </a:r>
          </a:p>
          <a:p>
            <a:r>
              <a:rPr lang="en-US"/>
              <a:t>As soon as your neighbor has completed the motion, you should begin</a:t>
            </a:r>
          </a:p>
          <a:p>
            <a:r>
              <a:rPr lang="en-US"/>
              <a:t>Energy is transferred in a shear motion</a:t>
            </a:r>
          </a:p>
        </p:txBody>
      </p:sp>
      <p:sp>
        <p:nvSpPr>
          <p:cNvPr id="39941" name="Text Box 5"/>
          <p:cNvSpPr txBox="1">
            <a:spLocks noChangeArrowheads="1"/>
          </p:cNvSpPr>
          <p:nvPr/>
        </p:nvSpPr>
        <p:spPr bwMode="auto">
          <a:xfrm>
            <a:off x="3886200" y="5638800"/>
            <a:ext cx="762000" cy="366713"/>
          </a:xfrm>
          <a:prstGeom prst="rect">
            <a:avLst/>
          </a:prstGeom>
          <a:solidFill>
            <a:srgbClr val="FFFF66"/>
          </a:solidFill>
          <a:ln w="9525">
            <a:noFill/>
            <a:miter lim="800000"/>
            <a:headEnd/>
            <a:tailEnd/>
          </a:ln>
          <a:effectLst/>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Review</a:t>
            </a:r>
            <a:endParaRPr lang="en-US" dirty="0"/>
          </a:p>
        </p:txBody>
      </p:sp>
      <p:sp>
        <p:nvSpPr>
          <p:cNvPr id="5" name="Content Placeholder 2"/>
          <p:cNvSpPr>
            <a:spLocks noGrp="1"/>
          </p:cNvSpPr>
          <p:nvPr>
            <p:ph sz="half" idx="1"/>
          </p:nvPr>
        </p:nvSpPr>
        <p:spPr>
          <a:xfrm>
            <a:off x="457200" y="2057400"/>
            <a:ext cx="4038600" cy="3657600"/>
          </a:xfrm>
          <a:solidFill>
            <a:srgbClr val="FFFF00"/>
          </a:solidFill>
        </p:spPr>
        <p:txBody>
          <a:bodyPr>
            <a:normAutofit/>
          </a:bodyPr>
          <a:lstStyle/>
          <a:p>
            <a:r>
              <a:rPr lang="en-US" dirty="0" smtClean="0"/>
              <a:t>Seismology: the study of earthquakes</a:t>
            </a:r>
          </a:p>
          <a:p>
            <a:r>
              <a:rPr lang="en-US" dirty="0" smtClean="0"/>
              <a:t>Seismic waves: terminology, classification,  the transfer of energy, how waves move</a:t>
            </a:r>
          </a:p>
          <a:p>
            <a:endParaRPr lang="en-US" dirty="0"/>
          </a:p>
        </p:txBody>
      </p:sp>
      <p:pic>
        <p:nvPicPr>
          <p:cNvPr id="6" name="Picture 2" descr="StickManWaveSimulation"/>
          <p:cNvPicPr>
            <a:picLocks noGrp="1" noChangeAspect="1" noChangeArrowheads="1"/>
          </p:cNvPicPr>
          <p:nvPr>
            <p:ph sz="half" idx="2"/>
          </p:nvPr>
        </p:nvPicPr>
        <p:blipFill>
          <a:blip r:embed="rId2" cstate="print"/>
          <a:srcRect l="2777" t="3925" r="3206" b="2612"/>
          <a:stretch>
            <a:fillRect/>
          </a:stretch>
        </p:blipFill>
        <p:spPr bwMode="auto">
          <a:xfrm>
            <a:off x="4572000" y="1752600"/>
            <a:ext cx="4038600" cy="2755547"/>
          </a:xfrm>
          <a:prstGeom prst="rect">
            <a:avLst/>
          </a:prstGeom>
          <a:noFill/>
          <a:ln w="9525">
            <a:noFill/>
            <a:miter lim="800000"/>
            <a:headEnd/>
            <a:tailEnd/>
          </a:ln>
        </p:spPr>
      </p:pic>
      <p:pic>
        <p:nvPicPr>
          <p:cNvPr id="7" name="Picture 4" descr="wave2"/>
          <p:cNvPicPr>
            <a:picLocks noChangeAspect="1" noChangeArrowheads="1"/>
          </p:cNvPicPr>
          <p:nvPr/>
        </p:nvPicPr>
        <p:blipFill>
          <a:blip r:embed="rId3" cstate="print"/>
          <a:srcRect/>
          <a:stretch>
            <a:fillRect/>
          </a:stretch>
        </p:blipFill>
        <p:spPr bwMode="auto">
          <a:xfrm>
            <a:off x="4953000" y="4648200"/>
            <a:ext cx="3810000" cy="1524201"/>
          </a:xfrm>
          <a:prstGeom prst="rect">
            <a:avLst/>
          </a:prstGeom>
          <a:noFill/>
          <a:ln w="9525">
            <a:noFill/>
            <a:miter lim="800000"/>
            <a:headEnd/>
            <a:tailEnd/>
          </a:ln>
        </p:spPr>
      </p:pic>
      <p:cxnSp>
        <p:nvCxnSpPr>
          <p:cNvPr id="9" name="Straight Arrow Connector 8"/>
          <p:cNvCxnSpPr/>
          <p:nvPr/>
        </p:nvCxnSpPr>
        <p:spPr>
          <a:xfrm rot="5400000" flipH="1" flipV="1">
            <a:off x="7124700" y="5143500"/>
            <a:ext cx="533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48600" y="5105400"/>
            <a:ext cx="1295400" cy="369332"/>
          </a:xfrm>
          <a:prstGeom prst="rect">
            <a:avLst/>
          </a:prstGeom>
          <a:solidFill>
            <a:schemeClr val="bg1"/>
          </a:solidFill>
        </p:spPr>
        <p:txBody>
          <a:bodyPr wrap="square" rtlCol="0">
            <a:spAutoFit/>
          </a:bodyPr>
          <a:lstStyle/>
          <a:p>
            <a:r>
              <a:rPr lang="en-US" dirty="0" smtClean="0"/>
              <a:t>amplitude</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Review</a:t>
            </a:r>
            <a:endParaRPr lang="en-US" dirty="0"/>
          </a:p>
        </p:txBody>
      </p:sp>
      <p:sp>
        <p:nvSpPr>
          <p:cNvPr id="3" name="Content Placeholder 2"/>
          <p:cNvSpPr>
            <a:spLocks noGrp="1"/>
          </p:cNvSpPr>
          <p:nvPr>
            <p:ph sz="half" idx="1"/>
          </p:nvPr>
        </p:nvSpPr>
        <p:spPr>
          <a:solidFill>
            <a:srgbClr val="FFC000"/>
          </a:solidFill>
        </p:spPr>
        <p:txBody>
          <a:bodyPr/>
          <a:lstStyle/>
          <a:p>
            <a:r>
              <a:rPr lang="en-US" dirty="0" smtClean="0"/>
              <a:t>What information a seismologist is able to interpret from a seismogram</a:t>
            </a:r>
          </a:p>
          <a:p>
            <a:pPr lvl="1"/>
            <a:r>
              <a:rPr lang="en-US" dirty="0" smtClean="0"/>
              <a:t>Amplitude</a:t>
            </a:r>
          </a:p>
          <a:p>
            <a:pPr lvl="1"/>
            <a:r>
              <a:rPr lang="en-US" dirty="0" smtClean="0"/>
              <a:t>Arrival times</a:t>
            </a:r>
          </a:p>
          <a:p>
            <a:pPr lvl="1"/>
            <a:r>
              <a:rPr lang="en-US" dirty="0" smtClean="0"/>
              <a:t>S-wave minus P-wave arrival time to find distance to epicenter</a:t>
            </a:r>
          </a:p>
        </p:txBody>
      </p:sp>
      <p:pic>
        <p:nvPicPr>
          <p:cNvPr id="5" name="Content Placeholder 4" descr="pswaves"/>
          <p:cNvPicPr>
            <a:picLocks noGrp="1" noChangeAspect="1" noChangeArrowheads="1"/>
          </p:cNvPicPr>
          <p:nvPr>
            <p:ph sz="half" idx="2"/>
          </p:nvPr>
        </p:nvPicPr>
        <p:blipFill>
          <a:blip r:embed="rId2" cstate="print"/>
          <a:srcRect/>
          <a:stretch>
            <a:fillRect/>
          </a:stretch>
        </p:blipFill>
        <p:spPr bwMode="auto">
          <a:xfrm>
            <a:off x="4648200" y="2057400"/>
            <a:ext cx="4010025" cy="24669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Review</a:t>
            </a:r>
            <a:endParaRPr lang="en-US" dirty="0"/>
          </a:p>
        </p:txBody>
      </p:sp>
      <p:sp>
        <p:nvSpPr>
          <p:cNvPr id="3" name="Content Placeholder 2"/>
          <p:cNvSpPr>
            <a:spLocks noGrp="1"/>
          </p:cNvSpPr>
          <p:nvPr>
            <p:ph sz="half" idx="1"/>
          </p:nvPr>
        </p:nvSpPr>
        <p:spPr>
          <a:xfrm>
            <a:off x="1524000" y="2057400"/>
            <a:ext cx="2743200" cy="1676400"/>
          </a:xfrm>
          <a:solidFill>
            <a:srgbClr val="FFC000"/>
          </a:solidFill>
        </p:spPr>
        <p:txBody>
          <a:bodyPr>
            <a:normAutofit fontScale="92500" lnSpcReduction="10000"/>
          </a:bodyPr>
          <a:lstStyle/>
          <a:p>
            <a:r>
              <a:rPr lang="en-US" dirty="0" smtClean="0"/>
              <a:t>Period</a:t>
            </a:r>
          </a:p>
          <a:p>
            <a:r>
              <a:rPr lang="en-US" dirty="0" smtClean="0"/>
              <a:t>Frequency</a:t>
            </a:r>
          </a:p>
          <a:p>
            <a:r>
              <a:rPr lang="en-US" dirty="0" smtClean="0"/>
              <a:t>Refraction and reflection</a:t>
            </a:r>
            <a:endParaRPr lang="en-US" dirty="0"/>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5410200" y="1981200"/>
            <a:ext cx="3601230" cy="2971800"/>
          </a:xfrm>
          <a:prstGeom prst="rect">
            <a:avLst/>
          </a:prstGeom>
          <a:noFill/>
          <a:ln w="9525">
            <a:noFill/>
            <a:miter lim="800000"/>
            <a:headEnd/>
            <a:tailEnd/>
          </a:ln>
        </p:spPr>
      </p:pic>
      <p:pic>
        <p:nvPicPr>
          <p:cNvPr id="6" name="Picture 2" descr="refract1.jpg (26404 bytes)"/>
          <p:cNvPicPr>
            <a:picLocks noChangeAspect="1" noChangeArrowheads="1"/>
          </p:cNvPicPr>
          <p:nvPr/>
        </p:nvPicPr>
        <p:blipFill>
          <a:blip r:embed="rId3" cstate="print"/>
          <a:srcRect/>
          <a:stretch>
            <a:fillRect/>
          </a:stretch>
        </p:blipFill>
        <p:spPr bwMode="auto">
          <a:xfrm>
            <a:off x="990600" y="4097788"/>
            <a:ext cx="3505200" cy="219212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Review</a:t>
            </a:r>
            <a:endParaRPr lang="en-US" dirty="0"/>
          </a:p>
        </p:txBody>
      </p:sp>
      <p:sp>
        <p:nvSpPr>
          <p:cNvPr id="3" name="Content Placeholder 2"/>
          <p:cNvSpPr>
            <a:spLocks noGrp="1"/>
          </p:cNvSpPr>
          <p:nvPr>
            <p:ph sz="half" idx="1"/>
          </p:nvPr>
        </p:nvSpPr>
        <p:spPr>
          <a:xfrm>
            <a:off x="381000" y="3276600"/>
            <a:ext cx="4038600" cy="1066800"/>
          </a:xfrm>
          <a:solidFill>
            <a:srgbClr val="FFC000"/>
          </a:solidFill>
        </p:spPr>
        <p:txBody>
          <a:bodyPr/>
          <a:lstStyle/>
          <a:p>
            <a:r>
              <a:rPr lang="en-US" dirty="0" smtClean="0"/>
              <a:t>Layers of the Earth and seismic waves</a:t>
            </a:r>
          </a:p>
        </p:txBody>
      </p:sp>
      <p:pic>
        <p:nvPicPr>
          <p:cNvPr id="5" name="Picture 5"/>
          <p:cNvPicPr>
            <a:picLocks noGrp="1" noChangeAspect="1" noChangeArrowheads="1"/>
          </p:cNvPicPr>
          <p:nvPr>
            <p:ph sz="half" idx="2"/>
          </p:nvPr>
        </p:nvPicPr>
        <p:blipFill>
          <a:blip r:embed="rId2" cstate="print"/>
          <a:srcRect/>
          <a:stretch>
            <a:fillRect/>
          </a:stretch>
        </p:blipFill>
        <p:spPr bwMode="auto">
          <a:xfrm>
            <a:off x="5121363" y="1600200"/>
            <a:ext cx="3092273" cy="4525963"/>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Review</a:t>
            </a:r>
            <a:endParaRPr lang="en-US" dirty="0"/>
          </a:p>
        </p:txBody>
      </p:sp>
      <p:sp>
        <p:nvSpPr>
          <p:cNvPr id="3" name="Content Placeholder 2"/>
          <p:cNvSpPr>
            <a:spLocks noGrp="1"/>
          </p:cNvSpPr>
          <p:nvPr>
            <p:ph sz="half" idx="1"/>
          </p:nvPr>
        </p:nvSpPr>
        <p:spPr>
          <a:xfrm>
            <a:off x="457200" y="1600201"/>
            <a:ext cx="4038600" cy="2667000"/>
          </a:xfrm>
          <a:solidFill>
            <a:srgbClr val="FFC000"/>
          </a:solidFill>
        </p:spPr>
        <p:txBody>
          <a:bodyPr/>
          <a:lstStyle/>
          <a:p>
            <a:r>
              <a:rPr lang="en-US" dirty="0" smtClean="0"/>
              <a:t>Measuring earthquakes</a:t>
            </a:r>
          </a:p>
          <a:p>
            <a:r>
              <a:rPr lang="en-US" dirty="0" smtClean="0"/>
              <a:t>Richter Magnitude (M)</a:t>
            </a:r>
          </a:p>
          <a:p>
            <a:r>
              <a:rPr lang="en-US" dirty="0" smtClean="0"/>
              <a:t>Moment Magnitude (M</a:t>
            </a:r>
            <a:r>
              <a:rPr lang="en-US" baseline="-25000" dirty="0" smtClean="0"/>
              <a:t>w</a:t>
            </a:r>
            <a:r>
              <a:rPr lang="en-US" dirty="0" smtClean="0"/>
              <a:t> )</a:t>
            </a:r>
          </a:p>
          <a:p>
            <a:r>
              <a:rPr lang="en-US" dirty="0" smtClean="0"/>
              <a:t>Modified </a:t>
            </a:r>
            <a:r>
              <a:rPr lang="en-US" dirty="0" err="1" smtClean="0"/>
              <a:t>Mercalli</a:t>
            </a:r>
            <a:r>
              <a:rPr lang="en-US" dirty="0" smtClean="0"/>
              <a:t> Scale</a:t>
            </a:r>
          </a:p>
        </p:txBody>
      </p:sp>
      <p:pic>
        <p:nvPicPr>
          <p:cNvPr id="5" name="Picture 2" descr="Richter Scale nomogram"/>
          <p:cNvPicPr>
            <a:picLocks noGrp="1" noChangeAspect="1" noChangeArrowheads="1"/>
          </p:cNvPicPr>
          <p:nvPr>
            <p:ph sz="half" idx="2"/>
          </p:nvPr>
        </p:nvPicPr>
        <p:blipFill>
          <a:blip r:embed="rId2" cstate="print"/>
          <a:srcRect/>
          <a:stretch>
            <a:fillRect/>
          </a:stretch>
        </p:blipFill>
        <p:spPr bwMode="auto">
          <a:xfrm>
            <a:off x="4648200" y="1767757"/>
            <a:ext cx="4038600" cy="4190849"/>
          </a:xfrm>
          <a:prstGeom prst="rect">
            <a:avLst/>
          </a:prstGeom>
          <a:noFill/>
          <a:ln w="9525">
            <a:noFill/>
            <a:miter lim="800000"/>
            <a:headEnd/>
            <a:tailEnd/>
          </a:ln>
        </p:spPr>
      </p:pic>
      <p:pic>
        <p:nvPicPr>
          <p:cNvPr id="6" name="Picture 2" descr="City map"/>
          <p:cNvPicPr>
            <a:picLocks noChangeAspect="1" noChangeArrowheads="1"/>
          </p:cNvPicPr>
          <p:nvPr/>
        </p:nvPicPr>
        <p:blipFill>
          <a:blip r:embed="rId3" cstate="print"/>
          <a:srcRect/>
          <a:stretch>
            <a:fillRect/>
          </a:stretch>
        </p:blipFill>
        <p:spPr bwMode="auto">
          <a:xfrm>
            <a:off x="914400" y="4038600"/>
            <a:ext cx="2590800" cy="28956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solidFill>
            <a:srgbClr val="99FF33"/>
          </a:solidFill>
        </p:spPr>
        <p:txBody>
          <a:bodyPr/>
          <a:lstStyle/>
          <a:p>
            <a:r>
              <a:rPr lang="en-US"/>
              <a:t>Notice…</a:t>
            </a:r>
          </a:p>
        </p:txBody>
      </p:sp>
      <p:sp>
        <p:nvSpPr>
          <p:cNvPr id="45059" name="Rectangle 3"/>
          <p:cNvSpPr>
            <a:spLocks noGrp="1" noChangeArrowheads="1"/>
          </p:cNvSpPr>
          <p:nvPr>
            <p:ph type="body" idx="1"/>
          </p:nvPr>
        </p:nvSpPr>
        <p:spPr>
          <a:xfrm>
            <a:off x="381000" y="2286000"/>
            <a:ext cx="8229600" cy="3124200"/>
          </a:xfrm>
          <a:solidFill>
            <a:srgbClr val="00FFFF"/>
          </a:solidFill>
        </p:spPr>
        <p:txBody>
          <a:bodyPr/>
          <a:lstStyle/>
          <a:p>
            <a:r>
              <a:rPr lang="en-US"/>
              <a:t>This motion takes a longer period of time to complete</a:t>
            </a:r>
          </a:p>
          <a:p>
            <a:r>
              <a:rPr lang="en-US"/>
              <a:t>Motion is more complicated </a:t>
            </a:r>
          </a:p>
          <a:p>
            <a:r>
              <a:rPr lang="en-US"/>
              <a:t>Shear motion is perpendicular to wave movement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solidFill>
            <a:srgbClr val="99FF33"/>
          </a:solidFill>
        </p:spPr>
        <p:txBody>
          <a:bodyPr>
            <a:normAutofit fontScale="90000"/>
          </a:bodyPr>
          <a:lstStyle/>
          <a:p>
            <a:r>
              <a:rPr lang="en-US" sz="4000"/>
              <a:t>Let go of your neighbor and stand a few inches apart.</a:t>
            </a:r>
          </a:p>
        </p:txBody>
      </p:sp>
      <p:sp>
        <p:nvSpPr>
          <p:cNvPr id="41987" name="Rectangle 3"/>
          <p:cNvSpPr>
            <a:spLocks noGrp="1" noChangeArrowheads="1"/>
          </p:cNvSpPr>
          <p:nvPr>
            <p:ph type="body" idx="1"/>
          </p:nvPr>
        </p:nvSpPr>
        <p:spPr>
          <a:xfrm>
            <a:off x="457200" y="1828800"/>
            <a:ext cx="8229600" cy="2286000"/>
          </a:xfrm>
          <a:solidFill>
            <a:srgbClr val="00FFFF"/>
          </a:solidFill>
        </p:spPr>
        <p:txBody>
          <a:bodyPr/>
          <a:lstStyle/>
          <a:p>
            <a:r>
              <a:rPr lang="en-US"/>
              <a:t>The first person should bend at the waist</a:t>
            </a:r>
          </a:p>
          <a:p>
            <a:r>
              <a:rPr lang="en-US"/>
              <a:t>Move, only if you feel this person move</a:t>
            </a:r>
          </a:p>
          <a:p>
            <a:r>
              <a:rPr lang="en-US"/>
              <a:t>This represents energy transferred by shear movement</a:t>
            </a:r>
          </a:p>
        </p:txBody>
      </p:sp>
      <p:pic>
        <p:nvPicPr>
          <p:cNvPr id="41988" name="Picture 4" descr="Swave"/>
          <p:cNvPicPr>
            <a:picLocks noChangeAspect="1" noChangeArrowheads="1" noCrop="1"/>
          </p:cNvPicPr>
          <p:nvPr/>
        </p:nvPicPr>
        <p:blipFill>
          <a:blip r:embed="rId2" cstate="print"/>
          <a:srcRect/>
          <a:stretch>
            <a:fillRect/>
          </a:stretch>
        </p:blipFill>
        <p:spPr bwMode="auto">
          <a:xfrm>
            <a:off x="2514600" y="4191000"/>
            <a:ext cx="4572000" cy="2667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2161</Words>
  <Application>Microsoft Office PowerPoint</Application>
  <PresentationFormat>On-screen Show (4:3)</PresentationFormat>
  <Paragraphs>317</Paragraphs>
  <Slides>74</Slides>
  <Notes>8</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74</vt:i4>
      </vt:variant>
    </vt:vector>
  </HeadingPairs>
  <TitlesOfParts>
    <vt:vector size="75" baseType="lpstr">
      <vt:lpstr>Office Theme</vt:lpstr>
      <vt:lpstr>Today’s lecture:</vt:lpstr>
      <vt:lpstr>Other information on slides</vt:lpstr>
      <vt:lpstr>How do you know there is an earthquake?</vt:lpstr>
      <vt:lpstr>Describe what you have felt during an earthquake.</vt:lpstr>
      <vt:lpstr>Stand up: half the class move to the front of the classroom the other group move to the back of the classroom.</vt:lpstr>
      <vt:lpstr>Slide 6</vt:lpstr>
      <vt:lpstr>Next wave: energy is transferred differently</vt:lpstr>
      <vt:lpstr>Notice…</vt:lpstr>
      <vt:lpstr>Let go of your neighbor and stand a few inches apart.</vt:lpstr>
      <vt:lpstr>What happened?</vt:lpstr>
      <vt:lpstr>Slide 11</vt:lpstr>
      <vt:lpstr>Seismic waves</vt:lpstr>
      <vt:lpstr>Surface waves</vt:lpstr>
      <vt:lpstr>Slide 14</vt:lpstr>
      <vt:lpstr>Slide 15</vt:lpstr>
      <vt:lpstr>Slide 16</vt:lpstr>
      <vt:lpstr>Earthquake Waves</vt:lpstr>
      <vt:lpstr>Seismometers are placed in the ground</vt:lpstr>
      <vt:lpstr>Seismic networks in Japan and California</vt:lpstr>
      <vt:lpstr>Wave terminology</vt:lpstr>
      <vt:lpstr>Waves</vt:lpstr>
      <vt:lpstr>Waves</vt:lpstr>
      <vt:lpstr>Slide 23</vt:lpstr>
      <vt:lpstr>Amplitude</vt:lpstr>
      <vt:lpstr>Frequency</vt:lpstr>
      <vt:lpstr>Frequency</vt:lpstr>
      <vt:lpstr>Shake Recorder</vt:lpstr>
      <vt:lpstr>Forbes’ Seismometer, 1844</vt:lpstr>
      <vt:lpstr>Sarajevo</vt:lpstr>
      <vt:lpstr>Slide 30</vt:lpstr>
      <vt:lpstr>Seismic waves arriving recorded in Portland, Oregon</vt:lpstr>
      <vt:lpstr>Distance from epicenter</vt:lpstr>
      <vt:lpstr>Japan earthquake</vt:lpstr>
      <vt:lpstr>Slide 34</vt:lpstr>
      <vt:lpstr>Slide 35</vt:lpstr>
      <vt:lpstr>Slide 36</vt:lpstr>
      <vt:lpstr>Slide 37</vt:lpstr>
      <vt:lpstr>Seismic waves respond to the density of earth material</vt:lpstr>
      <vt:lpstr>Slide 39</vt:lpstr>
      <vt:lpstr>The Earth’s Layers were determined by seismic waves.</vt:lpstr>
      <vt:lpstr>Earth’s Interior</vt:lpstr>
      <vt:lpstr>Interpreting seismogram recordings</vt:lpstr>
      <vt:lpstr>After the S-P time is determined, a time /distance chart is used to find the distance.</vt:lpstr>
      <vt:lpstr>Locating the epicenter</vt:lpstr>
      <vt:lpstr>Measuring Earthquakes</vt:lpstr>
      <vt:lpstr>Slide 46</vt:lpstr>
      <vt:lpstr>The Richter Scale</vt:lpstr>
      <vt:lpstr>Logarithmic scale</vt:lpstr>
      <vt:lpstr>Slide 49</vt:lpstr>
      <vt:lpstr>Energy Released</vt:lpstr>
      <vt:lpstr>Slide 51</vt:lpstr>
      <vt:lpstr>Slide 52</vt:lpstr>
      <vt:lpstr>Comparison of Large Earthquakes</vt:lpstr>
      <vt:lpstr>Slide 54</vt:lpstr>
      <vt:lpstr>Description of Damage</vt:lpstr>
      <vt:lpstr>Slide 56</vt:lpstr>
      <vt:lpstr>Intensity Scale</vt:lpstr>
      <vt:lpstr>Slide 58</vt:lpstr>
      <vt:lpstr>Slide 59</vt:lpstr>
      <vt:lpstr>Slide 60</vt:lpstr>
      <vt:lpstr>Acceleration</vt:lpstr>
      <vt:lpstr>Acceleration</vt:lpstr>
      <vt:lpstr>Acceleration</vt:lpstr>
      <vt:lpstr>Slide 64</vt:lpstr>
      <vt:lpstr>Foreshocks and aftershocks</vt:lpstr>
      <vt:lpstr>Foreshocks and aftershocks</vt:lpstr>
      <vt:lpstr>Fault Rupture</vt:lpstr>
      <vt:lpstr>Aftershock: April 7th </vt:lpstr>
      <vt:lpstr>Tsunami Warning</vt:lpstr>
      <vt:lpstr>Review</vt:lpstr>
      <vt:lpstr>Review</vt:lpstr>
      <vt:lpstr>Review</vt:lpstr>
      <vt:lpstr>Review</vt:lpstr>
      <vt:lpstr>Review</vt:lpstr>
    </vt:vector>
  </TitlesOfParts>
  <Company>SJSU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Earthquake and Tsunami</dc:title>
  <dc:creator>paulaj</dc:creator>
  <cp:lastModifiedBy>paulaj</cp:lastModifiedBy>
  <cp:revision>72</cp:revision>
  <dcterms:created xsi:type="dcterms:W3CDTF">2011-03-14T23:03:01Z</dcterms:created>
  <dcterms:modified xsi:type="dcterms:W3CDTF">2011-04-07T19:33:51Z</dcterms:modified>
</cp:coreProperties>
</file>