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0" r:id="rId1"/>
  </p:sldMasterIdLst>
  <p:sldIdLst>
    <p:sldId id="256" r:id="rId2"/>
    <p:sldId id="325" r:id="rId3"/>
    <p:sldId id="319" r:id="rId4"/>
    <p:sldId id="321" r:id="rId5"/>
    <p:sldId id="320" r:id="rId6"/>
    <p:sldId id="326" r:id="rId7"/>
    <p:sldId id="312" r:id="rId8"/>
    <p:sldId id="317" r:id="rId9"/>
    <p:sldId id="328" r:id="rId10"/>
    <p:sldId id="313" r:id="rId11"/>
    <p:sldId id="314" r:id="rId12"/>
    <p:sldId id="315" r:id="rId13"/>
    <p:sldId id="308" r:id="rId14"/>
    <p:sldId id="322" r:id="rId15"/>
    <p:sldId id="323" r:id="rId16"/>
    <p:sldId id="324" r:id="rId17"/>
    <p:sldId id="327" r:id="rId18"/>
    <p:sldId id="276" r:id="rId19"/>
    <p:sldId id="307" r:id="rId20"/>
    <p:sldId id="277" r:id="rId21"/>
    <p:sldId id="331" r:id="rId22"/>
    <p:sldId id="262" r:id="rId23"/>
    <p:sldId id="258" r:id="rId24"/>
    <p:sldId id="259" r:id="rId25"/>
    <p:sldId id="260" r:id="rId26"/>
    <p:sldId id="261" r:id="rId27"/>
    <p:sldId id="287" r:id="rId28"/>
    <p:sldId id="263" r:id="rId29"/>
    <p:sldId id="278" r:id="rId30"/>
    <p:sldId id="279" r:id="rId31"/>
    <p:sldId id="280" r:id="rId32"/>
    <p:sldId id="285" r:id="rId33"/>
    <p:sldId id="286" r:id="rId34"/>
    <p:sldId id="281" r:id="rId35"/>
    <p:sldId id="282" r:id="rId36"/>
    <p:sldId id="329" r:id="rId37"/>
    <p:sldId id="330" r:id="rId38"/>
    <p:sldId id="311" r:id="rId39"/>
    <p:sldId id="332" r:id="rId4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  <a:srgbClr val="FFFF66"/>
    <a:srgbClr val="FF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09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pPr>
              <a:defRPr/>
            </a:pPr>
            <a:fld id="{A7C2A2E4-8F1C-459B-82E5-A6747B36B411}" type="datetimeFigureOut">
              <a:rPr lang="en-US" smtClean="0"/>
              <a:pPr>
                <a:defRPr/>
              </a:pPr>
              <a:t>2/16/2011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pPr>
              <a:defRPr/>
            </a:pPr>
            <a:fld id="{5CDDBEA6-4516-4F18-9EBF-A29D4FC4831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309C9B-EF30-400A-BE20-E8F330C871DF}" type="datetimeFigureOut">
              <a:rPr lang="en-US" smtClean="0"/>
              <a:pPr>
                <a:defRPr/>
              </a:pPr>
              <a:t>2/16/2011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B4D134-7A8E-409E-9B01-4DFA4E438C7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4EAD0D-5FB5-4371-9C12-818F01F7E56F}" type="datetimeFigureOut">
              <a:rPr lang="en-US" smtClean="0"/>
              <a:pPr>
                <a:defRPr/>
              </a:pPr>
              <a:t>2/16/2011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35899C-3BEF-486B-B8AE-293BB253391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30725"/>
          </a:xfrm>
        </p:spPr>
        <p:txBody>
          <a:bodyPr>
            <a:normAutofit/>
          </a:bodyPr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27C0DB-02FC-4A1D-BA27-CC1AB6601B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>
              <a:defRPr/>
            </a:pPr>
            <a:fld id="{6F27CF60-1374-4B1B-9B54-196DEFEA175E}" type="datetimeFigureOut">
              <a:rPr lang="en-US" smtClean="0"/>
              <a:pPr>
                <a:defRPr/>
              </a:pPr>
              <a:t>2/16/2011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>
              <a:defRPr/>
            </a:pPr>
            <a:fld id="{4DBD8A62-28F7-4CA4-9A8B-BFCBBC4116B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pPr>
              <a:defRPr/>
            </a:pPr>
            <a:fld id="{4C68ECD9-7AB5-4E63-BC27-358F34DB5E73}" type="datetimeFigureOut">
              <a:rPr lang="en-US" smtClean="0"/>
              <a:pPr>
                <a:defRPr/>
              </a:pPr>
              <a:t>2/16/2011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pPr>
              <a:defRPr/>
            </a:pPr>
            <a:fld id="{22FF2CBF-4474-4DB7-9793-70EE0ED8BC0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065D7B-9C79-4AEC-B77D-780BE978F16E}" type="datetimeFigureOut">
              <a:rPr lang="en-US" smtClean="0"/>
              <a:pPr>
                <a:defRPr/>
              </a:pPr>
              <a:t>2/16/2011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03A2ED-D6F9-4876-B728-4D353D79BF8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4DAAB0-2685-4698-9D5E-9FC0650BC23C}" type="datetimeFigureOut">
              <a:rPr lang="en-US" smtClean="0"/>
              <a:pPr>
                <a:defRPr/>
              </a:pPr>
              <a:t>2/16/2011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D060D3-603D-41EA-B82C-A9B806231A1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2BC00938-1DDE-4C2F-9B6D-F617542611DB}" type="datetimeFigureOut">
              <a:rPr lang="en-US" smtClean="0"/>
              <a:pPr>
                <a:defRPr/>
              </a:pPr>
              <a:t>2/16/2011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0BF52583-4CB5-41AF-B276-AF8636ABB85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8F643F-975E-4B84-A2B0-7B732A43172D}" type="datetimeFigureOut">
              <a:rPr lang="en-US" smtClean="0"/>
              <a:pPr>
                <a:defRPr/>
              </a:pPr>
              <a:t>2/16/2011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BE0316-FC38-4AB3-B2E5-3D9A9658287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>
              <a:defRPr/>
            </a:pPr>
            <a:fld id="{3D7F3492-D507-4818-99FF-12141C5534C8}" type="datetimeFigureOut">
              <a:rPr lang="en-US" smtClean="0"/>
              <a:pPr>
                <a:defRPr/>
              </a:pPr>
              <a:t>2/16/2011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>
              <a:defRPr/>
            </a:pPr>
            <a:fld id="{2B16D4AB-222F-46AD-B258-77EED35E0EA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4CF7F71C-0E8C-425D-B934-37D40544DA53}" type="datetimeFigureOut">
              <a:rPr lang="en-US" smtClean="0"/>
              <a:pPr>
                <a:defRPr/>
              </a:pPr>
              <a:t>2/16/2011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36867439-E9B1-434D-B9AC-E4BB2B8181A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C68F643F-975E-4B84-A2B0-7B732A43172D}" type="datetimeFigureOut">
              <a:rPr lang="en-US" smtClean="0"/>
              <a:pPr>
                <a:defRPr/>
              </a:pPr>
              <a:t>2/16/2011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5BE0316-FC38-4AB3-B2E5-3D9A9658287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www.google.com/imgres?imgurl=http://home.hiwaay.net/~krcool/Astro/moon/moontides/TideAni.gif&amp;imgrefurl=http://home.hiwaay.net/~krcool/Astro/moon/moontides/&amp;h=349&amp;w=468&amp;sz=96&amp;tbnid=mHQhyyP7y4hQzM:&amp;tbnh=95&amp;tbnw=128&amp;prev=/images?q=moon,tides,image&amp;" TargetMode="Externa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pbase.com/lowthian/image/84629442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www.youtube.com/watch?v=B1AXbpYndGc" TargetMode="Externa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earthsky.org/tonight/the-big-dipper-a-prowling-bear-or-a-clock" TargetMode="Externa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oodlands-junior.kent.sch.uk/time/moon/shape.htm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hyperlink" Target="http://news.yahoo.com/video/science-15749654/24107489#video=24105295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hyperlink" Target="http://www.youtube.com/watch?v=Pm1VutgxXkw&amp;feature=related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Zlk3RmL7NHE&amp;playnext=1&amp;list=PLC10D76AEC92ADB83" TargetMode="External"/><Relationship Id="rId2" Type="http://schemas.openxmlformats.org/officeDocument/2006/relationships/hyperlink" Target="http://www.youtube.com/watch?v=JeAmKKrIVlc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6.jpeg"/><Relationship Id="rId4" Type="http://schemas.openxmlformats.org/officeDocument/2006/relationships/hyperlink" Target="http://www.csmonitor.com/var/ezflow_site/storage/images/media/images/0728-spacequake-aurora-borealis/8387138-1-eng-US/0728-spacequake-aurora-borealis_full_600.jpg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hyperlink" Target="http://www.nasa.gov/multimedia/videogallery/index.html?collection_id=15348&amp;media_id=4916567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gif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youtube.com/watch?v=NeRBuBr7ILU&amp;feature=BF&amp;list=PL10D75B4D90928182&amp;index=2" TargetMode="Externa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The Moon and the Sun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609600"/>
            <a:ext cx="2706688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685800"/>
            <a:ext cx="2781300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/>
          </p:cNvSpPr>
          <p:nvPr>
            <p:ph type="title"/>
          </p:nvPr>
        </p:nvSpPr>
        <p:spPr>
          <a:xfrm>
            <a:off x="685800" y="2130425"/>
            <a:ext cx="7772400" cy="917575"/>
          </a:xfrm>
          <a:solidFill>
            <a:srgbClr val="CCECFF"/>
          </a:solidFill>
        </p:spPr>
        <p:txBody>
          <a:bodyPr/>
          <a:lstStyle/>
          <a:p>
            <a:r>
              <a:rPr lang="en-US" smtClean="0"/>
              <a:t>The Moon’s influence on Earth</a:t>
            </a:r>
          </a:p>
        </p:txBody>
      </p:sp>
      <p:pic>
        <p:nvPicPr>
          <p:cNvPr id="61444" name="Picture 4" descr="Earth's spin axi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0"/>
            <a:ext cx="3352800" cy="2084388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3429000"/>
            <a:ext cx="2857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14400"/>
          </a:xfrm>
          <a:solidFill>
            <a:schemeClr val="accent2"/>
          </a:solidFill>
        </p:spPr>
        <p:txBody>
          <a:bodyPr/>
          <a:lstStyle/>
          <a:p>
            <a:r>
              <a:rPr lang="en-US" sz="4000" smtClean="0"/>
              <a:t>Seasons</a:t>
            </a:r>
          </a:p>
        </p:txBody>
      </p:sp>
      <p:sp>
        <p:nvSpPr>
          <p:cNvPr id="62467" name="Rectangle 3"/>
          <p:cNvSpPr>
            <a:spLocks noGrp="1"/>
          </p:cNvSpPr>
          <p:nvPr>
            <p:ph type="body" sz="half" idx="2"/>
          </p:nvPr>
        </p:nvSpPr>
        <p:spPr>
          <a:xfrm>
            <a:off x="457200" y="1676400"/>
            <a:ext cx="8229600" cy="1295400"/>
          </a:xfrm>
          <a:solidFill>
            <a:srgbClr val="CCECFF"/>
          </a:solidFill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mtClean="0"/>
              <a:t>The impact, set the Earth on its axis </a:t>
            </a:r>
            <a:br>
              <a:rPr lang="en-US" smtClean="0"/>
            </a:br>
            <a:r>
              <a:rPr lang="en-US" smtClean="0"/>
              <a:t>23.5 degrees</a:t>
            </a:r>
          </a:p>
          <a:p>
            <a:pPr>
              <a:lnSpc>
                <a:spcPct val="90000"/>
              </a:lnSpc>
            </a:pPr>
            <a:r>
              <a:rPr lang="en-US" smtClean="0"/>
              <a:t>Seasons help regulate the Earth’s temperature</a:t>
            </a:r>
          </a:p>
        </p:txBody>
      </p:sp>
      <p:pic>
        <p:nvPicPr>
          <p:cNvPr id="62468" name="Picture 4" descr="Earth's spin axi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3200400"/>
            <a:ext cx="5410200" cy="3362325"/>
          </a:xfrm>
          <a:prstGeom prst="rect">
            <a:avLst/>
          </a:prstGeom>
          <a:noFill/>
        </p:spPr>
      </p:pic>
      <p:pic>
        <p:nvPicPr>
          <p:cNvPr id="62469" name="Picture 5" descr="18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81400"/>
            <a:ext cx="3429000" cy="27860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en-US" sz="2800" dirty="0" smtClean="0"/>
              <a:t>Moon’s gravitational force influences the Earth’s </a:t>
            </a:r>
            <a:r>
              <a:rPr lang="en-US" sz="2800" dirty="0" smtClean="0">
                <a:hlinkClick r:id="rId2"/>
              </a:rPr>
              <a:t>tides</a:t>
            </a:r>
            <a:endParaRPr lang="en-US" sz="28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2133600"/>
            <a:ext cx="3810000" cy="420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553200" y="2286000"/>
            <a:ext cx="1828800" cy="255454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Variations of tides is determined by the Moon’s location in respect to the Earth and Sun.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457200" y="3886200"/>
            <a:ext cx="8229600" cy="2743200"/>
          </a:xfrm>
          <a:solidFill>
            <a:srgbClr val="CCECFF"/>
          </a:solidFill>
        </p:spPr>
        <p:txBody>
          <a:bodyPr/>
          <a:lstStyle/>
          <a:p>
            <a:pPr eaLnBrk="1" hangingPunct="1"/>
            <a:r>
              <a:rPr lang="en-US" dirty="0" smtClean="0"/>
              <a:t>The Sun and Earth lie in one plane</a:t>
            </a:r>
          </a:p>
          <a:p>
            <a:pPr eaLnBrk="1" hangingPunct="1"/>
            <a:r>
              <a:rPr lang="en-US" dirty="0" smtClean="0"/>
              <a:t>The Moon’s orbit around Earth lies in another</a:t>
            </a:r>
          </a:p>
          <a:p>
            <a:pPr eaLnBrk="1" hangingPunct="1"/>
            <a:r>
              <a:rPr lang="en-US" dirty="0" smtClean="0"/>
              <a:t>The shadows of either Moon or Earth are normally avoided</a:t>
            </a:r>
          </a:p>
          <a:p>
            <a:pPr eaLnBrk="1" hangingPunct="1"/>
            <a:r>
              <a:rPr lang="en-US" dirty="0" smtClean="0"/>
              <a:t>Two times a year this pattern is changed.</a:t>
            </a:r>
          </a:p>
        </p:txBody>
      </p:sp>
      <p:pic>
        <p:nvPicPr>
          <p:cNvPr id="34818" name="Picture 3" descr="2218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7800" y="1524000"/>
            <a:ext cx="8966200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0" name="Text Box 5"/>
          <p:cNvSpPr txBox="1">
            <a:spLocks noChangeArrowheads="1"/>
          </p:cNvSpPr>
          <p:nvPr/>
        </p:nvSpPr>
        <p:spPr bwMode="auto">
          <a:xfrm>
            <a:off x="5562600" y="1447800"/>
            <a:ext cx="1346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="1">
                <a:solidFill>
                  <a:srgbClr val="000000"/>
                </a:solidFill>
                <a:ea typeface="ＭＳ Ｐゴシック"/>
                <a:cs typeface="ＭＳ Ｐゴシック"/>
              </a:rPr>
              <a:t>New moon</a:t>
            </a:r>
          </a:p>
        </p:txBody>
      </p:sp>
      <p:sp>
        <p:nvSpPr>
          <p:cNvPr id="34821" name="Text Box 6"/>
          <p:cNvSpPr txBox="1">
            <a:spLocks noChangeArrowheads="1"/>
          </p:cNvSpPr>
          <p:nvPr/>
        </p:nvSpPr>
        <p:spPr bwMode="auto">
          <a:xfrm>
            <a:off x="8229600" y="2133600"/>
            <a:ext cx="6223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="1">
                <a:solidFill>
                  <a:srgbClr val="000000"/>
                </a:solidFill>
                <a:ea typeface="ＭＳ Ｐゴシック"/>
                <a:cs typeface="ＭＳ Ｐゴシック"/>
              </a:rPr>
              <a:t>Sun</a:t>
            </a:r>
          </a:p>
        </p:txBody>
      </p:sp>
      <p:sp>
        <p:nvSpPr>
          <p:cNvPr id="34822" name="Text Box 7"/>
          <p:cNvSpPr txBox="1">
            <a:spLocks noChangeArrowheads="1"/>
          </p:cNvSpPr>
          <p:nvPr/>
        </p:nvSpPr>
        <p:spPr bwMode="auto">
          <a:xfrm>
            <a:off x="2895600" y="1981200"/>
            <a:ext cx="774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="1">
                <a:solidFill>
                  <a:srgbClr val="000000"/>
                </a:solidFill>
                <a:ea typeface="ＭＳ Ｐゴシック"/>
                <a:cs typeface="ＭＳ Ｐゴシック"/>
              </a:rPr>
              <a:t>Earth</a:t>
            </a:r>
          </a:p>
        </p:txBody>
      </p:sp>
      <p:sp>
        <p:nvSpPr>
          <p:cNvPr id="34823" name="Text Box 8"/>
          <p:cNvSpPr txBox="1">
            <a:spLocks noChangeArrowheads="1"/>
          </p:cNvSpPr>
          <p:nvPr/>
        </p:nvSpPr>
        <p:spPr bwMode="auto">
          <a:xfrm>
            <a:off x="3810000" y="1828800"/>
            <a:ext cx="6000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="1">
                <a:solidFill>
                  <a:srgbClr val="000000"/>
                </a:solidFill>
                <a:ea typeface="ＭＳ Ｐゴシック"/>
                <a:cs typeface="ＭＳ Ｐゴシック"/>
              </a:rPr>
              <a:t>5.2°</a:t>
            </a:r>
          </a:p>
        </p:txBody>
      </p:sp>
      <p:sp>
        <p:nvSpPr>
          <p:cNvPr id="34824" name="Text Box 9"/>
          <p:cNvSpPr txBox="1">
            <a:spLocks noChangeArrowheads="1"/>
          </p:cNvSpPr>
          <p:nvPr/>
        </p:nvSpPr>
        <p:spPr bwMode="auto">
          <a:xfrm>
            <a:off x="381000" y="1981200"/>
            <a:ext cx="1282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="1">
                <a:solidFill>
                  <a:srgbClr val="000000"/>
                </a:solidFill>
                <a:ea typeface="ＭＳ Ｐゴシック"/>
                <a:cs typeface="ＭＳ Ｐゴシック"/>
              </a:rPr>
              <a:t>Full moon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en-US" smtClean="0"/>
              <a:t>Lunar Eclipse, August 28, 2007</a:t>
            </a:r>
          </a:p>
        </p:txBody>
      </p:sp>
      <p:sp>
        <p:nvSpPr>
          <p:cNvPr id="66563" name="Rectangle 3"/>
          <p:cNvSpPr>
            <a:spLocks noGrp="1"/>
          </p:cNvSpPr>
          <p:nvPr>
            <p:ph type="body" sz="half" idx="2"/>
          </p:nvPr>
        </p:nvSpPr>
        <p:spPr>
          <a:xfrm>
            <a:off x="533400" y="1905000"/>
            <a:ext cx="4038600" cy="838200"/>
          </a:xfrm>
          <a:solidFill>
            <a:srgbClr val="CCECFF"/>
          </a:solidFill>
        </p:spPr>
        <p:txBody>
          <a:bodyPr/>
          <a:lstStyle/>
          <a:p>
            <a:r>
              <a:rPr lang="en-US" sz="2200" smtClean="0"/>
              <a:t>The moon passes through the Earth’s shadow</a:t>
            </a:r>
          </a:p>
        </p:txBody>
      </p:sp>
      <p:pic>
        <p:nvPicPr>
          <p:cNvPr id="66564" name="Picture 4" descr="Full Lunar Eclips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1447800"/>
            <a:ext cx="3124200" cy="2968625"/>
          </a:xfrm>
          <a:prstGeom prst="rect">
            <a:avLst/>
          </a:prstGeom>
          <a:noFill/>
        </p:spPr>
      </p:pic>
      <p:pic>
        <p:nvPicPr>
          <p:cNvPr id="6656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657600"/>
            <a:ext cx="5438775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en-US" sz="3600" b="1" smtClean="0"/>
              <a:t>February 9, 2009</a:t>
            </a:r>
          </a:p>
        </p:txBody>
      </p:sp>
      <p:sp>
        <p:nvSpPr>
          <p:cNvPr id="67587" name="Rectangle 3"/>
          <p:cNvSpPr>
            <a:spLocks noGrp="1"/>
          </p:cNvSpPr>
          <p:nvPr>
            <p:ph type="body" sz="half" idx="2"/>
          </p:nvPr>
        </p:nvSpPr>
        <p:spPr>
          <a:xfrm>
            <a:off x="304800" y="1524000"/>
            <a:ext cx="4038600" cy="1733550"/>
          </a:xfrm>
          <a:solidFill>
            <a:srgbClr val="CCECFF"/>
          </a:solidFill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200" smtClean="0"/>
              <a:t>Penumbra lunar eclipse</a:t>
            </a:r>
          </a:p>
          <a:p>
            <a:pPr>
              <a:lnSpc>
                <a:spcPct val="90000"/>
              </a:lnSpc>
            </a:pPr>
            <a:r>
              <a:rPr lang="en-US" sz="2200" smtClean="0"/>
              <a:t>Sketch a diagram of a lunar eclipse. Label the Sun, Moon, Earth, umbra and penumbra.</a:t>
            </a:r>
          </a:p>
        </p:txBody>
      </p:sp>
      <p:pic>
        <p:nvPicPr>
          <p:cNvPr id="6758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600200"/>
            <a:ext cx="3848100" cy="384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758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3276600"/>
            <a:ext cx="2667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4572000" y="5257800"/>
            <a:ext cx="3276600" cy="10156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Sketch a circle where a penumbra lunar eclipse would be located.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December 21, 2010,  lunar eclipse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828800"/>
            <a:ext cx="8626438" cy="354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53340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4572000"/>
            <a:ext cx="2286000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CCECFF"/>
          </a:solidFill>
        </p:spPr>
        <p:txBody>
          <a:bodyPr/>
          <a:lstStyle/>
          <a:p>
            <a:r>
              <a:rPr lang="en-US" dirty="0" smtClean="0"/>
              <a:t>June 15, 2011, Lunar eclipse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9" y="2743200"/>
            <a:ext cx="5442857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2514600"/>
            <a:ext cx="3048000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381000" y="5257800"/>
            <a:ext cx="4572000" cy="132343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Draw a diagram showing </a:t>
            </a:r>
            <a:r>
              <a:rPr lang="en-US" smtClean="0"/>
              <a:t>a lunar </a:t>
            </a:r>
            <a:r>
              <a:rPr lang="en-US" dirty="0" smtClean="0"/>
              <a:t>eclipse and label with the following terms: Sun; Earth; Moon; umbra and penumbra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4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990600"/>
          </a:xfrm>
          <a:solidFill>
            <a:schemeClr val="accent2"/>
          </a:solidFill>
        </p:spPr>
        <p:txBody>
          <a:bodyPr/>
          <a:lstStyle/>
          <a:p>
            <a:pPr eaLnBrk="1" hangingPunct="1"/>
            <a:r>
              <a:rPr lang="en-US" sz="4000" b="1" dirty="0" smtClean="0"/>
              <a:t>Our </a:t>
            </a:r>
            <a:r>
              <a:rPr lang="en-US" sz="4000" b="1" dirty="0" smtClean="0">
                <a:hlinkClick r:id="rId2"/>
              </a:rPr>
              <a:t>Star</a:t>
            </a:r>
            <a:endParaRPr lang="en-US" sz="4000" b="1" dirty="0" smtClean="0"/>
          </a:p>
        </p:txBody>
      </p:sp>
      <p:sp>
        <p:nvSpPr>
          <p:cNvPr id="16386" name="Rectangle 5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38600" cy="5410200"/>
          </a:xfrm>
          <a:solidFill>
            <a:srgbClr val="CCECFF"/>
          </a:solidFill>
        </p:spPr>
        <p:txBody>
          <a:bodyPr>
            <a:normAutofit/>
          </a:bodyPr>
          <a:lstStyle/>
          <a:p>
            <a:pPr eaLnBrk="1" hangingPunct="1"/>
            <a:r>
              <a:rPr lang="en-US" dirty="0" smtClean="0"/>
              <a:t>Early people worshiped the Sun</a:t>
            </a:r>
          </a:p>
          <a:p>
            <a:pPr eaLnBrk="1" hangingPunct="1"/>
            <a:r>
              <a:rPr lang="en-US" dirty="0" smtClean="0"/>
              <a:t>Mid-1800s: size and distance was understood</a:t>
            </a:r>
          </a:p>
          <a:p>
            <a:pPr eaLnBrk="1" hangingPunct="1"/>
            <a:r>
              <a:rPr lang="en-US" dirty="0" smtClean="0"/>
              <a:t>Late 1800s: </a:t>
            </a:r>
            <a:r>
              <a:rPr lang="en-US" b="1" dirty="0" smtClean="0"/>
              <a:t>gravitational contraction</a:t>
            </a:r>
            <a:endParaRPr lang="en-US" dirty="0" smtClean="0"/>
          </a:p>
          <a:p>
            <a:pPr lvl="1"/>
            <a:r>
              <a:rPr lang="en-US" dirty="0" smtClean="0"/>
              <a:t>A shrinking gas cloud  heats up because some of the gravitational energy is converted to thermal energy</a:t>
            </a:r>
          </a:p>
        </p:txBody>
      </p:sp>
      <p:pic>
        <p:nvPicPr>
          <p:cNvPr id="16387" name="Picture 8" descr="sunbirt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954" y="1752601"/>
            <a:ext cx="4347646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chemeClr val="tx1"/>
                </a:solidFill>
              </a:rPr>
              <a:t>Collapse of larger star: Supernova</a:t>
            </a:r>
            <a:endParaRPr lang="en-US" sz="360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95325" y="2789237"/>
            <a:ext cx="6991350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800600" y="5334000"/>
            <a:ext cx="3733800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Formation of heavier elements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85800" y="1752600"/>
            <a:ext cx="4419600" cy="70788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err="1" smtClean="0"/>
              <a:t>Protostar</a:t>
            </a:r>
            <a:r>
              <a:rPr lang="en-US" dirty="0" smtClean="0"/>
              <a:t> heats up- fusion: H    He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Star is created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486400" y="1600200"/>
            <a:ext cx="3124200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Supernova explosion creates more complex elements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4114800" y="1981200"/>
            <a:ext cx="2286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tx1"/>
                </a:solidFill>
              </a:rPr>
              <a:t>Our </a:t>
            </a:r>
            <a:r>
              <a:rPr lang="en-US" dirty="0" smtClean="0">
                <a:solidFill>
                  <a:schemeClr val="tx1"/>
                </a:solidFill>
                <a:hlinkClick r:id="rId2"/>
              </a:rPr>
              <a:t>Moon</a:t>
            </a:r>
            <a:r>
              <a:rPr lang="en-US" dirty="0" smtClean="0">
                <a:solidFill>
                  <a:schemeClr val="tx1"/>
                </a:solidFill>
              </a:rPr>
              <a:t> on February 2, 2011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990600" y="1981200"/>
            <a:ext cx="5943600" cy="4724400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lnSpcReduction="10000"/>
          </a:bodyPr>
          <a:lstStyle/>
          <a:p>
            <a:r>
              <a:rPr lang="en-US" dirty="0" smtClean="0"/>
              <a:t>How has the Moon changed the last week?</a:t>
            </a:r>
          </a:p>
          <a:p>
            <a:r>
              <a:rPr lang="en-US" dirty="0" smtClean="0"/>
              <a:t>Is there a volunteer to draw what they saw on the board?</a:t>
            </a:r>
          </a:p>
          <a:p>
            <a:r>
              <a:rPr lang="en-US" dirty="0" smtClean="0"/>
              <a:t>What shape would you predict tonight? </a:t>
            </a:r>
          </a:p>
          <a:p>
            <a:r>
              <a:rPr lang="en-US" dirty="0" smtClean="0"/>
              <a:t>Does anyone know the name of this Moon phase?</a:t>
            </a:r>
          </a:p>
          <a:p>
            <a:r>
              <a:rPr lang="en-US" dirty="0" smtClean="0"/>
              <a:t>Why does this change occur?</a:t>
            </a:r>
          </a:p>
          <a:p>
            <a:r>
              <a:rPr lang="en-US" dirty="0" smtClean="0"/>
              <a:t>Did anyone observe the Moon at the same time each evening?</a:t>
            </a:r>
          </a:p>
          <a:p>
            <a:r>
              <a:rPr lang="en-US" dirty="0" smtClean="0"/>
              <a:t>Was the Moon always in the same location in the sky?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solidFill>
            <a:schemeClr val="accent2"/>
          </a:solidFill>
        </p:spPr>
        <p:txBody>
          <a:bodyPr/>
          <a:lstStyle/>
          <a:p>
            <a:pPr eaLnBrk="1" hangingPunct="1"/>
            <a:r>
              <a:rPr lang="en-US" sz="3600" b="1" smtClean="0"/>
              <a:t>Why does the Sun Shine?</a:t>
            </a:r>
          </a:p>
        </p:txBody>
      </p:sp>
      <p:sp>
        <p:nvSpPr>
          <p:cNvPr id="17410" name="Rectangle 5"/>
          <p:cNvSpPr>
            <a:spLocks noGrp="1"/>
          </p:cNvSpPr>
          <p:nvPr>
            <p:ph sz="quarter" idx="1"/>
          </p:nvPr>
        </p:nvSpPr>
        <p:spPr>
          <a:xfrm>
            <a:off x="457200" y="1447800"/>
            <a:ext cx="4038600" cy="4267200"/>
          </a:xfrm>
          <a:solidFill>
            <a:srgbClr val="CCECFF"/>
          </a:solidFill>
        </p:spPr>
        <p:txBody>
          <a:bodyPr/>
          <a:lstStyle/>
          <a:p>
            <a:pPr eaLnBrk="1" hangingPunct="1"/>
            <a:r>
              <a:rPr lang="en-US" sz="2200" dirty="0" smtClean="0"/>
              <a:t>Einstein’s theory of relativity in 1905</a:t>
            </a:r>
          </a:p>
          <a:p>
            <a:pPr eaLnBrk="1" hangingPunct="1"/>
            <a:r>
              <a:rPr lang="en-US" sz="2200" dirty="0" smtClean="0"/>
              <a:t>E = mc</a:t>
            </a:r>
            <a:r>
              <a:rPr lang="en-US" sz="2200" baseline="30000" dirty="0" smtClean="0"/>
              <a:t>2</a:t>
            </a:r>
          </a:p>
          <a:p>
            <a:pPr eaLnBrk="1" hangingPunct="1"/>
            <a:r>
              <a:rPr lang="en-US" sz="2200" dirty="0" smtClean="0"/>
              <a:t>E= energy</a:t>
            </a:r>
          </a:p>
          <a:p>
            <a:pPr eaLnBrk="1" hangingPunct="1"/>
            <a:r>
              <a:rPr lang="en-US" sz="2200" dirty="0" smtClean="0"/>
              <a:t>M= mass</a:t>
            </a:r>
          </a:p>
          <a:p>
            <a:pPr eaLnBrk="1" hangingPunct="1"/>
            <a:r>
              <a:rPr lang="en-US" sz="2200" dirty="0" smtClean="0"/>
              <a:t>C= speed of light(186,000m/s)</a:t>
            </a:r>
          </a:p>
          <a:p>
            <a:pPr eaLnBrk="1" hangingPunct="1"/>
            <a:r>
              <a:rPr lang="en-US" sz="2200" dirty="0" smtClean="0"/>
              <a:t>An enormous amount of energy produced from a tiny mass</a:t>
            </a:r>
          </a:p>
          <a:p>
            <a:pPr eaLnBrk="1" hangingPunct="1"/>
            <a:endParaRPr lang="en-US" sz="22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2514600"/>
            <a:ext cx="2962275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 smtClean="0"/>
              <a:t>Why Does the Sun Shine?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Fusion: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2362200"/>
            <a:ext cx="2895600" cy="10156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Fusion: the combination of elements- increasing the atomic number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1905000"/>
            <a:ext cx="3657600" cy="258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pPr eaLnBrk="1" hangingPunct="1"/>
            <a:r>
              <a:rPr lang="en-US" sz="4000" smtClean="0">
                <a:solidFill>
                  <a:schemeClr val="tx1"/>
                </a:solidFill>
              </a:rPr>
              <a:t>Life cycle of our sun</a:t>
            </a:r>
          </a:p>
        </p:txBody>
      </p:sp>
      <p:pic>
        <p:nvPicPr>
          <p:cNvPr id="3379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743200"/>
            <a:ext cx="8202613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86800" cy="990600"/>
          </a:xfrm>
          <a:solidFill>
            <a:schemeClr val="accent2"/>
          </a:solidFill>
        </p:spPr>
        <p:txBody>
          <a:bodyPr/>
          <a:lstStyle/>
          <a:p>
            <a:pPr eaLnBrk="1" hangingPunct="1"/>
            <a:r>
              <a:rPr lang="en-US" sz="4000" smtClean="0"/>
              <a:t>Where is our sun in this process? </a:t>
            </a:r>
          </a:p>
        </p:txBody>
      </p:sp>
      <p:pic>
        <p:nvPicPr>
          <p:cNvPr id="20482" name="Picture 3" descr="2412a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04800" y="1143000"/>
            <a:ext cx="8229600" cy="4443413"/>
          </a:xfrm>
        </p:spPr>
      </p:pic>
      <p:sp>
        <p:nvSpPr>
          <p:cNvPr id="20483" name="Text Box 4"/>
          <p:cNvSpPr txBox="1">
            <a:spLocks noChangeArrowheads="1"/>
          </p:cNvSpPr>
          <p:nvPr/>
        </p:nvSpPr>
        <p:spPr bwMode="auto">
          <a:xfrm>
            <a:off x="2286000" y="5853113"/>
            <a:ext cx="5562600" cy="100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2400">
                <a:latin typeface="Gill Sans MT"/>
              </a:rPr>
              <a:t>5 billion years old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400">
                <a:latin typeface="Gill Sans MT"/>
              </a:rPr>
              <a:t>5 billion more years to go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eaLnBrk="1" hangingPunct="1"/>
            <a:r>
              <a:rPr lang="en-US" sz="3600" dirty="0" smtClean="0"/>
              <a:t>Hydrogen fuel is exhausted in core: fusion continues in outer shell</a:t>
            </a:r>
          </a:p>
        </p:txBody>
      </p:sp>
      <p:pic>
        <p:nvPicPr>
          <p:cNvPr id="28674" name="Picture 3" descr="2412c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022475" y="1600200"/>
            <a:ext cx="4683125" cy="4160838"/>
          </a:xfrm>
        </p:spPr>
      </p:pic>
      <p:sp>
        <p:nvSpPr>
          <p:cNvPr id="28675" name="Text Box 4"/>
          <p:cNvSpPr txBox="1">
            <a:spLocks noChangeArrowheads="1"/>
          </p:cNvSpPr>
          <p:nvPr/>
        </p:nvSpPr>
        <p:spPr bwMode="auto">
          <a:xfrm>
            <a:off x="228600" y="5943600"/>
            <a:ext cx="8610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Gill Sans MT"/>
              </a:rPr>
              <a:t>Core contracts. The contraction causes an increase in temperature.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467600" cy="1143000"/>
          </a:xfrm>
          <a:solidFill>
            <a:schemeClr val="accent2"/>
          </a:solidFill>
        </p:spPr>
        <p:txBody>
          <a:bodyPr/>
          <a:lstStyle/>
          <a:p>
            <a:pPr eaLnBrk="1" hangingPunct="1"/>
            <a:r>
              <a:rPr lang="en-US" b="1" smtClean="0"/>
              <a:t>Red Giant Forms: increase of energy</a:t>
            </a:r>
          </a:p>
        </p:txBody>
      </p:sp>
      <p:pic>
        <p:nvPicPr>
          <p:cNvPr id="29698" name="Picture 3" descr="2412d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5800" y="1371600"/>
            <a:ext cx="7426325" cy="4530725"/>
          </a:xfrm>
        </p:spPr>
      </p:pic>
      <p:sp>
        <p:nvSpPr>
          <p:cNvPr id="29699" name="Text Box 4"/>
          <p:cNvSpPr txBox="1">
            <a:spLocks noChangeArrowheads="1"/>
          </p:cNvSpPr>
          <p:nvPr/>
        </p:nvSpPr>
        <p:spPr bwMode="auto">
          <a:xfrm>
            <a:off x="685800" y="6035675"/>
            <a:ext cx="7315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Gill Sans MT"/>
              </a:rPr>
              <a:t>Outer gaseous shell expands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609600" y="762000"/>
            <a:ext cx="4038600" cy="4648200"/>
          </a:xfrm>
          <a:solidFill>
            <a:srgbClr val="FFFF66"/>
          </a:solidFill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900" smtClean="0"/>
              <a:t>In 5 billion years our sun will form a red giant star</a:t>
            </a:r>
          </a:p>
          <a:p>
            <a:pPr eaLnBrk="1" hangingPunct="1">
              <a:lnSpc>
                <a:spcPct val="90000"/>
              </a:lnSpc>
            </a:pPr>
            <a:r>
              <a:rPr lang="en-US" sz="2900" smtClean="0"/>
              <a:t>The size will increase to include the location of the Earth’s orbit</a:t>
            </a:r>
          </a:p>
          <a:p>
            <a:pPr eaLnBrk="1" hangingPunct="1">
              <a:lnSpc>
                <a:spcPct val="90000"/>
              </a:lnSpc>
            </a:pPr>
            <a:r>
              <a:rPr lang="en-US" sz="2900" smtClean="0"/>
              <a:t>When all fuel is consumed, gravitational force will cause collapse into a planetary nebula</a:t>
            </a:r>
          </a:p>
        </p:txBody>
      </p:sp>
      <p:pic>
        <p:nvPicPr>
          <p:cNvPr id="30722" name="Picture 3" descr="241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421313" y="381000"/>
            <a:ext cx="2492375" cy="57499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143000"/>
          </a:xfrm>
          <a:solidFill>
            <a:schemeClr val="accent2"/>
          </a:solidFill>
        </p:spPr>
        <p:txBody>
          <a:bodyPr/>
          <a:lstStyle/>
          <a:p>
            <a:pPr eaLnBrk="1" hangingPunct="1"/>
            <a:r>
              <a:rPr lang="en-US" sz="4000" smtClean="0"/>
              <a:t>Planetary Nebula</a:t>
            </a:r>
          </a:p>
        </p:txBody>
      </p:sp>
      <p:sp>
        <p:nvSpPr>
          <p:cNvPr id="31746" name="Rectangle 3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838200"/>
          </a:xfrm>
          <a:solidFill>
            <a:srgbClr val="CCECFF"/>
          </a:solidFill>
        </p:spPr>
        <p:txBody>
          <a:bodyPr/>
          <a:lstStyle/>
          <a:p>
            <a:pPr eaLnBrk="1" hangingPunct="1"/>
            <a:r>
              <a:rPr lang="en-US" smtClean="0"/>
              <a:t>Collapsed expanding spherical cloud of gas</a:t>
            </a:r>
          </a:p>
        </p:txBody>
      </p:sp>
      <p:pic>
        <p:nvPicPr>
          <p:cNvPr id="31747" name="Picture 4" descr="HelixNebula-HS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2514600"/>
            <a:ext cx="39624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8" name="Text Box 5"/>
          <p:cNvSpPr txBox="1">
            <a:spLocks noChangeArrowheads="1"/>
          </p:cNvSpPr>
          <p:nvPr/>
        </p:nvSpPr>
        <p:spPr bwMode="auto">
          <a:xfrm>
            <a:off x="5943600" y="2971800"/>
            <a:ext cx="2438400" cy="1187450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Helix Nebula</a:t>
            </a:r>
            <a:r>
              <a:rPr lang="en-US" sz="2400"/>
              <a:t>: planetary nebula</a:t>
            </a:r>
          </a:p>
        </p:txBody>
      </p:sp>
      <p:sp>
        <p:nvSpPr>
          <p:cNvPr id="31749" name="Text Box 6"/>
          <p:cNvSpPr txBox="1">
            <a:spLocks noChangeArrowheads="1"/>
          </p:cNvSpPr>
          <p:nvPr/>
        </p:nvSpPr>
        <p:spPr bwMode="auto">
          <a:xfrm>
            <a:off x="5334000" y="5334000"/>
            <a:ext cx="3429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450 light years away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pPr eaLnBrk="1" hangingPunct="1"/>
            <a:r>
              <a:rPr lang="en-US" sz="3600" smtClean="0"/>
              <a:t>White dwarf is formed</a:t>
            </a:r>
          </a:p>
        </p:txBody>
      </p:sp>
      <p:sp>
        <p:nvSpPr>
          <p:cNvPr id="32770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81000" y="2209800"/>
            <a:ext cx="4038600" cy="3352800"/>
          </a:xfrm>
          <a:solidFill>
            <a:srgbClr val="FFCCFF"/>
          </a:solidFill>
        </p:spPr>
        <p:txBody>
          <a:bodyPr/>
          <a:lstStyle/>
          <a:p>
            <a:pPr eaLnBrk="1" hangingPunct="1"/>
            <a:r>
              <a:rPr lang="en-US" smtClean="0"/>
              <a:t>No more nuclear reactions</a:t>
            </a:r>
          </a:p>
          <a:p>
            <a:pPr eaLnBrk="1" hangingPunct="1"/>
            <a:r>
              <a:rPr lang="en-US" smtClean="0"/>
              <a:t>Gravitational force will no longer pull gas into contraction  </a:t>
            </a:r>
          </a:p>
          <a:p>
            <a:pPr eaLnBrk="1" hangingPunct="1"/>
            <a:r>
              <a:rPr lang="en-US" smtClean="0"/>
              <a:t>Glows because of its residual heat </a:t>
            </a:r>
          </a:p>
        </p:txBody>
      </p:sp>
      <p:pic>
        <p:nvPicPr>
          <p:cNvPr id="32771" name="Picture 4" descr="24CO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270375" y="2126936"/>
            <a:ext cx="3657600" cy="351852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458200" cy="990600"/>
          </a:xfrm>
          <a:solidFill>
            <a:schemeClr val="accent2"/>
          </a:solidFill>
        </p:spPr>
        <p:txBody>
          <a:bodyPr/>
          <a:lstStyle/>
          <a:p>
            <a:pPr eaLnBrk="1" hangingPunct="1"/>
            <a:r>
              <a:rPr lang="en-US" sz="3600" smtClean="0"/>
              <a:t>How does the Sun maintain its size?</a:t>
            </a:r>
          </a:p>
        </p:txBody>
      </p:sp>
      <p:sp>
        <p:nvSpPr>
          <p:cNvPr id="19458" name="Rectangle 5"/>
          <p:cNvSpPr>
            <a:spLocks noGrp="1"/>
          </p:cNvSpPr>
          <p:nvPr>
            <p:ph sz="quarter" idx="1"/>
          </p:nvPr>
        </p:nvSpPr>
        <p:spPr>
          <a:xfrm>
            <a:off x="304800" y="2057400"/>
            <a:ext cx="4038600" cy="2895600"/>
          </a:xfrm>
          <a:solidFill>
            <a:srgbClr val="CCECFF"/>
          </a:solidFill>
        </p:spPr>
        <p:txBody>
          <a:bodyPr/>
          <a:lstStyle/>
          <a:p>
            <a:pPr eaLnBrk="1" hangingPunct="1"/>
            <a:r>
              <a:rPr lang="en-US" sz="2200" smtClean="0"/>
              <a:t>High temperatures and densities are in the Sun’s core</a:t>
            </a:r>
          </a:p>
          <a:p>
            <a:pPr eaLnBrk="1" hangingPunct="1"/>
            <a:r>
              <a:rPr lang="en-US" sz="2200" smtClean="0"/>
              <a:t>Gravitational force  pulls inward</a:t>
            </a:r>
          </a:p>
          <a:p>
            <a:pPr eaLnBrk="1" hangingPunct="1"/>
            <a:r>
              <a:rPr lang="en-US" sz="2200" smtClean="0"/>
              <a:t>Pressure pushes outward</a:t>
            </a:r>
          </a:p>
          <a:p>
            <a:pPr eaLnBrk="1" hangingPunct="1"/>
            <a:r>
              <a:rPr lang="en-US" sz="2200" b="1" smtClean="0"/>
              <a:t>Gravitational equilibrium</a:t>
            </a:r>
          </a:p>
        </p:txBody>
      </p:sp>
      <p:pic>
        <p:nvPicPr>
          <p:cNvPr id="19459" name="Picture 8" descr="sun_equilibri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81500" y="1447800"/>
            <a:ext cx="4762500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pPr eaLnBrk="1" hangingPunct="1"/>
            <a:r>
              <a:rPr lang="en-US" sz="3600" b="1" dirty="0" smtClean="0">
                <a:solidFill>
                  <a:schemeClr val="tx1"/>
                </a:solidFill>
              </a:rPr>
              <a:t>Phases of the </a:t>
            </a:r>
            <a:r>
              <a:rPr lang="en-US" sz="3600" b="1" dirty="0" smtClean="0">
                <a:solidFill>
                  <a:schemeClr val="tx1"/>
                </a:solidFill>
                <a:hlinkClick r:id="rId2"/>
              </a:rPr>
              <a:t>Moon</a:t>
            </a:r>
            <a:endParaRPr lang="en-US" sz="3600" b="1" dirty="0" smtClean="0">
              <a:solidFill>
                <a:schemeClr val="tx1"/>
              </a:solidFill>
            </a:endParaRPr>
          </a:p>
        </p:txBody>
      </p:sp>
      <p:pic>
        <p:nvPicPr>
          <p:cNvPr id="12" name="Picture 5" descr="21_27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570037"/>
            <a:ext cx="6172200" cy="5287963"/>
          </a:xfrm>
          <a:prstGeom prst="rect">
            <a:avLst/>
          </a:prstGeom>
          <a:noFill/>
        </p:spPr>
      </p:pic>
      <p:sp>
        <p:nvSpPr>
          <p:cNvPr id="5" name="Rectangle 3"/>
          <p:cNvSpPr txBox="1">
            <a:spLocks/>
          </p:cNvSpPr>
          <p:nvPr/>
        </p:nvSpPr>
        <p:spPr>
          <a:xfrm>
            <a:off x="5715000" y="2743200"/>
            <a:ext cx="3200400" cy="2590800"/>
          </a:xfrm>
          <a:prstGeom prst="rect">
            <a:avLst/>
          </a:prstGeom>
          <a:solidFill>
            <a:srgbClr val="CCECFF"/>
          </a:solidFill>
        </p:spPr>
        <p:txBody>
          <a:bodyPr>
            <a:normAutofit fontScale="925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Cycle  requires 29.5 days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lang="en-US" sz="2400" dirty="0" smtClean="0">
                <a:latin typeface="+mn-lt"/>
              </a:rPr>
              <a:t>The </a:t>
            </a:r>
            <a:r>
              <a:rPr lang="en-US" sz="2400" dirty="0" err="1" smtClean="0">
                <a:latin typeface="+mn-lt"/>
              </a:rPr>
              <a:t>synodic</a:t>
            </a:r>
            <a:r>
              <a:rPr lang="en-US" sz="2400" dirty="0" smtClean="0">
                <a:latin typeface="+mn-lt"/>
              </a:rPr>
              <a:t> month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Each phase depends on its position relative to the Sun as it orbits Earth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pPr eaLnBrk="1" hangingPunct="1"/>
            <a:r>
              <a:rPr lang="en-US" sz="3600" b="1" smtClean="0"/>
              <a:t>The Sun’s structure</a:t>
            </a:r>
          </a:p>
        </p:txBody>
      </p:sp>
      <p:sp>
        <p:nvSpPr>
          <p:cNvPr id="21506" name="Rectangle 3"/>
          <p:cNvSpPr>
            <a:spLocks noGrp="1"/>
          </p:cNvSpPr>
          <p:nvPr>
            <p:ph sz="quarter" idx="1"/>
          </p:nvPr>
        </p:nvSpPr>
        <p:spPr>
          <a:xfrm>
            <a:off x="152400" y="1752600"/>
            <a:ext cx="4041648" cy="3962400"/>
          </a:xfrm>
          <a:solidFill>
            <a:srgbClr val="CCECFF"/>
          </a:solidFill>
        </p:spPr>
        <p:txBody>
          <a:bodyPr>
            <a:normAutofit/>
          </a:bodyPr>
          <a:lstStyle/>
          <a:p>
            <a:pPr eaLnBrk="1" hangingPunct="1"/>
            <a:r>
              <a:rPr lang="en-US" dirty="0" smtClean="0"/>
              <a:t>The sun is a ball of </a:t>
            </a:r>
            <a:r>
              <a:rPr lang="en-US" b="1" dirty="0" smtClean="0"/>
              <a:t>plasma</a:t>
            </a:r>
            <a:r>
              <a:rPr lang="en-US" dirty="0" smtClean="0"/>
              <a:t>- free flowing atomic particles can create and respond to magnetic fields</a:t>
            </a:r>
          </a:p>
          <a:p>
            <a:pPr eaLnBrk="1" hangingPunct="1"/>
            <a:r>
              <a:rPr lang="en-US" dirty="0" smtClean="0"/>
              <a:t>Different densities  and temperatures of the plasma give the Sun a </a:t>
            </a:r>
            <a:r>
              <a:rPr lang="en-US" b="1" dirty="0" smtClean="0"/>
              <a:t>layered structure</a:t>
            </a:r>
          </a:p>
        </p:txBody>
      </p:sp>
      <p:pic>
        <p:nvPicPr>
          <p:cNvPr id="5" name="Picture 4" descr="14_03Figu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1447800"/>
            <a:ext cx="4477270" cy="45878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143000"/>
          </a:xfrm>
          <a:solidFill>
            <a:schemeClr val="accent2"/>
          </a:solidFill>
        </p:spPr>
        <p:txBody>
          <a:bodyPr/>
          <a:lstStyle/>
          <a:p>
            <a:pPr eaLnBrk="1" hangingPunct="1"/>
            <a:r>
              <a:rPr lang="en-US" sz="3600" b="1" dirty="0" smtClean="0"/>
              <a:t>Sun’s</a:t>
            </a:r>
            <a:r>
              <a:rPr lang="en-US" sz="3600" b="1" dirty="0" smtClean="0">
                <a:hlinkClick r:id="rId2"/>
              </a:rPr>
              <a:t> size</a:t>
            </a:r>
            <a:endParaRPr lang="en-US" sz="3600" b="1" dirty="0" smtClean="0"/>
          </a:p>
        </p:txBody>
      </p:sp>
      <p:sp>
        <p:nvSpPr>
          <p:cNvPr id="22530" name="Rectangle 3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1524000"/>
          </a:xfrm>
          <a:solidFill>
            <a:srgbClr val="CCECFF"/>
          </a:solidFill>
        </p:spPr>
        <p:txBody>
          <a:bodyPr>
            <a:normAutofit/>
          </a:bodyPr>
          <a:lstStyle/>
          <a:p>
            <a:pPr eaLnBrk="1" hangingPunct="1"/>
            <a:r>
              <a:rPr lang="en-US" smtClean="0"/>
              <a:t>300,000 times the mass of Earth</a:t>
            </a:r>
          </a:p>
          <a:p>
            <a:pPr eaLnBrk="1" hangingPunct="1"/>
            <a:r>
              <a:rPr lang="en-US" smtClean="0"/>
              <a:t>Diameter is 865,000 miles (Earth’s diameter, 8,000 miles)</a:t>
            </a:r>
          </a:p>
          <a:p>
            <a:pPr eaLnBrk="1" hangingPunct="1"/>
            <a:endParaRPr lang="en-US" smtClean="0"/>
          </a:p>
        </p:txBody>
      </p:sp>
      <p:pic>
        <p:nvPicPr>
          <p:cNvPr id="5" name="Picture 4" descr="14_04Figure-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2286000"/>
            <a:ext cx="4267200" cy="43888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/>
          </p:cNvSpPr>
          <p:nvPr>
            <p:ph type="title"/>
          </p:nvPr>
        </p:nvSpPr>
        <p:spPr>
          <a:xfrm>
            <a:off x="533400" y="0"/>
            <a:ext cx="7467600" cy="1143000"/>
          </a:xfrm>
          <a:solidFill>
            <a:schemeClr val="accent2"/>
          </a:solidFill>
        </p:spPr>
        <p:txBody>
          <a:bodyPr/>
          <a:lstStyle/>
          <a:p>
            <a:pPr eaLnBrk="1" hangingPunct="1"/>
            <a:r>
              <a:rPr lang="en-US" sz="3600" dirty="0" smtClean="0"/>
              <a:t>Solar </a:t>
            </a:r>
            <a:r>
              <a:rPr lang="en-US" sz="3600" dirty="0" smtClean="0">
                <a:hlinkClick r:id="rId2"/>
              </a:rPr>
              <a:t>Activity</a:t>
            </a:r>
            <a:endParaRPr lang="en-US" sz="3600" dirty="0" smtClean="0"/>
          </a:p>
        </p:txBody>
      </p:sp>
      <p:sp>
        <p:nvSpPr>
          <p:cNvPr id="24578" name="Rectangle 3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26670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Sun’s surface churns with rising and falling gas</a:t>
            </a:r>
          </a:p>
          <a:p>
            <a:pPr eaLnBrk="1" hangingPunct="1">
              <a:lnSpc>
                <a:spcPct val="90000"/>
              </a:lnSpc>
            </a:pPr>
            <a:r>
              <a:rPr lang="en-US" b="1" smtClean="0"/>
              <a:t>Sunspots:</a:t>
            </a:r>
            <a:r>
              <a:rPr lang="en-US" smtClean="0"/>
              <a:t> spots that are less bright because they are cooler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Regions with strong magnetic fields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Charged particles from the plasma follow the magnetic field lines</a:t>
            </a:r>
            <a:endParaRPr lang="en-US" b="1" smtClean="0"/>
          </a:p>
        </p:txBody>
      </p:sp>
      <p:pic>
        <p:nvPicPr>
          <p:cNvPr id="24579" name="Picture 5" descr="sunspot_horseshoe_magnet_bi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3810000"/>
            <a:ext cx="176847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7" descr="Sun spot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3886200"/>
            <a:ext cx="2362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9" descr="litho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0" y="3657600"/>
            <a:ext cx="3810000" cy="293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/>
          </p:cNvSpPr>
          <p:nvPr>
            <p:ph type="title"/>
          </p:nvPr>
        </p:nvSpPr>
        <p:spPr>
          <a:xfrm>
            <a:off x="533400" y="152400"/>
            <a:ext cx="7467600" cy="1143000"/>
          </a:xfrm>
          <a:solidFill>
            <a:schemeClr val="accent2"/>
          </a:solidFill>
        </p:spPr>
        <p:txBody>
          <a:bodyPr/>
          <a:lstStyle/>
          <a:p>
            <a:pPr eaLnBrk="1" hangingPunct="1"/>
            <a:r>
              <a:rPr lang="en-US" sz="4000" dirty="0" smtClean="0"/>
              <a:t>Solar Activity</a:t>
            </a:r>
          </a:p>
        </p:txBody>
      </p:sp>
      <p:sp>
        <p:nvSpPr>
          <p:cNvPr id="25602" name="Rectangle 3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2514600"/>
          </a:xfrm>
          <a:solidFill>
            <a:srgbClr val="CCECFF"/>
          </a:solidFill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b="1" smtClean="0"/>
              <a:t>Solar flares:</a:t>
            </a:r>
            <a:r>
              <a:rPr lang="en-US" smtClean="0"/>
              <a:t> changes in magnetic field lines near sunspots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Magnetic field lines become twisted and are unable to maintain the shape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Generating X-rays and charged particles nearly the speed of light</a:t>
            </a:r>
            <a:endParaRPr lang="en-US" b="1" smtClean="0"/>
          </a:p>
        </p:txBody>
      </p:sp>
      <p:pic>
        <p:nvPicPr>
          <p:cNvPr id="25603" name="Picture 5" descr="solar+fla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3200400"/>
            <a:ext cx="3667125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/>
          </p:cNvSpPr>
          <p:nvPr>
            <p:ph type="title"/>
          </p:nvPr>
        </p:nvSpPr>
        <p:spPr>
          <a:xfrm>
            <a:off x="609600" y="0"/>
            <a:ext cx="7467600" cy="1143000"/>
          </a:xfrm>
          <a:solidFill>
            <a:schemeClr val="accent2"/>
          </a:solidFill>
        </p:spPr>
        <p:txBody>
          <a:bodyPr/>
          <a:lstStyle/>
          <a:p>
            <a:pPr eaLnBrk="1" hangingPunct="1"/>
            <a:r>
              <a:rPr lang="en-US" sz="4000" smtClean="0"/>
              <a:t>Solar  Wind</a:t>
            </a:r>
          </a:p>
        </p:txBody>
      </p:sp>
      <p:sp>
        <p:nvSpPr>
          <p:cNvPr id="26626" name="Rectangle 3"/>
          <p:cNvSpPr>
            <a:spLocks noGrp="1"/>
          </p:cNvSpPr>
          <p:nvPr>
            <p:ph sz="quarter" idx="1"/>
          </p:nvPr>
        </p:nvSpPr>
        <p:spPr>
          <a:xfrm>
            <a:off x="152400" y="1219200"/>
            <a:ext cx="8686800" cy="2362200"/>
          </a:xfrm>
          <a:solidFill>
            <a:srgbClr val="CCECFF"/>
          </a:solidFill>
        </p:spPr>
        <p:txBody>
          <a:bodyPr>
            <a:normAutofit/>
          </a:bodyPr>
          <a:lstStyle/>
          <a:p>
            <a:pPr eaLnBrk="1" hangingPunct="1"/>
            <a:r>
              <a:rPr lang="en-US" dirty="0" smtClean="0"/>
              <a:t>A stream of charged particles continually blown outward in all directions from the Sun</a:t>
            </a:r>
          </a:p>
          <a:p>
            <a:pPr eaLnBrk="1" hangingPunct="1"/>
            <a:r>
              <a:rPr lang="en-US" dirty="0" smtClean="0"/>
              <a:t>Earth’s strong magnetic field protects the planet from the magnetic field</a:t>
            </a:r>
          </a:p>
          <a:p>
            <a:pPr eaLnBrk="1" hangingPunct="1"/>
            <a:r>
              <a:rPr lang="en-US" dirty="0" smtClean="0"/>
              <a:t>Forms the tails of comets as they move toward the Sun</a:t>
            </a:r>
          </a:p>
        </p:txBody>
      </p:sp>
      <p:pic>
        <p:nvPicPr>
          <p:cNvPr id="26627" name="Picture 6" descr="image04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3733800"/>
            <a:ext cx="4476750" cy="298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Text Box 9"/>
          <p:cNvSpPr txBox="1">
            <a:spLocks noChangeArrowheads="1"/>
          </p:cNvSpPr>
          <p:nvPr/>
        </p:nvSpPr>
        <p:spPr bwMode="auto">
          <a:xfrm>
            <a:off x="5791200" y="4419600"/>
            <a:ext cx="28956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Magnetosphere: </a:t>
            </a:r>
            <a:r>
              <a:rPr lang="en-US"/>
              <a:t>formed from the magnetic field, shown in blue</a:t>
            </a:r>
            <a:endParaRPr lang="en-US" b="1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solidFill>
            <a:schemeClr val="accent2"/>
          </a:solidFill>
        </p:spPr>
        <p:txBody>
          <a:bodyPr/>
          <a:lstStyle/>
          <a:p>
            <a:pPr eaLnBrk="1" hangingPunct="1"/>
            <a:r>
              <a:rPr lang="en-US" sz="4000" smtClean="0"/>
              <a:t>Solar Wind</a:t>
            </a:r>
          </a:p>
        </p:txBody>
      </p:sp>
      <p:sp>
        <p:nvSpPr>
          <p:cNvPr id="27650" name="Rectangle 5"/>
          <p:cNvSpPr>
            <a:spLocks noGrp="1"/>
          </p:cNvSpPr>
          <p:nvPr>
            <p:ph sz="quarter" idx="1"/>
          </p:nvPr>
        </p:nvSpPr>
        <p:spPr>
          <a:xfrm>
            <a:off x="457200" y="1447800"/>
            <a:ext cx="4038600" cy="4910138"/>
          </a:xfrm>
          <a:solidFill>
            <a:srgbClr val="FFCCFF"/>
          </a:solidFill>
        </p:spPr>
        <p:txBody>
          <a:bodyPr/>
          <a:lstStyle/>
          <a:p>
            <a:pPr eaLnBrk="1" hangingPunct="1"/>
            <a:r>
              <a:rPr lang="en-US" sz="2200" b="1" dirty="0" smtClean="0">
                <a:hlinkClick r:id="rId2"/>
              </a:rPr>
              <a:t>Aurora</a:t>
            </a:r>
            <a:r>
              <a:rPr lang="en-US" sz="2200" b="1" dirty="0" smtClean="0"/>
              <a:t>: </a:t>
            </a:r>
            <a:r>
              <a:rPr lang="en-US" sz="2200" dirty="0" smtClean="0">
                <a:hlinkClick r:id="rId3"/>
              </a:rPr>
              <a:t>borealis (northern</a:t>
            </a:r>
            <a:r>
              <a:rPr lang="en-US" sz="2200" dirty="0" smtClean="0"/>
              <a:t>); </a:t>
            </a:r>
            <a:r>
              <a:rPr lang="en-US" sz="2200" dirty="0" err="1" smtClean="0"/>
              <a:t>australis</a:t>
            </a:r>
            <a:r>
              <a:rPr lang="en-US" sz="2200" dirty="0" smtClean="0"/>
              <a:t> (southern)</a:t>
            </a:r>
            <a:endParaRPr lang="en-US" sz="2200" b="1" dirty="0" smtClean="0"/>
          </a:p>
          <a:p>
            <a:pPr eaLnBrk="1" hangingPunct="1"/>
            <a:r>
              <a:rPr lang="en-US" sz="2200" dirty="0" smtClean="0"/>
              <a:t>Solar wind particles get inside the magnetosphere</a:t>
            </a:r>
          </a:p>
          <a:p>
            <a:pPr eaLnBrk="1" hangingPunct="1"/>
            <a:r>
              <a:rPr lang="en-US" sz="2200" dirty="0" smtClean="0"/>
              <a:t>Trapped  particles gain energy and are able to follow  the magnetic field into the Earth’s atmosphere</a:t>
            </a:r>
          </a:p>
          <a:p>
            <a:pPr eaLnBrk="1" hangingPunct="1"/>
            <a:r>
              <a:rPr lang="en-US" sz="2200" dirty="0" smtClean="0"/>
              <a:t>Particles collide with atmospheric atoms and molecules</a:t>
            </a:r>
          </a:p>
          <a:p>
            <a:pPr eaLnBrk="1" hangingPunct="1"/>
            <a:r>
              <a:rPr lang="en-US" sz="2200" dirty="0" smtClean="0"/>
              <a:t>Collisions cause moving lights</a:t>
            </a:r>
          </a:p>
        </p:txBody>
      </p:sp>
      <p:pic>
        <p:nvPicPr>
          <p:cNvPr id="27651" name="Picture 7" descr="0728-spacequake-aurora-borealis_full_380">
            <a:hlinkClick r:id="rId4"/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4648200" y="1981200"/>
            <a:ext cx="4191000" cy="2789238"/>
          </a:xfr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467600" cy="1143000"/>
          </a:xfrm>
          <a:solidFill>
            <a:schemeClr val="accent2"/>
          </a:solidFill>
        </p:spPr>
        <p:txBody>
          <a:bodyPr/>
          <a:lstStyle/>
          <a:p>
            <a:pPr eaLnBrk="1" hangingPunct="1"/>
            <a:r>
              <a:rPr lang="en-US" sz="3600" dirty="0" smtClean="0">
                <a:hlinkClick r:id="rId2"/>
              </a:rPr>
              <a:t>Solar</a:t>
            </a:r>
            <a:r>
              <a:rPr lang="en-US" sz="3600" dirty="0" smtClean="0"/>
              <a:t> Eclipse: August 1, 2008</a:t>
            </a:r>
          </a:p>
        </p:txBody>
      </p:sp>
      <p:pic>
        <p:nvPicPr>
          <p:cNvPr id="35842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590800" y="1219200"/>
            <a:ext cx="3962400" cy="3398838"/>
          </a:xfrm>
        </p:spPr>
      </p:pic>
      <p:pic>
        <p:nvPicPr>
          <p:cNvPr id="35843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2563" y="4724400"/>
            <a:ext cx="8961437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solidFill>
            <a:srgbClr val="FFC000"/>
          </a:solidFill>
        </p:spPr>
        <p:txBody>
          <a:bodyPr/>
          <a:lstStyle/>
          <a:p>
            <a:r>
              <a:rPr lang="en-US" dirty="0" smtClean="0"/>
              <a:t>Moon’s shadow is never wider than 170 miles.</a:t>
            </a:r>
            <a:endParaRPr lang="en-US" dirty="0"/>
          </a:p>
        </p:txBody>
      </p:sp>
      <p:pic>
        <p:nvPicPr>
          <p:cNvPr id="52226" name="Picture 2" descr="http://2.bp.blogspot.com/_Z-DEoN3ydt4/TDTOp9FESvI/AAAAAAAABfE/k7wgrgcujQ4/s1600/Solar+Eclipse+2008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2057400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pPr eaLnBrk="1" hangingPunct="1"/>
            <a:r>
              <a:rPr lang="en-US" sz="4000" smtClean="0"/>
              <a:t>Solar eclipse, July 2009</a:t>
            </a:r>
          </a:p>
        </p:txBody>
      </p:sp>
      <p:pic>
        <p:nvPicPr>
          <p:cNvPr id="36866" name="Picture 5" descr="solar-eclip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600200"/>
            <a:ext cx="6353175" cy="491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7" name="Text Box 6"/>
          <p:cNvSpPr txBox="1">
            <a:spLocks noChangeArrowheads="1"/>
          </p:cNvSpPr>
          <p:nvPr/>
        </p:nvSpPr>
        <p:spPr bwMode="auto">
          <a:xfrm>
            <a:off x="609600" y="6156325"/>
            <a:ext cx="8229600" cy="7016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Draw a diagram showing a solar eclipse and label with the following terms: Sun; Earth; Moon; umbra and penumbra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 smtClean="0"/>
              <a:t>Next </a:t>
            </a:r>
            <a:r>
              <a:rPr lang="en-US" smtClean="0"/>
              <a:t>Solar Eclipse</a:t>
            </a:r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2160587"/>
            <a:ext cx="4876800" cy="375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8686800" cy="990600"/>
          </a:xfrm>
          <a:solidFill>
            <a:srgbClr val="FFC000"/>
          </a:solidFill>
        </p:spPr>
        <p:txBody>
          <a:bodyPr/>
          <a:lstStyle/>
          <a:p>
            <a:r>
              <a:rPr lang="en-US" dirty="0" smtClean="0"/>
              <a:t>The Moon rises 53 minutes later each day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3886200"/>
            <a:ext cx="2590800" cy="10156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Crescent waxing Moon sets in the west at sunset</a:t>
            </a:r>
            <a:endParaRPr lang="en-US" dirty="0"/>
          </a:p>
        </p:txBody>
      </p:sp>
      <p:pic>
        <p:nvPicPr>
          <p:cNvPr id="53252" name="Picture 4" descr="http://www.nies.ch/sky/moon/image2006-d200-16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4267200"/>
            <a:ext cx="2531872" cy="169545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048000" y="6150114"/>
            <a:ext cx="2667000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Full Moon rises in the east at sunset</a:t>
            </a:r>
            <a:endParaRPr lang="en-US" dirty="0"/>
          </a:p>
        </p:txBody>
      </p:sp>
      <p:pic>
        <p:nvPicPr>
          <p:cNvPr id="53254" name="Picture 6" descr="http://www.wunderground.com/data/wximagenew/r/RadioDJgirl/169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295400"/>
            <a:ext cx="1752600" cy="2336800"/>
          </a:xfrm>
          <a:prstGeom prst="rect">
            <a:avLst/>
          </a:prstGeom>
          <a:noFill/>
        </p:spPr>
      </p:pic>
      <p:pic>
        <p:nvPicPr>
          <p:cNvPr id="53256" name="Picture 8" descr="http://www.utahskies.org/image_library/shallowsky/planets/earth/moon/20020509-CrescentMoon-1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2057400"/>
            <a:ext cx="2971800" cy="1659256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6400800" y="4343400"/>
            <a:ext cx="1905000" cy="10156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Crescent waning Moon rises at sunrise</a:t>
            </a:r>
            <a:endParaRPr lang="en-US" dirty="0"/>
          </a:p>
        </p:txBody>
      </p:sp>
      <p:pic>
        <p:nvPicPr>
          <p:cNvPr id="9" name="Picture 4" descr="221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43200" y="1371600"/>
            <a:ext cx="2935271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2"/>
          <p:cNvPicPr>
            <a:picLocks noGrp="1" noChangeAspect="1" noChangeArrowheads="1"/>
          </p:cNvPicPr>
          <p:nvPr>
            <p:ph type="title"/>
          </p:nvPr>
        </p:nvPicPr>
        <p:blipFill>
          <a:blip r:embed="rId2" cstate="print"/>
          <a:stretch>
            <a:fillRect/>
          </a:stretch>
        </p:blipFill>
        <p:spPr>
          <a:xfrm>
            <a:off x="2023760" y="417566"/>
            <a:ext cx="4334480" cy="857143"/>
          </a:xfrm>
        </p:spPr>
      </p:pic>
      <p:sp>
        <p:nvSpPr>
          <p:cNvPr id="47106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33400" y="2286000"/>
            <a:ext cx="8229600" cy="3200400"/>
          </a:xfrm>
          <a:solidFill>
            <a:srgbClr val="CCECFF"/>
          </a:solidFill>
        </p:spPr>
        <p:txBody>
          <a:bodyPr>
            <a:normAutofit/>
          </a:bodyPr>
          <a:lstStyle/>
          <a:p>
            <a:pPr eaLnBrk="1" hangingPunct="1"/>
            <a:r>
              <a:rPr lang="en-US" smtClean="0"/>
              <a:t>When the bright part is getting bigger, the Moon is waxing.</a:t>
            </a:r>
          </a:p>
          <a:p>
            <a:pPr eaLnBrk="1" hangingPunct="1"/>
            <a:r>
              <a:rPr lang="en-US" smtClean="0"/>
              <a:t>When it is getting smaller, the Moon is waning. </a:t>
            </a:r>
          </a:p>
          <a:p>
            <a:pPr eaLnBrk="1" hangingPunct="1"/>
            <a:r>
              <a:rPr lang="en-US" smtClean="0"/>
              <a:t>When the Moon is more than half-lit, it is called a gibbous Moon. </a:t>
            </a:r>
          </a:p>
          <a:p>
            <a:pPr eaLnBrk="1" hangingPunct="1"/>
            <a:r>
              <a:rPr lang="en-US" smtClean="0"/>
              <a:t>When the moon is less than half-lit, it is called a crescent Moon.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90600" y="1447800"/>
            <a:ext cx="7543800" cy="4001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Notice the direction of the crescent moon, waxing versus waning.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name of the Moon’s phase last night?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429000" y="5562600"/>
            <a:ext cx="3352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Waning crescent</a:t>
            </a:r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3886200" cy="1139825"/>
          </a:xfrm>
          <a:solidFill>
            <a:srgbClr val="FFCC00"/>
          </a:solidFill>
          <a:ln w="3810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/>
              <a:t>Moon’s </a:t>
            </a:r>
            <a:r>
              <a:rPr lang="en-US" sz="4000" dirty="0" smtClean="0">
                <a:hlinkClick r:id="rId2"/>
              </a:rPr>
              <a:t>Formation</a:t>
            </a:r>
            <a:endParaRPr lang="en-US" sz="4000" dirty="0" smtClean="0"/>
          </a:p>
        </p:txBody>
      </p:sp>
      <p:sp>
        <p:nvSpPr>
          <p:cNvPr id="37890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800600" y="609600"/>
            <a:ext cx="4114800" cy="5181600"/>
          </a:xfrm>
          <a:solidFill>
            <a:srgbClr val="FFCCFF"/>
          </a:solidFill>
          <a:ln w="57150"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en-US" sz="2800" smtClean="0"/>
              <a:t>A large size planet , thought to be the size of Mars, collided with Earth- 4.4 billion years ago</a:t>
            </a:r>
          </a:p>
          <a:p>
            <a:pPr eaLnBrk="1" hangingPunct="1"/>
            <a:r>
              <a:rPr lang="en-US" sz="2800" smtClean="0"/>
              <a:t>Heavier more dense material was held by the Earth’s gravitational pull The debris formed the moon</a:t>
            </a:r>
          </a:p>
        </p:txBody>
      </p:sp>
      <p:pic>
        <p:nvPicPr>
          <p:cNvPr id="3789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057400"/>
            <a:ext cx="4000500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352800" y="1600200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5.17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8915400" cy="990600"/>
          </a:xfrm>
          <a:solidFill>
            <a:schemeClr val="accent2"/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Day side of the Moon: high temperatures</a:t>
            </a:r>
            <a:br>
              <a:rPr lang="en-US" dirty="0" smtClean="0"/>
            </a:br>
            <a:r>
              <a:rPr lang="en-US" dirty="0" smtClean="0"/>
              <a:t>Night side: very low  temperatures</a:t>
            </a:r>
            <a:endParaRPr lang="en-US" dirty="0"/>
          </a:p>
        </p:txBody>
      </p:sp>
      <p:pic>
        <p:nvPicPr>
          <p:cNvPr id="1026" name="Picture 2" descr="http://ecuadorupdate.files.wordpress.com/2008/09/full_moon_02_20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066800"/>
            <a:ext cx="4838700" cy="49434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6150114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Surface scarred with meteor impact craters implies lack of crustal movement.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257800" y="1905000"/>
            <a:ext cx="3505200" cy="163121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The period (the time it takes to make one complete turn)around the axis and its revolution around Earth are the  same.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172200" y="3886200"/>
            <a:ext cx="1905000" cy="163121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The same lunar hemisphere always faces Earth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u="sng" dirty="0" smtClean="0"/>
              <a:t>sidereal</a:t>
            </a:r>
            <a:r>
              <a:rPr lang="en-US" dirty="0" smtClean="0"/>
              <a:t> month: when the Earth, Moon, and distant stars are aligned</a:t>
            </a:r>
            <a:endParaRPr lang="en-US" dirty="0"/>
          </a:p>
        </p:txBody>
      </p:sp>
      <p:pic>
        <p:nvPicPr>
          <p:cNvPr id="5" name="Picture 6" descr="21_2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54162"/>
            <a:ext cx="9144000" cy="53038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881</TotalTime>
  <Words>1036</Words>
  <Application>Microsoft Office PowerPoint</Application>
  <PresentationFormat>On-screen Show (4:3)</PresentationFormat>
  <Paragraphs>132</Paragraphs>
  <Slides>39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Oriel</vt:lpstr>
      <vt:lpstr>The Moon and the Sun</vt:lpstr>
      <vt:lpstr>Our Moon on February 2, 2011</vt:lpstr>
      <vt:lpstr>Phases of the Moon</vt:lpstr>
      <vt:lpstr>The Moon rises 53 minutes later each day</vt:lpstr>
      <vt:lpstr>Slide 5</vt:lpstr>
      <vt:lpstr>What is the name of the Moon’s phase last night?</vt:lpstr>
      <vt:lpstr>Moon’s Formation</vt:lpstr>
      <vt:lpstr>Day side of the Moon: high temperatures Night side: very low  temperatures</vt:lpstr>
      <vt:lpstr>The sidereal month: when the Earth, Moon, and distant stars are aligned</vt:lpstr>
      <vt:lpstr>The Moon’s influence on Earth</vt:lpstr>
      <vt:lpstr>Seasons</vt:lpstr>
      <vt:lpstr>Moon’s gravitational force influences the Earth’s tides</vt:lpstr>
      <vt:lpstr>Slide 13</vt:lpstr>
      <vt:lpstr>Lunar Eclipse, August 28, 2007</vt:lpstr>
      <vt:lpstr>February 9, 2009</vt:lpstr>
      <vt:lpstr>December 21, 2010,  lunar eclipse</vt:lpstr>
      <vt:lpstr>June 15, 2011, Lunar eclipse</vt:lpstr>
      <vt:lpstr>Our Star</vt:lpstr>
      <vt:lpstr>Collapse of larger star: Supernova</vt:lpstr>
      <vt:lpstr>Why does the Sun Shine?</vt:lpstr>
      <vt:lpstr>Why Does the Sun Shine?</vt:lpstr>
      <vt:lpstr>Life cycle of our sun</vt:lpstr>
      <vt:lpstr>Where is our sun in this process? </vt:lpstr>
      <vt:lpstr>Hydrogen fuel is exhausted in core: fusion continues in outer shell</vt:lpstr>
      <vt:lpstr>Red Giant Forms: increase of energy</vt:lpstr>
      <vt:lpstr>Slide 26</vt:lpstr>
      <vt:lpstr>Planetary Nebula</vt:lpstr>
      <vt:lpstr>White dwarf is formed</vt:lpstr>
      <vt:lpstr>How does the Sun maintain its size?</vt:lpstr>
      <vt:lpstr>The Sun’s structure</vt:lpstr>
      <vt:lpstr>Sun’s size</vt:lpstr>
      <vt:lpstr>Solar Activity</vt:lpstr>
      <vt:lpstr>Solar Activity</vt:lpstr>
      <vt:lpstr>Solar  Wind</vt:lpstr>
      <vt:lpstr>Solar Wind</vt:lpstr>
      <vt:lpstr>Solar Eclipse: August 1, 2008</vt:lpstr>
      <vt:lpstr>Moon’s shadow is never wider than 170 miles.</vt:lpstr>
      <vt:lpstr>Solar eclipse, July 2009</vt:lpstr>
      <vt:lpstr>Next Solar Eclipse</vt:lpstr>
    </vt:vector>
  </TitlesOfParts>
  <Company>SJSU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Sun and the Moon</dc:title>
  <dc:creator>paulaj</dc:creator>
  <cp:lastModifiedBy>paulaj</cp:lastModifiedBy>
  <cp:revision>48</cp:revision>
  <dcterms:created xsi:type="dcterms:W3CDTF">2010-09-03T23:48:19Z</dcterms:created>
  <dcterms:modified xsi:type="dcterms:W3CDTF">2011-02-16T19:47:55Z</dcterms:modified>
</cp:coreProperties>
</file>