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57" r:id="rId2"/>
    <p:sldId id="258" r:id="rId3"/>
    <p:sldId id="259" r:id="rId4"/>
    <p:sldId id="260" r:id="rId5"/>
    <p:sldId id="261" r:id="rId6"/>
    <p:sldId id="262" r:id="rId7"/>
    <p:sldId id="324" r:id="rId8"/>
    <p:sldId id="32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311" r:id="rId27"/>
    <p:sldId id="312" r:id="rId28"/>
    <p:sldId id="313" r:id="rId29"/>
    <p:sldId id="314" r:id="rId30"/>
    <p:sldId id="315" r:id="rId31"/>
    <p:sldId id="323" r:id="rId32"/>
    <p:sldId id="316" r:id="rId33"/>
    <p:sldId id="317" r:id="rId34"/>
    <p:sldId id="318" r:id="rId35"/>
    <p:sldId id="319" r:id="rId36"/>
    <p:sldId id="320" r:id="rId37"/>
    <p:sldId id="321" r:id="rId38"/>
    <p:sldId id="32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2E774-7DC9-49B9-ABE4-B65ED0F20E9A}" type="datetimeFigureOut">
              <a:rPr lang="en-US" smtClean="0"/>
              <a:t>4/13/2011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32AA3-B5BD-4548-928D-214F86687B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83F-9D4E-4589-81A4-BC48CBEB2558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FAB3-FB72-4C37-8321-7EFF88E36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83F-9D4E-4589-81A4-BC48CBEB2558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FAB3-FB72-4C37-8321-7EFF88E36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83F-9D4E-4589-81A4-BC48CBEB2558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FAB3-FB72-4C37-8321-7EFF88E36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83F-9D4E-4589-81A4-BC48CBEB2558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FAB3-FB72-4C37-8321-7EFF88E36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83F-9D4E-4589-81A4-BC48CBEB2558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FAB3-FB72-4C37-8321-7EFF88E36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83F-9D4E-4589-81A4-BC48CBEB2558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FAB3-FB72-4C37-8321-7EFF88E36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83F-9D4E-4589-81A4-BC48CBEB2558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FAB3-FB72-4C37-8321-7EFF88E36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83F-9D4E-4589-81A4-BC48CBEB2558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FAB3-FB72-4C37-8321-7EFF88E36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83F-9D4E-4589-81A4-BC48CBEB2558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FAB3-FB72-4C37-8321-7EFF88E36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83F-9D4E-4589-81A4-BC48CBEB2558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FAB3-FB72-4C37-8321-7EFF88E36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83F-9D4E-4589-81A4-BC48CBEB2558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FAB3-FB72-4C37-8321-7EFF88E36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1983F-9D4E-4589-81A4-BC48CBEB2558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BFAB3-FB72-4C37-8321-7EFF88E36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r0gFFJUsIrE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bigislandvideonews.com/2011/01/12/video-kalapana-lava-flow-update-on-hawaii-islan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wwnorton.com/college/geo/egeo/flash/2_10.sw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net/savageearth/animations/volcanoes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video.google.com/videoplay?docid=3977416382972126736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hvo.wr.usgs.gov/gallery/kilauea/volcanomovies/#flankvents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p_YUwdiy8I&amp;feature=related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4KbyB2UnTM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Volcanoes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733800"/>
            <a:ext cx="324802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066800"/>
            <a:ext cx="279876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icelandshie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04800"/>
            <a:ext cx="3124200" cy="21097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ctrTitle"/>
          </p:nvPr>
        </p:nvSpPr>
        <p:spPr>
          <a:solidFill>
            <a:srgbClr val="00FFFF"/>
          </a:solidFill>
        </p:spPr>
        <p:txBody>
          <a:bodyPr/>
          <a:lstStyle/>
          <a:p>
            <a:r>
              <a:rPr lang="en-US" smtClean="0"/>
              <a:t>Why?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Viscosity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41148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mtClean="0"/>
              <a:t>Resistance to flow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667000"/>
            <a:ext cx="32575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9600" y="5562600"/>
            <a:ext cx="7467600" cy="822325"/>
          </a:xfrm>
          <a:prstGeom prst="rect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Which test tube contains the fluid with high viscosity? Left? Right?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Viscosity: resistance to flow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00FFFF"/>
          </a:solidFill>
        </p:spPr>
        <p:txBody>
          <a:bodyPr/>
          <a:lstStyle/>
          <a:p>
            <a:pPr eaLnBrk="1" hangingPunct="1"/>
            <a:r>
              <a:rPr lang="en-US" smtClean="0"/>
              <a:t>Lavas with </a:t>
            </a:r>
            <a:r>
              <a:rPr lang="en-US" b="1" smtClean="0"/>
              <a:t>higher percentage of silicon and oxygen</a:t>
            </a:r>
            <a:r>
              <a:rPr lang="en-US" smtClean="0"/>
              <a:t> have a </a:t>
            </a:r>
            <a:r>
              <a:rPr lang="en-US" b="1" smtClean="0"/>
              <a:t>high viscosity-pasty</a:t>
            </a:r>
          </a:p>
          <a:p>
            <a:pPr eaLnBrk="1" hangingPunct="1"/>
            <a:r>
              <a:rPr lang="en-US" smtClean="0"/>
              <a:t>Lavas with a </a:t>
            </a:r>
            <a:r>
              <a:rPr lang="en-US" b="1" smtClean="0"/>
              <a:t>lower percentage of silicon and oxygen</a:t>
            </a:r>
            <a:r>
              <a:rPr lang="en-US" smtClean="0"/>
              <a:t> have a </a:t>
            </a:r>
            <a:r>
              <a:rPr lang="en-US" b="1" smtClean="0"/>
              <a:t>low viscosity-fluid</a:t>
            </a:r>
          </a:p>
        </p:txBody>
      </p:sp>
      <p:pic>
        <p:nvPicPr>
          <p:cNvPr id="11268" name="Picture 7" descr="EA F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133600"/>
            <a:ext cx="3429000" cy="1800225"/>
          </a:xfrm>
          <a:noFill/>
        </p:spPr>
      </p:pic>
      <p:pic>
        <p:nvPicPr>
          <p:cNvPr id="11269" name="Picture 8" descr="EA 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14800"/>
            <a:ext cx="41148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 smtClean="0"/>
              <a:t>Rhyolitic</a:t>
            </a:r>
            <a:r>
              <a:rPr lang="en-US" sz="4000" dirty="0" smtClean="0"/>
              <a:t> lava is associated with continental </a:t>
            </a:r>
            <a:r>
              <a:rPr lang="en-US" sz="4000" dirty="0" smtClean="0"/>
              <a:t>crust </a:t>
            </a:r>
            <a:endParaRPr lang="en-US" sz="4000" dirty="0" smtClean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3733800"/>
            <a:ext cx="4572000" cy="2513013"/>
          </a:xfrm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0" y="2133600"/>
            <a:ext cx="3962400" cy="116955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/>
              <a:t>Rhyolite</a:t>
            </a:r>
            <a:r>
              <a:rPr lang="en-US" sz="2800" b="1" dirty="0" smtClean="0"/>
              <a:t> </a:t>
            </a:r>
            <a:r>
              <a:rPr lang="en-US" sz="2800" dirty="0" smtClean="0"/>
              <a:t>is cooled from</a:t>
            </a: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 smtClean="0"/>
              <a:t>p</a:t>
            </a:r>
            <a:r>
              <a:rPr lang="en-US" sz="2800" dirty="0" smtClean="0"/>
              <a:t>asty </a:t>
            </a:r>
            <a:r>
              <a:rPr lang="en-US" sz="2800" dirty="0"/>
              <a:t>or </a:t>
            </a:r>
            <a:r>
              <a:rPr lang="en-US" sz="2800" dirty="0" smtClean="0"/>
              <a:t>thick lavas.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Andesitic lava is a combination of oceanic and continental crusts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3657600"/>
            <a:ext cx="3429000" cy="2389188"/>
          </a:xfrm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133600" y="1828800"/>
            <a:ext cx="4419600" cy="116955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/>
              <a:t>Andesite</a:t>
            </a:r>
            <a:r>
              <a:rPr lang="en-US" sz="2800" b="1" dirty="0" smtClean="0"/>
              <a:t> </a:t>
            </a:r>
            <a:r>
              <a:rPr lang="en-US" sz="2800" dirty="0" smtClean="0"/>
              <a:t>is cooled from </a:t>
            </a: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p</a:t>
            </a:r>
            <a:r>
              <a:rPr lang="en-US" sz="2800" dirty="0" smtClean="0"/>
              <a:t>asty </a:t>
            </a:r>
            <a:r>
              <a:rPr lang="en-US" sz="2800" dirty="0"/>
              <a:t>or </a:t>
            </a:r>
            <a:r>
              <a:rPr lang="en-US" sz="2800" dirty="0" smtClean="0"/>
              <a:t>thick lavas.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 smtClean="0"/>
              <a:t>Rhyolitic</a:t>
            </a:r>
            <a:r>
              <a:rPr lang="en-US" sz="4000" dirty="0" smtClean="0"/>
              <a:t> and andesitic lavas produce </a:t>
            </a:r>
            <a:r>
              <a:rPr lang="en-US" sz="4000" dirty="0" err="1" smtClean="0"/>
              <a:t>pyroclastic</a:t>
            </a:r>
            <a:r>
              <a:rPr lang="en-US" sz="4000" dirty="0" smtClean="0"/>
              <a:t> </a:t>
            </a:r>
            <a:r>
              <a:rPr lang="en-US" sz="4000" dirty="0" smtClean="0">
                <a:hlinkClick r:id="rId2"/>
              </a:rPr>
              <a:t>debris</a:t>
            </a:r>
            <a:endParaRPr lang="en-US" sz="4000" dirty="0" smtClean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38600" y="3886200"/>
            <a:ext cx="4876800" cy="2681288"/>
          </a:xfrm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hlinkClick r:id="rId2"/>
              </a:rPr>
              <a:t>Basaltic</a:t>
            </a:r>
            <a:r>
              <a:rPr lang="en-US" sz="4000" dirty="0" smtClean="0"/>
              <a:t> lava is associated with oceanic crust</a:t>
            </a: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3200400"/>
            <a:ext cx="3810000" cy="2762250"/>
          </a:xfrm>
          <a:noFill/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352800"/>
            <a:ext cx="42481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676400" y="1676400"/>
            <a:ext cx="6019800" cy="685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/>
              <a:t>Basalt </a:t>
            </a:r>
            <a:r>
              <a:rPr lang="en-US" sz="3200" dirty="0" smtClean="0"/>
              <a:t> </a:t>
            </a:r>
            <a:r>
              <a:rPr lang="en-US" sz="3200" dirty="0" smtClean="0"/>
              <a:t>is cooled from f</a:t>
            </a:r>
            <a:r>
              <a:rPr lang="en-US" sz="3200" dirty="0" smtClean="0"/>
              <a:t>luid lava.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000" smtClean="0"/>
              <a:t>Basaltic eruptions produce lava flows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2438400"/>
            <a:ext cx="6477000" cy="3562350"/>
          </a:xfrm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895600" y="6324600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Pahoehoe flows</a:t>
            </a:r>
            <a:r>
              <a:rPr lang="en-US"/>
              <a:t>: smooth, ropey surface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What type of lava is produced at each plate boundary or hot spot?</a:t>
            </a:r>
          </a:p>
        </p:txBody>
      </p:sp>
      <p:pic>
        <p:nvPicPr>
          <p:cNvPr id="17411" name="Picture 4" descr="08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28775"/>
            <a:ext cx="8229600" cy="446881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Hot</a:t>
            </a:r>
            <a:r>
              <a:rPr lang="en-US" smtClean="0"/>
              <a:t> Spots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4384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type of lava produced depends on hot spot location</a:t>
            </a:r>
          </a:p>
          <a:p>
            <a:pPr eaLnBrk="1" hangingPunct="1">
              <a:defRPr/>
            </a:pPr>
            <a:r>
              <a:rPr lang="en-US" dirty="0" smtClean="0"/>
              <a:t>Under oceanic crust?</a:t>
            </a:r>
          </a:p>
          <a:p>
            <a:pPr eaLnBrk="1" hangingPunct="1">
              <a:defRPr/>
            </a:pPr>
            <a:r>
              <a:rPr lang="en-US" dirty="0" smtClean="0"/>
              <a:t>Under continental crust?</a:t>
            </a:r>
          </a:p>
        </p:txBody>
      </p:sp>
      <p:pic>
        <p:nvPicPr>
          <p:cNvPr id="18436" name="Picture 4" descr="map of world plate margins (11K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733800"/>
            <a:ext cx="64008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smtClean="0"/>
              <a:t>Chapter 9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667000"/>
            <a:ext cx="4495800" cy="1752600"/>
          </a:xfrm>
          <a:solidFill>
            <a:srgbClr val="FF7C80"/>
          </a:solidFill>
        </p:spPr>
        <p:txBody>
          <a:bodyPr/>
          <a:lstStyle/>
          <a:p>
            <a:pPr eaLnBrk="1" hangingPunct="1"/>
            <a:r>
              <a:rPr lang="en-US" dirty="0" smtClean="0"/>
              <a:t>Pages: 247-266</a:t>
            </a:r>
          </a:p>
          <a:p>
            <a:pPr eaLnBrk="1" hangingPunct="1"/>
            <a:r>
              <a:rPr lang="en-US" dirty="0" smtClean="0"/>
              <a:t>Questions: 1-7, 12, 19, 21- 24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smtClean="0"/>
              <a:t>Tectonic setting of Hawaii?</a:t>
            </a:r>
          </a:p>
        </p:txBody>
      </p:sp>
      <p:pic>
        <p:nvPicPr>
          <p:cNvPr id="19459" name="Picture 4" descr="map of world plate margins (11K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905000"/>
            <a:ext cx="7610475" cy="3409950"/>
          </a:xfrm>
          <a:noFill/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133600" y="5562600"/>
            <a:ext cx="4953000" cy="519113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Hot spot under oceanic crust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CC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Hot spot under oceanic crust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209800"/>
            <a:ext cx="4038600" cy="3505200"/>
          </a:xfrm>
          <a:solidFill>
            <a:srgbClr val="FFFF66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Stationary plume under oceanic crust</a:t>
            </a:r>
          </a:p>
          <a:p>
            <a:pPr eaLnBrk="1" hangingPunct="1"/>
            <a:r>
              <a:rPr lang="en-US" smtClean="0"/>
              <a:t>Hot plume acts like a Bunsen burner</a:t>
            </a:r>
          </a:p>
          <a:p>
            <a:pPr eaLnBrk="1" hangingPunct="1"/>
            <a:r>
              <a:rPr lang="en-US" smtClean="0"/>
              <a:t>Melts oceanic crust</a:t>
            </a:r>
          </a:p>
          <a:p>
            <a:pPr eaLnBrk="1" hangingPunct="1"/>
            <a:r>
              <a:rPr lang="en-US" smtClean="0"/>
              <a:t>Material from the mantle is also added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648200"/>
            <a:ext cx="3200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CCFF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As the Pacific plate moves over the hot spot, a chain of islands form.</a:t>
            </a:r>
          </a:p>
        </p:txBody>
      </p:sp>
      <p:pic>
        <p:nvPicPr>
          <p:cNvPr id="21507" name="Picture 4" descr="08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" y="1600200"/>
            <a:ext cx="8170863" cy="4525963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962400" cy="1143000"/>
          </a:xfrm>
          <a:solidFill>
            <a:srgbClr val="33CCFF"/>
          </a:solidFill>
        </p:spPr>
        <p:txBody>
          <a:bodyPr/>
          <a:lstStyle/>
          <a:p>
            <a:pPr eaLnBrk="1" hangingPunct="1"/>
            <a:r>
              <a:rPr lang="en-US" smtClean="0"/>
              <a:t>Hawaii?</a:t>
            </a:r>
          </a:p>
        </p:txBody>
      </p:sp>
      <p:pic>
        <p:nvPicPr>
          <p:cNvPr id="22531" name="Picture 4" descr="08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533400"/>
            <a:ext cx="4019550" cy="2728913"/>
          </a:xfrm>
          <a:noFill/>
        </p:spPr>
      </p:pic>
      <p:pic>
        <p:nvPicPr>
          <p:cNvPr id="22532" name="Picture 5" descr="08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0"/>
            <a:ext cx="42656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icelandshie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0"/>
            <a:ext cx="4419600" cy="2984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5334000" y="3657600"/>
            <a:ext cx="31242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Aa flows: </a:t>
            </a:r>
            <a:r>
              <a:rPr lang="en-US"/>
              <a:t>blocky, jagged, slow moving flows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1143000" y="5105400"/>
            <a:ext cx="30480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Shield volcanoes </a:t>
            </a:r>
            <a:r>
              <a:rPr lang="en-US"/>
              <a:t>are associated with basaltic lava flows.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5486400" y="1524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Lava fountains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28800" y="1524000"/>
            <a:ext cx="1143000" cy="461963"/>
          </a:xfrm>
          <a:prstGeom prst="rect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Basalt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eaLnBrk="1" hangingPunct="1"/>
            <a:r>
              <a:rPr lang="en-US" smtClean="0"/>
              <a:t>Type of lava produced?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1676400"/>
            <a:ext cx="4495800" cy="1219200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smtClean="0"/>
              <a:t>Basalt</a:t>
            </a:r>
          </a:p>
          <a:p>
            <a:pPr eaLnBrk="1" hangingPunct="1"/>
            <a:r>
              <a:rPr lang="en-US" smtClean="0"/>
              <a:t>Fluid- low viscosity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0"/>
            <a:ext cx="3810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0"/>
            <a:ext cx="42481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What other tectonic setting would produce basaltic lava flows?</a:t>
            </a:r>
          </a:p>
        </p:txBody>
      </p:sp>
      <p:pic>
        <p:nvPicPr>
          <p:cNvPr id="24579" name="Picture 6" descr="08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28775"/>
            <a:ext cx="8229600" cy="4468813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smtClean="0"/>
              <a:t>Subduction zone: stratovolcanoes</a:t>
            </a:r>
          </a:p>
        </p:txBody>
      </p:sp>
      <p:pic>
        <p:nvPicPr>
          <p:cNvPr id="33795" name="Picture 4" descr="080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676400"/>
            <a:ext cx="6626225" cy="4525963"/>
          </a:xfrm>
          <a:noFill/>
        </p:spPr>
      </p:pic>
      <p:pic>
        <p:nvPicPr>
          <p:cNvPr id="33796" name="Picture 5" descr="rainier_taco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76400"/>
            <a:ext cx="327660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962400"/>
            <a:ext cx="19208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omposite_volcano_orig.gif (9367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42913"/>
            <a:ext cx="71628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85800" y="4572000"/>
            <a:ext cx="7924800" cy="669925"/>
          </a:xfrm>
          <a:prstGeom prst="rect">
            <a:avLst/>
          </a:prstGeom>
          <a:solidFill>
            <a:srgbClr val="FF66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hlinkClick r:id="rId3"/>
              </a:rPr>
              <a:t>Composite</a:t>
            </a:r>
            <a:r>
              <a:rPr lang="en-US" sz="3600" dirty="0">
                <a:latin typeface="Times New Roman" pitchFamily="18" charset="0"/>
              </a:rPr>
              <a:t> Volcano: </a:t>
            </a:r>
            <a:r>
              <a:rPr lang="en-US" sz="3600" dirty="0" err="1">
                <a:latin typeface="Times New Roman" pitchFamily="18" charset="0"/>
              </a:rPr>
              <a:t>subduction</a:t>
            </a:r>
            <a:r>
              <a:rPr lang="en-US" sz="3600" dirty="0">
                <a:latin typeface="Times New Roman" pitchFamily="18" charset="0"/>
              </a:rPr>
              <a:t> zones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828800" y="5257800"/>
            <a:ext cx="6324600" cy="1323975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Built over a long period of time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Can reach over 14000 feet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3048000" cy="1085850"/>
          </a:xfrm>
          <a:prstGeom prst="rect">
            <a:avLst/>
          </a:prstGeom>
          <a:solidFill>
            <a:srgbClr val="FF99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Steep at summit, less steep at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mtClean="0"/>
              <a:t>Mt. St. Helens versus Kiliauea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667000"/>
          </a:xfrm>
          <a:solidFill>
            <a:srgbClr val="33CCFF"/>
          </a:solidFill>
        </p:spPr>
        <p:txBody>
          <a:bodyPr/>
          <a:lstStyle/>
          <a:p>
            <a:pPr eaLnBrk="1" hangingPunct="1"/>
            <a:r>
              <a:rPr lang="en-US" smtClean="0"/>
              <a:t>Subduction zone</a:t>
            </a:r>
          </a:p>
          <a:p>
            <a:pPr eaLnBrk="1" hangingPunct="1"/>
            <a:r>
              <a:rPr lang="en-US" smtClean="0"/>
              <a:t>Stratovolcano</a:t>
            </a:r>
          </a:p>
          <a:p>
            <a:pPr eaLnBrk="1" hangingPunct="1"/>
            <a:r>
              <a:rPr lang="en-US" smtClean="0"/>
              <a:t>Andesitic lava (pasty)</a:t>
            </a:r>
          </a:p>
          <a:p>
            <a:pPr eaLnBrk="1" hangingPunct="1"/>
            <a:r>
              <a:rPr lang="en-US" smtClean="0"/>
              <a:t>Violent eruptions</a:t>
            </a:r>
          </a:p>
          <a:p>
            <a:pPr lvl="1" eaLnBrk="1" hangingPunct="1"/>
            <a:r>
              <a:rPr lang="en-US" smtClean="0"/>
              <a:t>Pyroclastic debris</a:t>
            </a:r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2438400"/>
          </a:xfrm>
          <a:solidFill>
            <a:srgbClr val="33CCFF"/>
          </a:solidFill>
        </p:spPr>
        <p:txBody>
          <a:bodyPr/>
          <a:lstStyle/>
          <a:p>
            <a:pPr eaLnBrk="1" hangingPunct="1"/>
            <a:r>
              <a:rPr lang="en-US" smtClean="0"/>
              <a:t>Hot spot under oceanic crust</a:t>
            </a:r>
          </a:p>
          <a:p>
            <a:pPr eaLnBrk="1" hangingPunct="1"/>
            <a:r>
              <a:rPr lang="en-US" smtClean="0"/>
              <a:t>Shield volcano</a:t>
            </a:r>
          </a:p>
          <a:p>
            <a:pPr eaLnBrk="1" hangingPunct="1"/>
            <a:r>
              <a:rPr lang="en-US" smtClean="0"/>
              <a:t>Basaltic lava (fluid)</a:t>
            </a:r>
          </a:p>
          <a:p>
            <a:pPr lvl="1" eaLnBrk="1" hangingPunct="1"/>
            <a:r>
              <a:rPr lang="en-US" smtClean="0"/>
              <a:t>Lava flows</a:t>
            </a:r>
          </a:p>
        </p:txBody>
      </p:sp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148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038600"/>
            <a:ext cx="2747963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447800"/>
          </a:xfrm>
          <a:solidFill>
            <a:srgbClr val="FF9933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Mt. St. Helens: before the 1980 </a:t>
            </a:r>
            <a:r>
              <a:rPr lang="en-US" dirty="0" smtClean="0">
                <a:hlinkClick r:id="rId2"/>
              </a:rPr>
              <a:t>eruption</a:t>
            </a:r>
            <a:endParaRPr lang="en-US" dirty="0" smtClean="0"/>
          </a:p>
        </p:txBody>
      </p:sp>
      <p:pic>
        <p:nvPicPr>
          <p:cNvPr id="43011" name="Picture 3" descr="M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79600"/>
            <a:ext cx="7467600" cy="4978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1828800" y="3276600"/>
            <a:ext cx="2209800" cy="228600"/>
          </a:xfrm>
          <a:prstGeom prst="rightArrow">
            <a:avLst>
              <a:gd name="adj1" fmla="val 50000"/>
              <a:gd name="adj2" fmla="val 241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0" y="2057400"/>
            <a:ext cx="1981200" cy="193675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Bulge: plug that is pushed out by magma within the conduit.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CCFF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Volcanoes are associated with plate boundaries and hot spots</a:t>
            </a:r>
          </a:p>
        </p:txBody>
      </p:sp>
      <p:pic>
        <p:nvPicPr>
          <p:cNvPr id="4099" name="Picture 4" descr="08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28775"/>
            <a:ext cx="8229600" cy="4468813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dirty="0" smtClean="0"/>
              <a:t>Kilauea </a:t>
            </a:r>
            <a:r>
              <a:rPr lang="en-US" dirty="0" smtClean="0">
                <a:hlinkClick r:id="rId2"/>
              </a:rPr>
              <a:t>eruption</a:t>
            </a:r>
            <a:endParaRPr lang="en-US" dirty="0" smtClean="0"/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447800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5925" y="457200"/>
            <a:ext cx="49180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3886200" cy="4038600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Caldera Formation: </a:t>
            </a:r>
            <a:r>
              <a:rPr lang="en-US" dirty="0" smtClean="0">
                <a:hlinkClick r:id="rId3"/>
              </a:rPr>
              <a:t>enormous</a:t>
            </a:r>
            <a:r>
              <a:rPr lang="en-US" dirty="0" smtClean="0"/>
              <a:t> eruption in a short period of time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90600" y="5029200"/>
            <a:ext cx="2209800" cy="822325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Rhyolitic lava composition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smtClean="0"/>
              <a:t>Size Comparison of Volcanic Landforms</a:t>
            </a:r>
          </a:p>
        </p:txBody>
      </p:sp>
      <p:pic>
        <p:nvPicPr>
          <p:cNvPr id="45059" name="Picture 3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88392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How is magma produced?</a:t>
            </a:r>
          </a:p>
        </p:txBody>
      </p:sp>
      <p:pic>
        <p:nvPicPr>
          <p:cNvPr id="47107" name="Picture 4" descr="08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81213"/>
            <a:ext cx="8229600" cy="3563937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CC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Decompression Melting</a:t>
            </a:r>
          </a:p>
        </p:txBody>
      </p:sp>
      <p:pic>
        <p:nvPicPr>
          <p:cNvPr id="48131" name="Picture 4" descr="080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66838" y="1600200"/>
            <a:ext cx="6410325" cy="4525963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Decompression Melting</a:t>
            </a:r>
          </a:p>
        </p:txBody>
      </p:sp>
      <p:pic>
        <p:nvPicPr>
          <p:cNvPr id="49155" name="Picture 4" descr="08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1752600"/>
            <a:ext cx="5187950" cy="4525963"/>
          </a:xfrm>
          <a:noFill/>
        </p:spPr>
      </p:pic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2362200" cy="18002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Decrease pressure, lower melting temperature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Addition of volatiles lowers melting temperature</a:t>
            </a:r>
          </a:p>
        </p:txBody>
      </p:sp>
      <p:pic>
        <p:nvPicPr>
          <p:cNvPr id="50179" name="Picture 3" descr="Fi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18000" contrast="-6000"/>
          </a:blip>
          <a:srcRect/>
          <a:stretch>
            <a:fillRect/>
          </a:stretch>
        </p:blipFill>
        <p:spPr>
          <a:xfrm>
            <a:off x="1030288" y="1600200"/>
            <a:ext cx="70834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Adding water, lowers the rock’s melting temperature.</a:t>
            </a:r>
          </a:p>
        </p:txBody>
      </p:sp>
      <p:pic>
        <p:nvPicPr>
          <p:cNvPr id="51203" name="Picture 3" descr="EA 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3214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81150"/>
            <a:ext cx="52863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hlinkClick r:id="rId3"/>
              </a:rPr>
              <a:t>Gases</a:t>
            </a:r>
            <a:r>
              <a:rPr lang="en-US" dirty="0" smtClean="0"/>
              <a:t> drive volcanic eruptions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CCFF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What do you remember about oceanic and continental crust?</a:t>
            </a:r>
          </a:p>
        </p:txBody>
      </p:sp>
      <p:pic>
        <p:nvPicPr>
          <p:cNvPr id="5123" name="Picture 4" descr="lithosp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8288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3886200" cy="2438400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smtClean="0"/>
              <a:t>Oceanic crust:</a:t>
            </a:r>
          </a:p>
          <a:p>
            <a:pPr lvl="1" eaLnBrk="1" hangingPunct="1"/>
            <a:r>
              <a:rPr lang="en-US" smtClean="0"/>
              <a:t>Composition?</a:t>
            </a:r>
          </a:p>
          <a:p>
            <a:pPr eaLnBrk="1" hangingPunct="1"/>
            <a:r>
              <a:rPr lang="en-US" smtClean="0"/>
              <a:t>Continental crust:</a:t>
            </a:r>
          </a:p>
          <a:p>
            <a:pPr lvl="1" eaLnBrk="1" hangingPunct="1"/>
            <a:r>
              <a:rPr lang="en-US" smtClean="0"/>
              <a:t>Composition?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lithosp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1336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86200" cy="4953000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smtClean="0"/>
              <a:t>Oceanic crust:</a:t>
            </a:r>
          </a:p>
          <a:p>
            <a:pPr lvl="1" eaLnBrk="1" hangingPunct="1"/>
            <a:r>
              <a:rPr lang="en-US" smtClean="0"/>
              <a:t>Lower in silicon and oxygen</a:t>
            </a:r>
          </a:p>
          <a:p>
            <a:pPr lvl="1" eaLnBrk="1" hangingPunct="1"/>
            <a:r>
              <a:rPr lang="en-US" smtClean="0"/>
              <a:t>Higher in magnesium and iron</a:t>
            </a:r>
          </a:p>
          <a:p>
            <a:pPr eaLnBrk="1" hangingPunct="1"/>
            <a:r>
              <a:rPr lang="en-US" smtClean="0"/>
              <a:t>Continental crust:</a:t>
            </a:r>
          </a:p>
          <a:p>
            <a:pPr lvl="1" eaLnBrk="1" hangingPunct="1"/>
            <a:r>
              <a:rPr lang="en-US" smtClean="0"/>
              <a:t>Higher in Si and O</a:t>
            </a:r>
          </a:p>
          <a:p>
            <a:pPr lvl="1" eaLnBrk="1" hangingPunct="1"/>
            <a:r>
              <a:rPr lang="en-US" smtClean="0"/>
              <a:t>Lower in Mg and Fe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>
          <a:solidFill>
            <a:srgbClr val="33CCFF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What do you remember about oceanic and continental crust?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mtClean="0"/>
              <a:t>Who cares about the composition?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Composition determines the </a:t>
            </a:r>
            <a:r>
              <a:rPr lang="en-US" dirty="0" err="1" smtClean="0"/>
              <a:t>explosivity</a:t>
            </a:r>
            <a:r>
              <a:rPr lang="en-US" dirty="0" smtClean="0"/>
              <a:t> of a volcano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Volcanic rock names are based on the composition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Basalt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Andesite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Rhyolite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Lowest</a:t>
                      </a:r>
                      <a:r>
                        <a:rPr lang="en-US" baseline="0" dirty="0" smtClean="0"/>
                        <a:t> % of silicon and oxygen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Intermediate % of silicon and oxygen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Highest % of silicon and oxygen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Oceanic crust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Mixture</a:t>
                      </a:r>
                      <a:r>
                        <a:rPr lang="en-US" baseline="0" dirty="0" smtClean="0"/>
                        <a:t> of oceanic and continental crust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Continental</a:t>
                      </a:r>
                      <a:r>
                        <a:rPr lang="en-US" baseline="0" dirty="0" smtClean="0"/>
                        <a:t> crust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Divergent plate boundaries and hot spots under oceanic crust (Hawaii)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Subduction</a:t>
                      </a:r>
                      <a:r>
                        <a:rPr lang="en-US" dirty="0" smtClean="0"/>
                        <a:t> zones: Ring of Fire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Cascadia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subduction</a:t>
                      </a:r>
                      <a:r>
                        <a:rPr lang="en-US" baseline="0" dirty="0" smtClean="0"/>
                        <a:t> zone)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 spot under continental crust (Yellowstone)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Magma or lava?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Within the crust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On the Earth’s surface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006" y="2678906"/>
            <a:ext cx="30765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100" y="2416969"/>
            <a:ext cx="23336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457450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The more silicate tetrahedrons in a lava, the more explosive the volcano.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990600"/>
          </a:xfrm>
          <a:solidFill>
            <a:schemeClr val="accent1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Which lava contains the higher percentage silicon and oxygen?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6248400"/>
            <a:ext cx="4343400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Rhyolitic</a:t>
            </a:r>
            <a:r>
              <a:rPr lang="en-US" sz="2400" dirty="0"/>
              <a:t> or andesitic lavas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124200"/>
            <a:ext cx="3200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591</Words>
  <Application>Microsoft Office PowerPoint</Application>
  <PresentationFormat>On-screen Show (4:3)</PresentationFormat>
  <Paragraphs>106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Volcanoes</vt:lpstr>
      <vt:lpstr>Chapter 9</vt:lpstr>
      <vt:lpstr>Volcanoes are associated with plate boundaries and hot spots</vt:lpstr>
      <vt:lpstr>What do you remember about oceanic and continental crust?</vt:lpstr>
      <vt:lpstr>What do you remember about oceanic and continental crust?</vt:lpstr>
      <vt:lpstr>Who cares about the composition?</vt:lpstr>
      <vt:lpstr>Volcanic rock names are based on the composition</vt:lpstr>
      <vt:lpstr>Magma or lava?</vt:lpstr>
      <vt:lpstr>The more silicate tetrahedrons in a lava, the more explosive the volcano.</vt:lpstr>
      <vt:lpstr>Why?</vt:lpstr>
      <vt:lpstr>Viscosity</vt:lpstr>
      <vt:lpstr>Viscosity: resistance to flow</vt:lpstr>
      <vt:lpstr>Rhyolitic lava is associated with continental crust </vt:lpstr>
      <vt:lpstr>Andesitic lava is a combination of oceanic and continental crusts</vt:lpstr>
      <vt:lpstr>Rhyolitic and andesitic lavas produce pyroclastic debris</vt:lpstr>
      <vt:lpstr>Basaltic lava is associated with oceanic crust</vt:lpstr>
      <vt:lpstr>Basaltic eruptions produce lava flows</vt:lpstr>
      <vt:lpstr>What type of lava is produced at each plate boundary or hot spot?</vt:lpstr>
      <vt:lpstr>Hot Spots</vt:lpstr>
      <vt:lpstr>Tectonic setting of Hawaii?</vt:lpstr>
      <vt:lpstr>Hot spot under oceanic crust</vt:lpstr>
      <vt:lpstr>As the Pacific plate moves over the hot spot, a chain of islands form.</vt:lpstr>
      <vt:lpstr>Hawaii?</vt:lpstr>
      <vt:lpstr>Type of lava produced?</vt:lpstr>
      <vt:lpstr>What other tectonic setting would produce basaltic lava flows?</vt:lpstr>
      <vt:lpstr>Subduction zone: stratovolcanoes</vt:lpstr>
      <vt:lpstr>Slide 27</vt:lpstr>
      <vt:lpstr>Mt. St. Helens versus Kiliauea</vt:lpstr>
      <vt:lpstr>Mt. St. Helens: before the 1980 eruption</vt:lpstr>
      <vt:lpstr>Kilauea eruption</vt:lpstr>
      <vt:lpstr>Caldera Formation: enormous eruption in a short period of time</vt:lpstr>
      <vt:lpstr>Size Comparison of Volcanic Landforms</vt:lpstr>
      <vt:lpstr>How is magma produced?</vt:lpstr>
      <vt:lpstr>Decompression Melting</vt:lpstr>
      <vt:lpstr>Decompression Melting</vt:lpstr>
      <vt:lpstr>Addition of volatiles lowers melting temperature</vt:lpstr>
      <vt:lpstr>Adding water, lowers the rock’s melting temperature.</vt:lpstr>
      <vt:lpstr>Gases drive volcanic eruptions</vt:lpstr>
    </vt:vector>
  </TitlesOfParts>
  <Company>SJSU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</dc:title>
  <dc:creator>paulaj</dc:creator>
  <cp:lastModifiedBy>paulaj</cp:lastModifiedBy>
  <cp:revision>6</cp:revision>
  <dcterms:created xsi:type="dcterms:W3CDTF">2011-04-11T15:36:17Z</dcterms:created>
  <dcterms:modified xsi:type="dcterms:W3CDTF">2011-04-13T15:18:53Z</dcterms:modified>
</cp:coreProperties>
</file>