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7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719" autoAdjust="0"/>
  </p:normalViewPr>
  <p:slideViewPr>
    <p:cSldViewPr snapToGrid="0" snapToObjects="1">
      <p:cViewPr varScale="1">
        <p:scale>
          <a:sx n="97" d="100"/>
          <a:sy n="97" d="100"/>
        </p:scale>
        <p:origin x="-19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08FB-2AFA-FA45-8818-8FE604888249}" type="datetimeFigureOut">
              <a:rPr lang="en-US" smtClean="0"/>
              <a:t>8/25/14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1DC8-AA12-BD4C-A9A0-FD30781DD2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75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08FB-2AFA-FA45-8818-8FE604888249}" type="datetimeFigureOut">
              <a:rPr lang="en-US" smtClean="0"/>
              <a:t>8/25/14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1DC8-AA12-BD4C-A9A0-FD30781DD2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663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08FB-2AFA-FA45-8818-8FE604888249}" type="datetimeFigureOut">
              <a:rPr lang="en-US" smtClean="0"/>
              <a:t>8/25/14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1DC8-AA12-BD4C-A9A0-FD30781DD2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35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08FB-2AFA-FA45-8818-8FE604888249}" type="datetimeFigureOut">
              <a:rPr lang="en-US" smtClean="0"/>
              <a:t>8/25/14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1DC8-AA12-BD4C-A9A0-FD30781DD2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274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08FB-2AFA-FA45-8818-8FE604888249}" type="datetimeFigureOut">
              <a:rPr lang="en-US" smtClean="0"/>
              <a:t>8/25/14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1DC8-AA12-BD4C-A9A0-FD30781DD2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03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08FB-2AFA-FA45-8818-8FE604888249}" type="datetimeFigureOut">
              <a:rPr lang="en-US" smtClean="0"/>
              <a:t>8/25/14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1DC8-AA12-BD4C-A9A0-FD30781DD2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58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08FB-2AFA-FA45-8818-8FE604888249}" type="datetimeFigureOut">
              <a:rPr lang="en-US" smtClean="0"/>
              <a:t>8/25/14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1DC8-AA12-BD4C-A9A0-FD30781DD2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08FB-2AFA-FA45-8818-8FE604888249}" type="datetimeFigureOut">
              <a:rPr lang="en-US" smtClean="0"/>
              <a:t>8/25/14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1DC8-AA12-BD4C-A9A0-FD30781DD2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795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08FB-2AFA-FA45-8818-8FE604888249}" type="datetimeFigureOut">
              <a:rPr lang="en-US" smtClean="0"/>
              <a:t>8/25/14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1DC8-AA12-BD4C-A9A0-FD30781DD2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8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08FB-2AFA-FA45-8818-8FE604888249}" type="datetimeFigureOut">
              <a:rPr lang="en-US" smtClean="0"/>
              <a:t>8/25/14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1DC8-AA12-BD4C-A9A0-FD30781DD2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24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08FB-2AFA-FA45-8818-8FE604888249}" type="datetimeFigureOut">
              <a:rPr lang="en-US" smtClean="0"/>
              <a:t>8/25/14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1DC8-AA12-BD4C-A9A0-FD30781DD2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6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508FB-2AFA-FA45-8818-8FE604888249}" type="datetimeFigureOut">
              <a:rPr lang="en-US" smtClean="0"/>
              <a:t>8/25/14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21DC8-AA12-BD4C-A9A0-FD30781DD2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423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jsu.edu/people/robert.coope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4500"/>
            <a:ext cx="7772400" cy="1654599"/>
          </a:xfrm>
        </p:spPr>
        <p:txBody>
          <a:bodyPr>
            <a:noAutofit/>
          </a:bodyPr>
          <a:lstStyle/>
          <a:p>
            <a:r>
              <a:rPr lang="en-US" sz="3200" b="1" dirty="0"/>
              <a:t>Psychology Department</a:t>
            </a:r>
            <a:br>
              <a:rPr lang="en-US" sz="3200" b="1" dirty="0"/>
            </a:br>
            <a:r>
              <a:rPr lang="en-US" sz="3200" b="1" dirty="0"/>
              <a:t>PSYC 102, Child </a:t>
            </a:r>
            <a:r>
              <a:rPr lang="en-US" sz="3200" b="1" dirty="0" smtClean="0"/>
              <a:t>Psychology, </a:t>
            </a:r>
            <a:r>
              <a:rPr lang="en-US" sz="3200" b="1" dirty="0"/>
              <a:t>Sec 2, Fall, </a:t>
            </a:r>
            <a:r>
              <a:rPr lang="en-US" sz="3200" b="1" dirty="0" smtClean="0"/>
              <a:t>2014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Robert Cooper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Issues for those wishing to add.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Importance of attending one of the first two classes for those registered.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346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Robert Cooper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Ethnic background includes Scottish, English Moroccan Jewish, and Native </a:t>
            </a:r>
            <a:r>
              <a:rPr lang="en-US" dirty="0"/>
              <a:t>A</a:t>
            </a:r>
            <a:r>
              <a:rPr lang="en-US" dirty="0" smtClean="0"/>
              <a:t>merican.</a:t>
            </a:r>
          </a:p>
          <a:p>
            <a:r>
              <a:rPr lang="en-US" dirty="0" smtClean="0"/>
              <a:t>Parents were school teachers and I am the second of five children.</a:t>
            </a:r>
          </a:p>
          <a:p>
            <a:r>
              <a:rPr lang="en-US" dirty="0" smtClean="0"/>
              <a:t>Began college as a physics major, but changed to psychology in my junior year.</a:t>
            </a:r>
          </a:p>
          <a:p>
            <a:r>
              <a:rPr lang="en-US" dirty="0" smtClean="0"/>
              <a:t>Areas of specialization in cognitive/developmental psychology: development of math and science concepts, ethnicity and SES effects on school success.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47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Computers &amp; Power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Computers in class</a:t>
            </a:r>
          </a:p>
          <a:p>
            <a:pPr lvl="1"/>
            <a:r>
              <a:rPr lang="en-US" dirty="0" smtClean="0"/>
              <a:t>Effects of taking notes on computers</a:t>
            </a:r>
          </a:p>
          <a:p>
            <a:pPr lvl="1"/>
            <a:r>
              <a:rPr lang="en-US" dirty="0" smtClean="0"/>
              <a:t>Effects of multitasking</a:t>
            </a:r>
          </a:p>
          <a:p>
            <a:pPr marL="457200" lvl="1" indent="0">
              <a:buNone/>
            </a:pPr>
            <a:r>
              <a:rPr lang="en-US" dirty="0" smtClean="0"/>
              <a:t>Power Points</a:t>
            </a:r>
          </a:p>
          <a:p>
            <a:pPr marL="457200" lvl="1" indent="0">
              <a:buNone/>
            </a:pPr>
            <a:r>
              <a:rPr lang="en-US" dirty="0"/>
              <a:t>	C</a:t>
            </a:r>
            <a:r>
              <a:rPr lang="en-US" dirty="0" smtClean="0"/>
              <a:t>ontroversy about providing slides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I will post them after the lecture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069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Concept—In-class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Retrospective report:  Describe your concept of yourself at different points in your life.</a:t>
            </a:r>
          </a:p>
          <a:p>
            <a:r>
              <a:rPr lang="en-US" dirty="0" smtClean="0"/>
              <a:t>1.  At age 2</a:t>
            </a:r>
          </a:p>
          <a:p>
            <a:r>
              <a:rPr lang="en-US" dirty="0" smtClean="0"/>
              <a:t>2.  At age 5</a:t>
            </a:r>
          </a:p>
          <a:p>
            <a:r>
              <a:rPr lang="en-US" dirty="0" smtClean="0"/>
              <a:t>3.  </a:t>
            </a:r>
            <a:r>
              <a:rPr lang="en-US" dirty="0" smtClean="0"/>
              <a:t>At </a:t>
            </a:r>
            <a:r>
              <a:rPr lang="en-US" dirty="0" smtClean="0"/>
              <a:t>age 10</a:t>
            </a:r>
          </a:p>
          <a:p>
            <a:r>
              <a:rPr lang="en-US" dirty="0" smtClean="0"/>
              <a:t>4.  At age 15</a:t>
            </a:r>
          </a:p>
          <a:p>
            <a:r>
              <a:rPr lang="en-US" dirty="0" smtClean="0"/>
              <a:t>One or two sentences for each age.  Put your name and date at the top of the page.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7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Developmental Psychology as a Science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Diary Studies</a:t>
            </a:r>
          </a:p>
          <a:p>
            <a:r>
              <a:rPr lang="en-US" dirty="0" smtClean="0"/>
              <a:t>Normative/descriptive studies</a:t>
            </a:r>
          </a:p>
          <a:p>
            <a:r>
              <a:rPr lang="en-US" dirty="0" smtClean="0"/>
              <a:t>Correlational studies</a:t>
            </a:r>
          </a:p>
          <a:p>
            <a:r>
              <a:rPr lang="en-US" dirty="0" smtClean="0"/>
              <a:t>Experimental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767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Outline for each Lecture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4610"/>
            <a:ext cx="8229600" cy="5382028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10 PM the day before a lecture the outline will be available on my web site:  </a:t>
            </a:r>
            <a:r>
              <a:rPr lang="en-US" sz="2400" dirty="0" smtClean="0">
                <a:hlinkClick r:id="rId2"/>
              </a:rPr>
              <a:t>www.sjsu.edu/people/robert.cooper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/>
              <a:t>Psyc</a:t>
            </a:r>
            <a:r>
              <a:rPr lang="en-US" sz="2400" dirty="0"/>
              <a:t> 102.02, Lecture Outline, August 22, </a:t>
            </a:r>
            <a:r>
              <a:rPr lang="en-US" sz="2400" dirty="0" smtClean="0"/>
              <a:t>2014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Introduction to course (readings, assignments, tests, grading scheme, etc.)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Intro to Professor – Focus on characteristics that are relevant to Developmental Psychology (e.g., SES, family structure, ethnicity, etc.)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Conception of human development and the nature/nurture issue</a:t>
            </a:r>
          </a:p>
          <a:p>
            <a:r>
              <a:rPr lang="en-US" sz="2400" dirty="0"/>
              <a:t>	</a:t>
            </a:r>
            <a:r>
              <a:rPr lang="en-US" sz="2400" dirty="0"/>
              <a:t>Preformationism</a:t>
            </a:r>
            <a:r>
              <a:rPr lang="en-US" sz="2400" dirty="0"/>
              <a:t>, Empiricism, </a:t>
            </a:r>
            <a:r>
              <a:rPr lang="en-US" sz="2400" dirty="0" smtClean="0"/>
              <a:t>Predeterminism</a:t>
            </a:r>
            <a:r>
              <a:rPr lang="en-US" sz="2400" dirty="0" smtClean="0"/>
              <a:t>, etc.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In-class writing assignment: self-concept at 2 years, 5 years, 10 years, 15 years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Developmental Psychology as a Science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2502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0021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Faculty </a:t>
            </a:r>
            <a:r>
              <a:rPr lang="en-US" b="1" dirty="0" smtClean="0"/>
              <a:t>Web Page and MYSJSU Messaging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Course </a:t>
            </a:r>
            <a:r>
              <a:rPr lang="en-US" dirty="0"/>
              <a:t>materials such as syllabus, handouts, notes, assignment instructions, etc. can be found on my faculty web page at http://</a:t>
            </a:r>
            <a:r>
              <a:rPr lang="en-US" dirty="0"/>
              <a:t>www.sjsu.edu</a:t>
            </a:r>
            <a:r>
              <a:rPr lang="en-US" dirty="0"/>
              <a:t>/people/</a:t>
            </a:r>
            <a:r>
              <a:rPr lang="en-US" dirty="0"/>
              <a:t>robert.cooper</a:t>
            </a:r>
            <a:r>
              <a:rPr lang="en-US" dirty="0"/>
              <a:t>. You are responsible for regularly checking with the messaging system through </a:t>
            </a:r>
            <a:r>
              <a:rPr lang="en-US" dirty="0"/>
              <a:t>MySJSU</a:t>
            </a:r>
            <a:r>
              <a:rPr lang="en-US" dirty="0"/>
              <a:t>  to learn any updates.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43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Course Description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SJSU </a:t>
            </a:r>
            <a:r>
              <a:rPr lang="en-US" dirty="0"/>
              <a:t>Course Catalog Description: “Psychological development of children </a:t>
            </a:r>
            <a:r>
              <a:rPr lang="en-US" dirty="0" smtClean="0"/>
              <a:t>from conception </a:t>
            </a:r>
            <a:r>
              <a:rPr lang="en-US" dirty="0"/>
              <a:t>to adolescence, including perceptual, cognitive, personality and </a:t>
            </a:r>
            <a:r>
              <a:rPr lang="en-US" dirty="0" smtClean="0"/>
              <a:t>social development</a:t>
            </a:r>
            <a:r>
              <a:rPr lang="en-US" dirty="0"/>
              <a:t>. Outside activities may be required. Prerequisite: PSYC 001 (</a:t>
            </a:r>
            <a:r>
              <a:rPr lang="en-US" dirty="0" smtClean="0"/>
              <a:t>General Psychology</a:t>
            </a:r>
            <a:r>
              <a:rPr lang="en-US" dirty="0"/>
              <a:t>).”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61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Course Goals and Learning Objectives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Upon </a:t>
            </a:r>
            <a:r>
              <a:rPr lang="en-US" dirty="0"/>
              <a:t>successful completion of this course, students will be able to:</a:t>
            </a:r>
          </a:p>
          <a:p>
            <a:r>
              <a:rPr lang="en-US" dirty="0"/>
              <a:t>CLO1: Recognize normative (i.e., “average” or “typical”) and individual aspects </a:t>
            </a:r>
            <a:r>
              <a:rPr lang="en-US" dirty="0" smtClean="0"/>
              <a:t>of development</a:t>
            </a:r>
            <a:endParaRPr lang="en-US" dirty="0"/>
          </a:p>
          <a:p>
            <a:r>
              <a:rPr lang="en-US" dirty="0"/>
              <a:t>CLO2: Identify and describe psychological theories and concepts of cognitive, social, </a:t>
            </a:r>
            <a:r>
              <a:rPr lang="en-US" dirty="0" smtClean="0"/>
              <a:t>and emotional </a:t>
            </a:r>
            <a:r>
              <a:rPr lang="en-US" dirty="0"/>
              <a:t>development</a:t>
            </a:r>
          </a:p>
          <a:p>
            <a:r>
              <a:rPr lang="en-US" dirty="0"/>
              <a:t>CLO3: Have an appreciation of the variety of factors that may influence the process </a:t>
            </a:r>
            <a:r>
              <a:rPr lang="en-US" dirty="0" smtClean="0"/>
              <a:t>of development</a:t>
            </a:r>
            <a:r>
              <a:rPr lang="en-US" dirty="0"/>
              <a:t>, including the potential impact of such factors as genetics, ethnicity, culture</a:t>
            </a:r>
            <a:r>
              <a:rPr lang="en-US" dirty="0" smtClean="0"/>
              <a:t>, gender</a:t>
            </a:r>
            <a:r>
              <a:rPr lang="en-US" dirty="0"/>
              <a:t>, and socioeconomic status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233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Textbook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DeHart</a:t>
            </a:r>
            <a:r>
              <a:rPr lang="en-US" dirty="0"/>
              <a:t>, G. B., </a:t>
            </a:r>
            <a:r>
              <a:rPr lang="en-US" dirty="0"/>
              <a:t>Sroufe</a:t>
            </a:r>
            <a:r>
              <a:rPr lang="en-US" dirty="0"/>
              <a:t>, L. A., &amp; Cooper, R. G. (2004).  </a:t>
            </a:r>
            <a:r>
              <a:rPr lang="en-US" i="1" dirty="0"/>
              <a:t>Child development: Its nature and course (5</a:t>
            </a:r>
            <a:r>
              <a:rPr lang="en-US" i="1" baseline="30000" dirty="0"/>
              <a:t>th</a:t>
            </a:r>
            <a:r>
              <a:rPr lang="en-US" i="1" dirty="0"/>
              <a:t> Ed,).  </a:t>
            </a:r>
            <a:r>
              <a:rPr lang="en-US" dirty="0"/>
              <a:t>McGraw Hill.  ISBN: 0-07-249141-8</a:t>
            </a:r>
            <a:r>
              <a:rPr lang="en-US" dirty="0" smtClean="0"/>
              <a:t>.</a:t>
            </a:r>
          </a:p>
          <a:p>
            <a:endParaRPr lang="en-US" b="1" dirty="0"/>
          </a:p>
          <a:p>
            <a:r>
              <a:rPr lang="en-US" dirty="0" smtClean="0"/>
              <a:t>Donate proceeds from books bought for this class to ALS Association</a:t>
            </a:r>
          </a:p>
          <a:p>
            <a:r>
              <a:rPr lang="en-US" dirty="0" smtClean="0"/>
              <a:t>Ice bucket challenge after class on Thursday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606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course requirements and their weighting in the grading system are as follows: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</a:t>
            </a:r>
            <a:r>
              <a:rPr lang="en-US" dirty="0"/>
              <a:t>“mid-term” tests (20% of the grade each)		</a:t>
            </a:r>
            <a:r>
              <a:rPr lang="en-US" dirty="0" smtClean="0"/>
              <a:t>											40</a:t>
            </a:r>
            <a:r>
              <a:rPr lang="en-US" dirty="0"/>
              <a:t>%</a:t>
            </a:r>
          </a:p>
          <a:p>
            <a:r>
              <a:rPr lang="en-US" dirty="0"/>
              <a:t>In-class writing						</a:t>
            </a:r>
            <a:r>
              <a:rPr lang="en-US" dirty="0" smtClean="0"/>
              <a:t>	10</a:t>
            </a:r>
            <a:r>
              <a:rPr lang="en-US" dirty="0"/>
              <a:t>%</a:t>
            </a:r>
          </a:p>
          <a:p>
            <a:r>
              <a:rPr lang="en-US" dirty="0"/>
              <a:t>Paper								</a:t>
            </a:r>
            <a:r>
              <a:rPr lang="en-US" dirty="0" smtClean="0"/>
              <a:t>			20</a:t>
            </a:r>
            <a:r>
              <a:rPr lang="en-US" dirty="0"/>
              <a:t>%</a:t>
            </a:r>
          </a:p>
          <a:p>
            <a:r>
              <a:rPr lang="en-US" dirty="0"/>
              <a:t>	Analysis of popular article (5%)</a:t>
            </a:r>
          </a:p>
          <a:p>
            <a:r>
              <a:rPr lang="en-US" dirty="0"/>
              <a:t>	Evaluation of popular article with at least</a:t>
            </a:r>
          </a:p>
          <a:p>
            <a:r>
              <a:rPr lang="en-US" dirty="0"/>
              <a:t>	two research studies (15%)</a:t>
            </a:r>
          </a:p>
          <a:p>
            <a:r>
              <a:rPr lang="en-US" dirty="0"/>
              <a:t>Final 								</a:t>
            </a:r>
            <a:r>
              <a:rPr lang="en-US" dirty="0" smtClean="0"/>
              <a:t>			30</a:t>
            </a:r>
            <a:r>
              <a:rPr lang="en-US" dirty="0"/>
              <a:t>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9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Schedule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876372"/>
              </p:ext>
            </p:extLst>
          </p:nvPr>
        </p:nvGraphicFramePr>
        <p:xfrm>
          <a:off x="457200" y="1600200"/>
          <a:ext cx="8229600" cy="1765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460"/>
                <a:gridCol w="1169326"/>
                <a:gridCol w="6033814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Week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Topics, Readings, Assignments, Deadlines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8/22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Introduction to course, Introduction to Developmental Psychology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8/27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</a:rPr>
                        <a:t>8/29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Chapter 1, The Nature of Development, Major theories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</a:rPr>
                        <a:t>Major issues in Developmental Psyc., Developmental Methods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9/3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</a:rPr>
                        <a:t>9/5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Chapter 2: Contexts of Development, Bronfenbrenner’s Model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</a:rPr>
                        <a:t>***Last day to drop a class**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</a:rPr>
                        <a:t>Family, SES, Culture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811147"/>
              </p:ext>
            </p:extLst>
          </p:nvPr>
        </p:nvGraphicFramePr>
        <p:xfrm>
          <a:off x="915393" y="4419408"/>
          <a:ext cx="5854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3" imgW="5854700" imgH="609600" progId="Word.Document.12">
                  <p:embed/>
                </p:oleObj>
              </mc:Choice>
              <mc:Fallback>
                <p:oleObj name="Document" r:id="rId3" imgW="5854700" imgH="609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5393" y="4419408"/>
                        <a:ext cx="58547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1581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Conception of Human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Preformationism</a:t>
            </a:r>
            <a:r>
              <a:rPr lang="en-US" dirty="0" smtClean="0"/>
              <a:t>:  dark </a:t>
            </a:r>
            <a:r>
              <a:rPr lang="en-US" dirty="0" smtClean="0"/>
              <a:t>ages, roots of nativism</a:t>
            </a:r>
            <a:endParaRPr lang="en-US" dirty="0" smtClean="0"/>
          </a:p>
          <a:p>
            <a:r>
              <a:rPr lang="en-US" dirty="0" smtClean="0"/>
              <a:t>Empiricism:  John Locke (1632-1704</a:t>
            </a:r>
            <a:r>
              <a:rPr lang="en-US" dirty="0" smtClean="0"/>
              <a:t>), roots of learning approaches</a:t>
            </a:r>
            <a:endParaRPr lang="en-US" dirty="0" smtClean="0"/>
          </a:p>
          <a:p>
            <a:r>
              <a:rPr lang="en-US" dirty="0" smtClean="0"/>
              <a:t>Preformationism</a:t>
            </a:r>
            <a:r>
              <a:rPr lang="en-US" dirty="0" smtClean="0"/>
              <a:t>: Jean-Jacque </a:t>
            </a:r>
            <a:r>
              <a:rPr lang="en-US" dirty="0" smtClean="0"/>
              <a:t>Reusseau</a:t>
            </a:r>
            <a:r>
              <a:rPr lang="en-US" dirty="0" smtClean="0"/>
              <a:t> (1712-1778</a:t>
            </a:r>
            <a:r>
              <a:rPr lang="en-US" dirty="0" smtClean="0"/>
              <a:t>), roots of </a:t>
            </a:r>
            <a:r>
              <a:rPr lang="en-US" dirty="0" smtClean="0"/>
              <a:t>interactionist</a:t>
            </a:r>
            <a:r>
              <a:rPr lang="en-US" dirty="0" smtClean="0"/>
              <a:t> approaches</a:t>
            </a:r>
            <a:endParaRPr lang="en-US" dirty="0" smtClean="0"/>
          </a:p>
          <a:p>
            <a:r>
              <a:rPr lang="en-US" dirty="0" smtClean="0"/>
              <a:t>Evolution: Charles Darwin(1809 – 1882)</a:t>
            </a:r>
          </a:p>
          <a:p>
            <a:r>
              <a:rPr lang="en-US" dirty="0" smtClean="0"/>
              <a:t>Behaviorism: John Watson (1878 – 1958)</a:t>
            </a:r>
          </a:p>
          <a:p>
            <a:r>
              <a:rPr lang="en-US" dirty="0" smtClean="0"/>
              <a:t>Constructivism: Jean Piaget (1896 – 1980)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519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662</Words>
  <Application>Microsoft Macintosh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Document</vt:lpstr>
      <vt:lpstr>Psychology Department PSYC 102, Child Psychology, Sec 2, Fall, 2014 Robert Cooper </vt:lpstr>
      <vt:lpstr>Outline for each Lecture</vt:lpstr>
      <vt:lpstr>Faculty Web Page and MYSJSU Messaging  </vt:lpstr>
      <vt:lpstr>Course Description  </vt:lpstr>
      <vt:lpstr>Course Goals and Learning Objectives </vt:lpstr>
      <vt:lpstr>Textbook </vt:lpstr>
      <vt:lpstr>The course requirements and their weighting in the grading system are as follows: </vt:lpstr>
      <vt:lpstr>Course Schedule</vt:lpstr>
      <vt:lpstr>Conception of Human Development</vt:lpstr>
      <vt:lpstr>Intro to Robert Cooper</vt:lpstr>
      <vt:lpstr>Computers &amp; Power Points</vt:lpstr>
      <vt:lpstr>Self Concept—In-class writing</vt:lpstr>
      <vt:lpstr>Developmental Psychology as a Science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Department PSYC 102, Child Psycology, Sec 2, Fall, 2013 Robert Cooper </dc:title>
  <dc:creator>Robert Cooper</dc:creator>
  <cp:lastModifiedBy>Robert Cooper</cp:lastModifiedBy>
  <cp:revision>11</cp:revision>
  <dcterms:created xsi:type="dcterms:W3CDTF">2013-08-21T23:22:10Z</dcterms:created>
  <dcterms:modified xsi:type="dcterms:W3CDTF">2014-08-25T23:30:16Z</dcterms:modified>
</cp:coreProperties>
</file>