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029" autoAdjust="0"/>
    <p:restoredTop sz="94655" autoAdjust="0"/>
  </p:normalViewPr>
  <p:slideViewPr>
    <p:cSldViewPr snapToGrid="0" snapToObjects="1">
      <p:cViewPr varScale="1">
        <p:scale>
          <a:sx n="82" d="100"/>
          <a:sy n="82" d="100"/>
        </p:scale>
        <p:origin x="-4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95BD4-FB8B-4F40-83C7-331E720D4F4F}" type="datetimeFigureOut">
              <a:rPr lang="en-US" smtClean="0"/>
              <a:t>8/28/14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5A84-353D-5D48-BC19-2B06143F4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>
                <a:ea typeface="ＭＳ Ｐゴシック" charset="0"/>
              </a:rPr>
              <a:t>A perspective in cognitive psychology in which complex mental events involve a number of discrete components</a:t>
            </a:r>
          </a:p>
          <a:p>
            <a:pPr lvl="1">
              <a:lnSpc>
                <a:spcPct val="90000"/>
              </a:lnSpc>
            </a:pPr>
            <a:endParaRPr lang="en-US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charset="0"/>
              </a:rPr>
              <a:t>These components receive input from, and sent input to, one another.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7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00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79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82296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05BE2C-765D-4048-B110-4B55D9DFB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EA5D6A-FD32-C84B-89F9-A05953B0EA69}" type="datetime1">
              <a:rPr lang="en-US"/>
              <a:pPr>
                <a:defRPr/>
              </a:pPr>
              <a:t>8/28/14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7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1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61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5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7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0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0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7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85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9DBA3-B7B3-C147-AC47-8301D2601A39}" type="datetimeFigureOut">
              <a:rPr lang="en-US" smtClean="0"/>
              <a:t>8/28/14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6309B-5BDD-E14C-8C55-1DC8F4F3D1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8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5919" y="0"/>
            <a:ext cx="7772400" cy="937969"/>
          </a:xfrm>
        </p:spPr>
        <p:txBody>
          <a:bodyPr>
            <a:normAutofit fontScale="90000"/>
          </a:bodyPr>
          <a:lstStyle/>
          <a:p>
            <a:r>
              <a:rPr lang="en-US" dirty="0"/>
              <a:t>Child </a:t>
            </a:r>
            <a:r>
              <a:rPr lang="en-US" dirty="0" err="1"/>
              <a:t>Psyc</a:t>
            </a:r>
            <a:r>
              <a:rPr lang="en-US" dirty="0"/>
              <a:t>., </a:t>
            </a:r>
            <a:r>
              <a:rPr lang="en-US" dirty="0" err="1"/>
              <a:t>Lec</a:t>
            </a:r>
            <a:r>
              <a:rPr lang="en-US" dirty="0"/>
              <a:t>. 2  8-</a:t>
            </a:r>
            <a:r>
              <a:rPr lang="en-US" dirty="0" smtClean="0"/>
              <a:t>28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37969"/>
            <a:ext cx="6400800" cy="513374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Three families in text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nature of development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Orderly, cumulative, directional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Heinz Werner 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Qualitative versus Quantitative change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Qualitative – may involve reorganization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Normative versus individual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Frameworks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Evolutionary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Heredity and Environment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Six major theories of development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Piaget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Information-Processing theories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Sociocultural theories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Psychoanalytic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Social Learning</a:t>
            </a:r>
          </a:p>
          <a:p>
            <a:pPr lvl="1" algn="l"/>
            <a:r>
              <a:rPr lang="en-US" dirty="0" err="1">
                <a:solidFill>
                  <a:schemeClr val="tx1"/>
                </a:solidFill>
              </a:rPr>
              <a:t>Bowlby’s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adaptational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84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Piaget’s theory (cont.)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Structural Invariants</a:t>
            </a:r>
          </a:p>
          <a:p>
            <a:pPr lvl="1"/>
            <a:r>
              <a:rPr lang="en-US" sz="2400" dirty="0" smtClean="0"/>
              <a:t>Adaptation (assimilation and accommodation)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Equilibration</a:t>
            </a:r>
          </a:p>
          <a:p>
            <a:r>
              <a:rPr lang="en-US" sz="2400" dirty="0" smtClean="0"/>
              <a:t>Stage theory:  “If we now consider only the principal periods of development, one can enumerate three of them”  Piaget, J. (1970) </a:t>
            </a:r>
            <a:r>
              <a:rPr lang="en-US" sz="2400" i="1" dirty="0" smtClean="0"/>
              <a:t>Piaget’s theory.</a:t>
            </a:r>
            <a:r>
              <a:rPr lang="en-US" sz="2400" dirty="0" smtClean="0"/>
              <a:t>  In </a:t>
            </a:r>
            <a:r>
              <a:rPr lang="en-US" sz="2400" dirty="0" err="1" smtClean="0"/>
              <a:t>Charmichael’s</a:t>
            </a:r>
            <a:r>
              <a:rPr lang="en-US" sz="2400" dirty="0" smtClean="0"/>
              <a:t> Manual of Child Psychology.</a:t>
            </a:r>
          </a:p>
          <a:p>
            <a:pPr lvl="1"/>
            <a:r>
              <a:rPr lang="en-US" sz="2000" dirty="0" smtClean="0"/>
              <a:t>Sensorimotor operations</a:t>
            </a:r>
          </a:p>
          <a:p>
            <a:pPr lvl="1"/>
            <a:r>
              <a:rPr lang="en-US" sz="2000" dirty="0" smtClean="0"/>
              <a:t>Concrete operations</a:t>
            </a:r>
          </a:p>
          <a:p>
            <a:pPr lvl="1"/>
            <a:r>
              <a:rPr lang="en-US" sz="2000" dirty="0" smtClean="0"/>
              <a:t>Formal Operations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938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Information Processing Theory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Based on Atkinson &amp; </a:t>
            </a:r>
            <a:r>
              <a:rPr lang="en-US" sz="2400" dirty="0" err="1" smtClean="0"/>
              <a:t>Shiffrin</a:t>
            </a:r>
            <a:r>
              <a:rPr lang="en-US" sz="2400" dirty="0" smtClean="0"/>
              <a:t> (1969) model </a:t>
            </a:r>
          </a:p>
          <a:p>
            <a:endParaRPr lang="en-US" sz="2400" dirty="0"/>
          </a:p>
          <a:p>
            <a:r>
              <a:rPr lang="en-US" sz="2400" dirty="0" smtClean="0"/>
              <a:t>Input-&gt;Sensory Memory-&gt; Short-term memory&lt;-&gt;Long-term Memory</a:t>
            </a:r>
          </a:p>
          <a:p>
            <a:endParaRPr lang="en-US" sz="2400" dirty="0"/>
          </a:p>
          <a:p>
            <a:r>
              <a:rPr lang="en-US" sz="2400" dirty="0" smtClean="0"/>
              <a:t>Book says the focus is on </a:t>
            </a:r>
            <a:r>
              <a:rPr lang="en-US" sz="2400" dirty="0" err="1" smtClean="0"/>
              <a:t>quantitive</a:t>
            </a:r>
            <a:r>
              <a:rPr lang="en-US" sz="2400" dirty="0" smtClean="0"/>
              <a:t> change, which was true initially but now involves both quantitative and qualitative change</a:t>
            </a:r>
          </a:p>
          <a:p>
            <a:pPr lvl="1"/>
            <a:r>
              <a:rPr lang="en-US" sz="2000" dirty="0" smtClean="0"/>
              <a:t>Bob Sigler’s work on addition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4740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Atkinson &amp;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Shiffrin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(The Modal Model)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90600"/>
            <a:ext cx="8229600" cy="24003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1C6EA6"/>
              </a:buClr>
            </a:pPr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Information </a:t>
            </a: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processing approaches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TextBox 7"/>
          <p:cNvSpPr txBox="1">
            <a:spLocks noChangeArrowheads="1"/>
          </p:cNvSpPr>
          <p:nvPr/>
        </p:nvSpPr>
        <p:spPr bwMode="auto">
          <a:xfrm>
            <a:off x="2513013" y="4894263"/>
            <a:ext cx="366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cs typeface="ＭＳ Ｐゴシック" charset="0"/>
                <a:sym typeface="Arial" charset="0"/>
              </a:defRPr>
            </a:lvl1pPr>
            <a:lvl2pPr marL="742950" indent="-285750" eaLnBrk="0" hangingPunct="0"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2pPr>
            <a:lvl3pPr marL="1143000" indent="-228600" eaLnBrk="0" hangingPunct="0"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3pPr>
            <a:lvl4pPr marL="1600200" indent="-228600" eaLnBrk="0" hangingPunct="0"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4pPr>
            <a:lvl5pPr marL="2057400" indent="-228600" eaLnBrk="0" hangingPunct="0"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300"/>
                </a:solidFill>
                <a:latin typeface="Arial" charset="0"/>
                <a:ea typeface="ＭＳ Ｐゴシック" charset="0"/>
                <a:sym typeface="Arial" charset="0"/>
              </a:defRPr>
            </a:lvl9pPr>
          </a:lstStyle>
          <a:p>
            <a:pPr eaLnBrk="1" hangingPunct="1"/>
            <a:r>
              <a:rPr lang="en-US" sz="1800"/>
              <a:t>Each of these systems is separate</a:t>
            </a:r>
          </a:p>
        </p:txBody>
      </p:sp>
      <p:pic>
        <p:nvPicPr>
          <p:cNvPr id="33796" name="Picture 8" descr="Figur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14550"/>
            <a:ext cx="64008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Lev </a:t>
            </a:r>
            <a:r>
              <a:rPr lang="en-US" sz="3200" dirty="0" err="1" smtClean="0"/>
              <a:t>Vygosky</a:t>
            </a:r>
            <a:r>
              <a:rPr lang="en-US" sz="3200" dirty="0" smtClean="0"/>
              <a:t> (1896—1934) and Sociocultural theory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social context of development</a:t>
            </a:r>
          </a:p>
          <a:p>
            <a:r>
              <a:rPr lang="en-US" dirty="0" smtClean="0"/>
              <a:t>Quantitative and qualitative change</a:t>
            </a:r>
          </a:p>
          <a:p>
            <a:r>
              <a:rPr lang="en-US" dirty="0" smtClean="0"/>
              <a:t>Little focus on nature/nurture issue</a:t>
            </a:r>
          </a:p>
          <a:p>
            <a:pPr lvl="1"/>
            <a:r>
              <a:rPr lang="en-US" dirty="0" smtClean="0"/>
              <a:t>Social speech-&gt;private speech-&gt;inner speech</a:t>
            </a:r>
          </a:p>
          <a:p>
            <a:pPr lvl="1"/>
            <a:r>
              <a:rPr lang="en-US" dirty="0" smtClean="0"/>
              <a:t>Zone of proximal development</a:t>
            </a:r>
          </a:p>
          <a:p>
            <a:pPr lvl="1"/>
            <a:r>
              <a:rPr lang="en-US" dirty="0" smtClean="0"/>
              <a:t>Scaffolding</a:t>
            </a:r>
          </a:p>
          <a:p>
            <a:r>
              <a:rPr lang="en-US" dirty="0" err="1" smtClean="0"/>
              <a:t>Rogoff</a:t>
            </a:r>
            <a:r>
              <a:rPr lang="en-US" dirty="0" smtClean="0"/>
              <a:t>—learning through observing and participation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490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Psychoanalytic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Freud (1856 – 1939)</a:t>
            </a:r>
            <a:r>
              <a:rPr lang="en-US" sz="2400" dirty="0" smtClean="0"/>
              <a:t>	</a:t>
            </a:r>
          </a:p>
          <a:p>
            <a:pPr lvl="1"/>
            <a:r>
              <a:rPr lang="en-US" sz="2400" dirty="0" smtClean="0"/>
              <a:t>Id – there from the beginning</a:t>
            </a:r>
          </a:p>
          <a:p>
            <a:pPr lvl="1"/>
            <a:r>
              <a:rPr lang="en-US" sz="2400" dirty="0" smtClean="0"/>
              <a:t>Ego and Superego – develop over time</a:t>
            </a:r>
          </a:p>
          <a:p>
            <a:pPr lvl="1"/>
            <a:r>
              <a:rPr lang="en-US" sz="2400" dirty="0" smtClean="0"/>
              <a:t>Psychosexual stages</a:t>
            </a:r>
          </a:p>
          <a:p>
            <a:r>
              <a:rPr lang="en-US" dirty="0" smtClean="0"/>
              <a:t>Erikson (1902 – 1994)</a:t>
            </a:r>
          </a:p>
          <a:p>
            <a:pPr lvl="1"/>
            <a:r>
              <a:rPr lang="en-US" sz="2400" dirty="0" smtClean="0"/>
              <a:t>Similar to </a:t>
            </a:r>
            <a:r>
              <a:rPr lang="en-US" sz="2400" dirty="0" err="1" smtClean="0"/>
              <a:t>freud</a:t>
            </a:r>
            <a:endParaRPr lang="en-US" sz="2400" dirty="0" smtClean="0"/>
          </a:p>
          <a:p>
            <a:pPr lvl="1"/>
            <a:r>
              <a:rPr lang="en-US" sz="2400" dirty="0" smtClean="0"/>
              <a:t>Stages address a broader range of issues</a:t>
            </a:r>
          </a:p>
          <a:p>
            <a:pPr lvl="1"/>
            <a:r>
              <a:rPr lang="en-US" sz="2400" dirty="0" smtClean="0"/>
              <a:t>Dealt explicitly with differences among cultures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4265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4806989"/>
              </p:ext>
            </p:extLst>
          </p:nvPr>
        </p:nvGraphicFramePr>
        <p:xfrm>
          <a:off x="457200" y="1600200"/>
          <a:ext cx="82296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97"/>
                <a:gridCol w="1519072"/>
                <a:gridCol w="2378218"/>
                <a:gridCol w="34821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Freud’s Psychosexual Stages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Erikson’s Psychosocial Stages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0 -- 1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Basic trust vs. mistrust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1 -- 3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Autonomy vs.</a:t>
                      </a:r>
                      <a:r>
                        <a:rPr lang="en-US" baseline="0" dirty="0" smtClean="0"/>
                        <a:t> Shame &amp; Doubt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–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Phallic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Initiative vs. Guilt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7 -- 11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Industry vs. Inferiority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– 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Genital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 vs. Role</a:t>
                      </a:r>
                      <a:r>
                        <a:rPr lang="en-US" baseline="0" dirty="0" smtClean="0"/>
                        <a:t> Confusion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Young adulthood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Intimacy vs. Isolation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Adulthood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Generativity</a:t>
                      </a:r>
                      <a:r>
                        <a:rPr lang="en-US" dirty="0" smtClean="0"/>
                        <a:t> vs. Stagnation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Maturity/Old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Ego integrity vs. Despair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366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Social Learning Theory</a:t>
            </a:r>
            <a:br>
              <a:rPr lang="en-US" sz="3600" dirty="0" smtClean="0"/>
            </a:br>
            <a:r>
              <a:rPr lang="en-US" sz="3600" dirty="0" smtClean="0"/>
              <a:t>Albert Bandura (1925 --  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Outgrowth of Learning Theory</a:t>
            </a:r>
          </a:p>
          <a:p>
            <a:r>
              <a:rPr lang="en-US" sz="2400" dirty="0" smtClean="0"/>
              <a:t>The course of development is a consequence of a child’s particular learning history</a:t>
            </a:r>
          </a:p>
          <a:p>
            <a:r>
              <a:rPr lang="en-US" sz="2400" dirty="0" smtClean="0"/>
              <a:t>Increased the number of learning mechanisms which function throughout the lifespan</a:t>
            </a:r>
          </a:p>
          <a:p>
            <a:pPr lvl="1"/>
            <a:r>
              <a:rPr lang="en-US" sz="2000" dirty="0" err="1" smtClean="0"/>
              <a:t>Immitation</a:t>
            </a:r>
            <a:endParaRPr lang="en-US" sz="2000" dirty="0" smtClean="0"/>
          </a:p>
          <a:p>
            <a:pPr lvl="1"/>
            <a:r>
              <a:rPr lang="en-US" sz="2000" dirty="0" smtClean="0"/>
              <a:t>Observational learning</a:t>
            </a:r>
          </a:p>
          <a:p>
            <a:r>
              <a:rPr lang="en-US" sz="2400" dirty="0" smtClean="0"/>
              <a:t>Characteristics of the situation, the person modeling a behavior or providing reinforcement, the relationship of the learner to others, and a variety of other characteristics are all moderators of learning.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48125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22" y="274638"/>
            <a:ext cx="8487578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Bowlby’s</a:t>
            </a:r>
            <a:r>
              <a:rPr lang="en-US" sz="3600" dirty="0" smtClean="0"/>
              <a:t> (1908 – 1990) </a:t>
            </a:r>
            <a:r>
              <a:rPr lang="en-US" sz="3600" dirty="0" err="1" smtClean="0"/>
              <a:t>Adaptational</a:t>
            </a:r>
            <a:r>
              <a:rPr lang="en-US" sz="3600" dirty="0" smtClean="0"/>
              <a:t> Theory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Influenced by Freud and Darwin</a:t>
            </a:r>
          </a:p>
          <a:p>
            <a:r>
              <a:rPr lang="en-US" dirty="0" smtClean="0"/>
              <a:t>Babies arrive with predispositions</a:t>
            </a:r>
          </a:p>
          <a:p>
            <a:r>
              <a:rPr lang="en-US" dirty="0" smtClean="0"/>
              <a:t>Early social relationships are key to later development.</a:t>
            </a:r>
          </a:p>
          <a:p>
            <a:r>
              <a:rPr lang="en-US" dirty="0" smtClean="0"/>
              <a:t>Cognitive skills and the development of an inner working model guide social behavior.</a:t>
            </a:r>
          </a:p>
          <a:p>
            <a:r>
              <a:rPr lang="en-US" dirty="0" smtClean="0"/>
              <a:t>“Attachment” is a key concept.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54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Gradual versus stage models of development.</a:t>
            </a:r>
          </a:p>
          <a:p>
            <a:r>
              <a:rPr lang="en-US" dirty="0" smtClean="0"/>
              <a:t>The relative importance of early versus current experience in guiding development.</a:t>
            </a:r>
          </a:p>
          <a:p>
            <a:r>
              <a:rPr lang="en-US" dirty="0" smtClean="0"/>
              <a:t>Specificity versus generality of developmental acquisitions.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84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Stories of Three 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groups with community members and developmental psychologists.</a:t>
            </a:r>
          </a:p>
          <a:p>
            <a:r>
              <a:rPr lang="en-US" dirty="0" smtClean="0"/>
              <a:t>Professional writers</a:t>
            </a:r>
          </a:p>
          <a:p>
            <a:r>
              <a:rPr lang="en-US" dirty="0" smtClean="0"/>
              <a:t>Although they have been updated you may find them somewhat out of date</a:t>
            </a:r>
          </a:p>
          <a:p>
            <a:r>
              <a:rPr lang="en-US" dirty="0" smtClean="0"/>
              <a:t>Limited diversity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1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nature of development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Orderly,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cumulative,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directional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53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Heinz Werner (1890-1964)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Differentiation and Hierarchic Integration</a:t>
            </a:r>
          </a:p>
          <a:p>
            <a:r>
              <a:rPr lang="en-US" dirty="0" smtClean="0"/>
              <a:t>Spiral of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Qualitative versus Quantitative Change</a:t>
            </a:r>
            <a:br>
              <a:rPr lang="en-US" sz="3600" dirty="0" smtClean="0">
                <a:solidFill>
                  <a:schemeClr val="tx1"/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Quantitative Change</a:t>
            </a:r>
          </a:p>
          <a:p>
            <a:pPr lvl="1"/>
            <a:r>
              <a:rPr lang="en-US" dirty="0" smtClean="0"/>
              <a:t>Size, weight, strength, number of words in vocabulary</a:t>
            </a:r>
          </a:p>
          <a:p>
            <a:r>
              <a:rPr lang="en-US" dirty="0" smtClean="0"/>
              <a:t>Qualitative Change (emergence and reorganization)</a:t>
            </a:r>
          </a:p>
          <a:p>
            <a:pPr lvl="1"/>
            <a:r>
              <a:rPr lang="en-US" dirty="0" smtClean="0"/>
              <a:t>No language to language</a:t>
            </a:r>
          </a:p>
          <a:p>
            <a:pPr lvl="1"/>
            <a:r>
              <a:rPr lang="en-US" dirty="0" smtClean="0"/>
              <a:t>Not walking to walking</a:t>
            </a:r>
          </a:p>
          <a:p>
            <a:pPr lvl="1"/>
            <a:r>
              <a:rPr lang="en-US" dirty="0" smtClean="0"/>
              <a:t>Sense of self</a:t>
            </a:r>
          </a:p>
          <a:p>
            <a:r>
              <a:rPr lang="en-US" dirty="0" smtClean="0"/>
              <a:t>Is it an issue of development or of they type of theoretical concepts.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6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Normative versus Individual</a:t>
            </a:r>
            <a:r>
              <a:rPr lang="en-US" sz="3200" dirty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Normative—average</a:t>
            </a:r>
          </a:p>
          <a:p>
            <a:r>
              <a:rPr lang="en-US" sz="2800" dirty="0" smtClean="0"/>
              <a:t>Individual development</a:t>
            </a:r>
          </a:p>
          <a:p>
            <a:pPr lvl="1"/>
            <a:r>
              <a:rPr lang="en-US" sz="2400" dirty="0" smtClean="0"/>
              <a:t>Variation in rate</a:t>
            </a:r>
          </a:p>
          <a:p>
            <a:pPr lvl="1"/>
            <a:r>
              <a:rPr lang="en-US" sz="2400" dirty="0" smtClean="0"/>
              <a:t>Differences in course of development</a:t>
            </a:r>
          </a:p>
          <a:p>
            <a:pPr lvl="1"/>
            <a:r>
              <a:rPr lang="en-US" sz="2400" dirty="0" smtClean="0"/>
              <a:t>(capital, alienation, and challenge)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498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Frameworks for Conceptualizing Development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Evolutionary</a:t>
            </a:r>
          </a:p>
          <a:p>
            <a:pPr lvl="1"/>
            <a:r>
              <a:rPr lang="en-US" dirty="0" smtClean="0"/>
              <a:t>Adaptation</a:t>
            </a:r>
          </a:p>
          <a:p>
            <a:r>
              <a:rPr lang="en-US" dirty="0" smtClean="0"/>
              <a:t>Heredity and Environment</a:t>
            </a:r>
          </a:p>
          <a:p>
            <a:pPr lvl="1"/>
            <a:r>
              <a:rPr lang="en-US" dirty="0" smtClean="0"/>
              <a:t>Always both (language example)</a:t>
            </a:r>
          </a:p>
          <a:p>
            <a:pPr lvl="1"/>
            <a:r>
              <a:rPr lang="en-US" dirty="0" smtClean="0"/>
              <a:t>The influence goes both ways</a:t>
            </a:r>
          </a:p>
          <a:p>
            <a:pPr lvl="2"/>
            <a:r>
              <a:rPr lang="en-US" dirty="0" smtClean="0"/>
              <a:t>How you experience the environment</a:t>
            </a:r>
          </a:p>
          <a:p>
            <a:pPr lvl="2"/>
            <a:r>
              <a:rPr lang="en-US" dirty="0" smtClean="0"/>
              <a:t>Genes that are selected</a:t>
            </a:r>
          </a:p>
          <a:p>
            <a:pPr lvl="2"/>
            <a:r>
              <a:rPr lang="en-US" dirty="0" smtClean="0"/>
              <a:t>Genes that are expressed (epigenisis)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29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Six Major Theories of 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chemeClr val="tx1"/>
                </a:solidFill>
              </a:rPr>
              <a:t>Piaget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Information-Processing theories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Sociocultural theories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Psychoanalytic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Social Learning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Bowlby’s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adaptational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43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Piaget’s Theory (1896 – 1980)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Trained in Biology</a:t>
            </a:r>
          </a:p>
          <a:p>
            <a:r>
              <a:rPr lang="en-US" sz="2800" dirty="0" smtClean="0"/>
              <a:t>Interested in what he called Genetic </a:t>
            </a:r>
            <a:r>
              <a:rPr lang="en-US" sz="2800" dirty="0" err="1" smtClean="0"/>
              <a:t>Epistomology</a:t>
            </a:r>
            <a:endParaRPr lang="en-US" sz="2800" dirty="0" smtClean="0"/>
          </a:p>
          <a:p>
            <a:r>
              <a:rPr lang="en-US" sz="2800" dirty="0" smtClean="0"/>
              <a:t>Thought he could solve the major issues in a decade or two but spent his life working on it.</a:t>
            </a:r>
          </a:p>
          <a:p>
            <a:r>
              <a:rPr lang="en-US" sz="2800" dirty="0" smtClean="0"/>
              <a:t>Focused on Qualitative Change in cognition</a:t>
            </a:r>
          </a:p>
          <a:p>
            <a:r>
              <a:rPr lang="en-US" sz="2800" dirty="0" smtClean="0"/>
              <a:t>Strong advocate of an </a:t>
            </a:r>
            <a:r>
              <a:rPr lang="en-US" sz="2800" dirty="0" err="1" smtClean="0"/>
              <a:t>interactionist</a:t>
            </a:r>
            <a:r>
              <a:rPr lang="en-US" sz="2800" dirty="0" smtClean="0"/>
              <a:t> position regarding nature and nurture</a:t>
            </a:r>
          </a:p>
          <a:p>
            <a:r>
              <a:rPr lang="en-US" sz="2800" smtClean="0"/>
              <a:t>Constructivist theory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978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712</Words>
  <Application>Microsoft Macintosh PowerPoint</Application>
  <PresentationFormat>On-screen Show (4:3)</PresentationFormat>
  <Paragraphs>156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Child Psyc., Lec. 2  8-28 </vt:lpstr>
      <vt:lpstr>Stories of Three Families</vt:lpstr>
      <vt:lpstr>PowerPoint Presentation</vt:lpstr>
      <vt:lpstr>Heinz Werner (1890-1964)</vt:lpstr>
      <vt:lpstr>Qualitative versus Quantitative Change </vt:lpstr>
      <vt:lpstr>Normative versus Individual Development</vt:lpstr>
      <vt:lpstr>Frameworks for Conceptualizing Development</vt:lpstr>
      <vt:lpstr>Six Major Theories of Development</vt:lpstr>
      <vt:lpstr>Piaget’s Theory (1896 – 1980)</vt:lpstr>
      <vt:lpstr>Piaget’s theory (cont.)</vt:lpstr>
      <vt:lpstr>Information Processing Theory</vt:lpstr>
      <vt:lpstr>Atkinson &amp; Shiffrin (The Modal Model)</vt:lpstr>
      <vt:lpstr>Lev Vygosky (1896—1934) and Sociocultural theory</vt:lpstr>
      <vt:lpstr>Psychoanalytic Theory</vt:lpstr>
      <vt:lpstr>PowerPoint Presentation</vt:lpstr>
      <vt:lpstr>Social Learning Theory Albert Bandura (1925 --  )</vt:lpstr>
      <vt:lpstr>Bowlby’s (1908 – 1990) Adaptational Theory</vt:lpstr>
      <vt:lpstr>Major 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 Psyc., Lec. 2  8-26 </dc:title>
  <dc:creator>Robert Cooper</dc:creator>
  <cp:lastModifiedBy>Robert Cooper</cp:lastModifiedBy>
  <cp:revision>8</cp:revision>
  <cp:lastPrinted>2013-08-27T14:41:35Z</cp:lastPrinted>
  <dcterms:created xsi:type="dcterms:W3CDTF">2013-08-27T14:37:48Z</dcterms:created>
  <dcterms:modified xsi:type="dcterms:W3CDTF">2014-08-28T16:49:22Z</dcterms:modified>
</cp:coreProperties>
</file>