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67" r:id="rId4"/>
    <p:sldId id="271" r:id="rId5"/>
    <p:sldId id="285" r:id="rId6"/>
    <p:sldId id="269" r:id="rId7"/>
    <p:sldId id="273" r:id="rId8"/>
    <p:sldId id="258" r:id="rId9"/>
    <p:sldId id="259" r:id="rId10"/>
    <p:sldId id="274" r:id="rId11"/>
    <p:sldId id="286" r:id="rId12"/>
    <p:sldId id="287" r:id="rId13"/>
    <p:sldId id="275" r:id="rId14"/>
    <p:sldId id="276" r:id="rId15"/>
    <p:sldId id="277" r:id="rId16"/>
    <p:sldId id="279" r:id="rId17"/>
    <p:sldId id="278" r:id="rId18"/>
    <p:sldId id="272" r:id="rId19"/>
    <p:sldId id="280" r:id="rId20"/>
    <p:sldId id="282" r:id="rId21"/>
    <p:sldId id="268" r:id="rId22"/>
    <p:sldId id="283" r:id="rId23"/>
    <p:sldId id="260" r:id="rId24"/>
    <p:sldId id="261" r:id="rId25"/>
    <p:sldId id="265" r:id="rId26"/>
    <p:sldId id="284" r:id="rId27"/>
    <p:sldId id="264" r:id="rId28"/>
    <p:sldId id="262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38" d="100"/>
          <a:sy n="38" d="100"/>
        </p:scale>
        <p:origin x="8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AD68-2B7F-4965-8763-B19EBF67A9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94B6-82C9-4DF0-A694-79380BAA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measure must align with the PLO(s)</a:t>
            </a:r>
          </a:p>
          <a:p>
            <a:r>
              <a:rPr lang="en-US" dirty="0"/>
              <a:t>The measure can be an assignment, quiz, project exam etc.</a:t>
            </a:r>
          </a:p>
          <a:p>
            <a:r>
              <a:rPr lang="en-US" dirty="0"/>
              <a:t>The measure should be a major part of the course</a:t>
            </a:r>
          </a:p>
          <a:p>
            <a:r>
              <a:rPr lang="en-US" dirty="0"/>
              <a:t>The measure should be designed as early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94B6-82C9-4DF0-A694-79380BAADB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given at any time during the semester</a:t>
            </a:r>
          </a:p>
          <a:p>
            <a:r>
              <a:rPr lang="en-US" dirty="0"/>
              <a:t>Instructor needs to ensure the results are not lost</a:t>
            </a:r>
          </a:p>
          <a:p>
            <a:r>
              <a:rPr lang="en-US" dirty="0"/>
              <a:t>This is the measure that the assessment coordinator will ask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94B6-82C9-4DF0-A694-79380BAADB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course, semester, and year</a:t>
            </a:r>
          </a:p>
          <a:p>
            <a:r>
              <a:rPr lang="en-US" dirty="0"/>
              <a:t>Identify the instructor</a:t>
            </a:r>
          </a:p>
          <a:p>
            <a:r>
              <a:rPr lang="en-US" dirty="0"/>
              <a:t>Replace students’ names with alphabets or something else this will become public record</a:t>
            </a:r>
          </a:p>
          <a:p>
            <a:r>
              <a:rPr lang="en-US" dirty="0"/>
              <a:t>Give M, E, or N to students according to their performances</a:t>
            </a:r>
          </a:p>
          <a:p>
            <a:r>
              <a:rPr lang="en-US" dirty="0"/>
              <a:t>Send completed form to the assessment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94B6-82C9-4DF0-A694-79380BAADB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assessment coordinator collect all assessment tools from all instructors</a:t>
            </a:r>
          </a:p>
          <a:p>
            <a:r>
              <a:rPr lang="en-US" dirty="0"/>
              <a:t>The assessment coordinator enters the data in </a:t>
            </a:r>
            <a:r>
              <a:rPr lang="en-US" dirty="0" err="1"/>
              <a:t>Nuventive</a:t>
            </a:r>
            <a:r>
              <a:rPr lang="en-US" dirty="0"/>
              <a:t> system</a:t>
            </a:r>
          </a:p>
          <a:p>
            <a:r>
              <a:rPr lang="en-US" dirty="0" err="1"/>
              <a:t>Nuventive</a:t>
            </a:r>
            <a:r>
              <a:rPr lang="en-US" dirty="0"/>
              <a:t> system analyses and generates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94B6-82C9-4DF0-A694-79380BAADB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94B6-82C9-4DF0-A694-79380BAADB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A595-D331-4A71-99B7-12279D73E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295B6-79E1-4A9A-986A-4782A9135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6BC0-04EF-48C1-967E-FB68593F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E4F9-CF85-4952-A8C8-065DC9FD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60AC-C46F-4A8B-9C9F-614E9D8E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B205-73A4-4B2D-B201-D5C297D6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366A-E92C-4EFF-B502-BD97CA9E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9D2A-0028-4DAB-BF2D-19C784DC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0EE0-074B-42DC-B8F5-9625E5E1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97FD2-A99C-4ECE-9739-CACE3929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02A63-45EB-47D4-BA0C-55EE3928B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C1855-B54B-4B0D-B590-030C053D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04BC7-4055-49FA-ADC2-46C44E10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441F-D56E-4A49-AE70-A8BD563B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80D8-80A2-4DBA-AEFC-8BB00EB5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F09D-431C-40CD-BE93-4DB201E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343F-51D2-463F-8421-E8D146B2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4355-4395-414E-9486-7A760A3D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9CC1-77C2-43DA-BBCC-572A1DE2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0D6DC-EE67-4A04-A121-64C7DFE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C74B-35FC-4836-9B93-092FD5EC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0E5B-932A-4E8C-8BB6-E2A51A7F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EA93-45CC-4B0F-9FB3-E571BA2E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8352D-C8FB-4902-BA07-21BE6287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8C1D-B7C8-4D2B-A8C5-7568D34D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F89-FA75-487C-B9E9-20F0161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82E9-3358-4BFB-BE5B-F90B1035A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58DEF-662F-4426-8185-FE5123554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D3C7-D836-4804-9250-DC4473DE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78A1A-93B2-494D-BC81-04C246A8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F185F-EABF-412C-BCCA-01B7FB4B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24FB-6305-4939-879F-C373D4F9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C9B5C-9721-438E-BB92-693A54F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DE8CD-D467-4FA3-BC36-E6A4020E7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9C6A2-F5CC-4FE6-8547-565C895F7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5E12D-BA60-42F7-BF59-1A5598CC3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20A11-B89B-4AC8-B760-AD60A33A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F53BD-FCF9-4712-A0D0-DD05F14E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55070-FE02-43D6-8569-721597AE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DDD4-9B98-46B0-A88D-007AACA8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C057A-2B01-4AEE-8FD3-FE56626D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CAE4E-3007-4613-8C31-F677144D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F43C4-024D-4CFB-B522-E18FA087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19D3B-C6E7-4CC2-AA59-F9397C5A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F939E-93B3-4634-B776-828DD845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8E70D-9357-45EC-B822-C5DE3B32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0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E561-9A15-4146-A29F-CE084A54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AEFF-52D7-4E7D-99C3-89659093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405F8-BF88-4F9E-BDF6-8F78C036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17D1B-78B9-4ACB-9BAE-7DD444FB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E12F9-A42F-44C9-8CD9-771110D1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C17C-A83B-4852-92C6-A9A4FF8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0507-FDD6-4ECA-9B9B-FB2F0920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4659E-6882-4A60-AFEE-A5F53B5A1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9FE0-7D2F-45D8-9934-3BB1C1AE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A5AD-1233-48A5-9015-D7FD0C85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93F15-8A6B-4364-A77C-AF8A5E43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05065-B9BD-407D-AC60-A3482838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E6601-749B-4B30-899F-E94EA155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036C8-8F78-40A6-90B8-F1C61162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B0F9-5D62-41AA-93BE-32ACC5C98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CBBA-0058-40E9-872A-844F456384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503FA-6EF3-48B8-BD73-2FE09CCC7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8E813-7B10-490A-A053-BA98BD38D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A15E-E886-4E64-80EC-DC9A0659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jsu.edu/people/samuel.obi/Technology%20Courses%20Rubric%20%20SLOs%20New.xlsx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5EC5-D9AD-4A0F-A103-BDC393E3D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1122363"/>
            <a:ext cx="11446933" cy="2387600"/>
          </a:xfrm>
        </p:spPr>
        <p:txBody>
          <a:bodyPr/>
          <a:lstStyle/>
          <a:p>
            <a:r>
              <a:rPr lang="en-US" dirty="0"/>
              <a:t>Technology Program Assessment: Why and How of It in Accreditation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8C1A9-F72F-4463-82C5-C7271849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2495"/>
          </a:xfrm>
        </p:spPr>
        <p:txBody>
          <a:bodyPr>
            <a:normAutofit fontScale="92500" lnSpcReduction="20000"/>
          </a:bodyPr>
          <a:lstStyle/>
          <a:p>
            <a:endParaRPr lang="en-US" sz="4000" dirty="0"/>
          </a:p>
          <a:p>
            <a:r>
              <a:rPr lang="en-US" sz="4000" dirty="0"/>
              <a:t>by </a:t>
            </a:r>
          </a:p>
          <a:p>
            <a:r>
              <a:rPr lang="en-US" sz="4000" dirty="0"/>
              <a:t>Prof. Sam Obi</a:t>
            </a:r>
          </a:p>
          <a:p>
            <a:r>
              <a:rPr lang="en-US" sz="4000" dirty="0"/>
              <a:t>San José State University</a:t>
            </a:r>
          </a:p>
          <a:p>
            <a:r>
              <a:rPr lang="en-US" sz="4000" dirty="0"/>
              <a:t>November 10, 2022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343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PLO(s)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Map your PLOs with program’s individual courses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373967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BC4B-BA6E-4B36-A77A-3E7B296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PLOs Mapped to Tech 31 (Quality Assurance &amp; Control)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957F3-D523-4CE6-9FAD-C3AA168E9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5" y="1568622"/>
            <a:ext cx="9661577" cy="49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PLO(s)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libri" panose="020F0502020204030204"/>
              </a:rPr>
              <a:t>Map your PLOs with program’s individual courses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238216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1BF7-A1D3-48CC-935D-35FAD596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3" y="348192"/>
            <a:ext cx="10964333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Design/Identify Your PLO’s Assessment Measure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7D692-A872-40D2-8FDF-EBF2010AFCB5}"/>
              </a:ext>
            </a:extLst>
          </p:cNvPr>
          <p:cNvSpPr txBox="1"/>
          <p:nvPr/>
        </p:nvSpPr>
        <p:spPr>
          <a:xfrm>
            <a:off x="613833" y="2828836"/>
            <a:ext cx="10579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measure must align with the PLO(s)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measure can be an assignment, quiz, project, exam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measure should be a major part of the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measure should be designed as early as possible</a:t>
            </a:r>
          </a:p>
        </p:txBody>
      </p:sp>
    </p:spTree>
    <p:extLst>
      <p:ext uri="{BB962C8B-B14F-4D97-AF65-F5344CB8AC3E}">
        <p14:creationId xmlns:p14="http://schemas.microsoft.com/office/powerpoint/2010/main" val="337680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PLO(s)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Map your PLOs with program’s individual courses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106508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E351-F695-40BC-A019-5D5EF2C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C4EC1-C228-466B-A431-354B68285DEF}"/>
              </a:ext>
            </a:extLst>
          </p:cNvPr>
          <p:cNvSpPr txBox="1"/>
          <p:nvPr/>
        </p:nvSpPr>
        <p:spPr>
          <a:xfrm>
            <a:off x="719666" y="2273069"/>
            <a:ext cx="109135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Can be given at any time during the semester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Instructor needs to ensure the results are not lost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is the measure that the assessment coordinator will ask for</a:t>
            </a:r>
          </a:p>
        </p:txBody>
      </p:sp>
    </p:spTree>
    <p:extLst>
      <p:ext uri="{BB962C8B-B14F-4D97-AF65-F5344CB8AC3E}">
        <p14:creationId xmlns:p14="http://schemas.microsoft.com/office/powerpoint/2010/main" val="205449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PLO(s)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Map your PLOs with program’s individual courses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281190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E8DE-EF58-4ECB-825A-AB1D1378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Complete the Assessment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E73DE-7A4F-492F-B9D1-A3450172D3A9}"/>
              </a:ext>
            </a:extLst>
          </p:cNvPr>
          <p:cNvSpPr txBox="1"/>
          <p:nvPr/>
        </p:nvSpPr>
        <p:spPr>
          <a:xfrm>
            <a:off x="575734" y="1891437"/>
            <a:ext cx="114638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Identify the course, semester, and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Identify the instructor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Give M, E, or N to students according to their performances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 = 70-86%; E = 87-100%; N &lt; 70%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Replace students’ names with alphabets or something else as this will become public record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Send completed form to the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418790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F70033-5DA0-45B4-AA3E-54F2A74833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6933" y="0"/>
          <a:ext cx="7162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5705597" imgH="6867377" progId="Excel.Sheet.12">
                  <p:embed/>
                </p:oleObj>
              </mc:Choice>
              <mc:Fallback>
                <p:oleObj name="Worksheet" r:id="rId3" imgW="5705597" imgH="686737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F70033-5DA0-45B4-AA3E-54F2A7483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933" y="0"/>
                        <a:ext cx="71628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PLO(s)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Map your PLOs with program’s individual courses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149609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8AF0-C9B0-482F-9B9F-F38ECD85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65125"/>
            <a:ext cx="11625943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will focus on the following points: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718E-5949-4D67-BE52-0E724993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Technology programs assessments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assessments in ATMAE accreditation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in conducting Technology assessments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design assessment tools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Documenting assessment tools and reports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1F8F-5597-408E-8829-97961F61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579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Forward the Completed Assessment Tool to Assessment Coordinator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0AFEF-88AC-4F1D-8292-1E009F2AA818}"/>
              </a:ext>
            </a:extLst>
          </p:cNvPr>
          <p:cNvSpPr txBox="1"/>
          <p:nvPr/>
        </p:nvSpPr>
        <p:spPr>
          <a:xfrm>
            <a:off x="381000" y="2690336"/>
            <a:ext cx="11607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assessment coordinator collects all assessment tools from all instructors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assessment coordinator enters the data in </a:t>
            </a:r>
            <a:r>
              <a:rPr lang="en-US" sz="3200" dirty="0" err="1"/>
              <a:t>Nuventive</a:t>
            </a:r>
            <a:r>
              <a:rPr lang="en-US" sz="3200" dirty="0"/>
              <a:t>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Nuventive</a:t>
            </a:r>
            <a:r>
              <a:rPr lang="en-US" sz="3200" dirty="0"/>
              <a:t> system analyzes and generates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ATMAE accreditation visiting team will see this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00849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4A70-702C-48A5-8338-6B982087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Assessment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BE0C-6645-42F2-AC61-7E31E0B62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 </a:t>
            </a:r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Implement automation, advanced and smart manufacturing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Bench mark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80% of students must score at least 70% in this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of 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students (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did not meet the required 70% score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Benchmark was met. 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of students met the criteria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action needed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4A70-702C-48A5-8338-6B982087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Assessment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BE0C-6645-42F2-AC61-7E31E0B62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 10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Demonstrate skill in the planning and design of manufacturing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Bench mark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80% of students must score at least 70% in this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out of 37 (24%) did not meet the required 70% score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Benchmark was not met. Only 76% of students met the criteria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Instructor to be contacted by chair of curriculum committee to address this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6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67A75-A5E2-478D-BE29-41EADC5DA063}"/>
              </a:ext>
            </a:extLst>
          </p:cNvPr>
          <p:cNvSpPr txBox="1"/>
          <p:nvPr/>
        </p:nvSpPr>
        <p:spPr>
          <a:xfrm>
            <a:off x="3048000" y="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Sample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D4E1A-47E7-4517-9295-B8665FB2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75" y="630693"/>
            <a:ext cx="9103658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FF4C8A-BC78-4CC5-8620-4CDC61D3AD5A}"/>
              </a:ext>
            </a:extLst>
          </p:cNvPr>
          <p:cNvSpPr txBox="1"/>
          <p:nvPr/>
        </p:nvSpPr>
        <p:spPr>
          <a:xfrm>
            <a:off x="3048000" y="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Sample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5349C-77AE-44DA-9CBB-6042B92A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" y="2058986"/>
            <a:ext cx="12102047" cy="36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1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789BD-6E78-45A7-B997-1CE99655BE5F}"/>
              </a:ext>
            </a:extLst>
          </p:cNvPr>
          <p:cNvSpPr/>
          <p:nvPr/>
        </p:nvSpPr>
        <p:spPr>
          <a:xfrm>
            <a:off x="838200" y="1690688"/>
            <a:ext cx="10491537" cy="323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instructor is invited by the Chair or Curriculum Committee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information is shared with the instructor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instructor explains why it happened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Together, a solution (including suggestions) is discussed, designed and noted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solution is implemented in the class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solution is tested in the next assessment cycle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*Note that not meeting assessment benchmark does not necessarily mean that the students will fail the course.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54392-07C8-45BA-854F-302022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365125"/>
            <a:ext cx="11142133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Course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eet the Benchmark*</a:t>
            </a:r>
            <a:b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0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D37B-5A3D-4375-B8C9-22F16A5FD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Technology Programs Assessment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2A8F4-1A78-4697-8BF1-87732DB3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https://www.sjsu.edu/people/samuel.obi/Technology%20Courses%20Rubric%20%20SLOs%20New.xlsx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0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9CE6-64C4-4D79-AE88-3B8A46D3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96"/>
            <a:ext cx="10515600" cy="64346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Nuventive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System: Main Menu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23B5C-9210-40F5-913E-5174AF0ABF4B}"/>
              </a:ext>
            </a:extLst>
          </p:cNvPr>
          <p:cNvSpPr txBox="1"/>
          <p:nvPr/>
        </p:nvSpPr>
        <p:spPr>
          <a:xfrm>
            <a:off x="355600" y="800630"/>
            <a:ext cx="7569200" cy="600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Summary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Program Information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Assessment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PLOs and Assessment Methods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Assessment Results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Annual Executive Summaries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Alignment Maps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Program Learning Outcome Maps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Curriculum Map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Four Column Report with Program Information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Standard Reports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Ad Hoc Reports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and Resources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Report Feedback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8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97230-88C5-407F-89EA-9D3EE799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00" y="660400"/>
            <a:ext cx="12286500" cy="57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2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A5117-9ADD-4504-9F39-EADD8CB9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41" y="-6209"/>
            <a:ext cx="10123959" cy="6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42C4-9A14-4CDE-A17D-07BA583D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Meaning and Purpose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450A-65FA-47B8-B285-050A40D3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825625"/>
            <a:ext cx="11311465" cy="4812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means:</a:t>
            </a:r>
          </a:p>
          <a:p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valuation or estimation of the nature, quality, or ability of </a:t>
            </a:r>
            <a:r>
              <a:rPr lang="en-US" b="1" u="sng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b="1" i="0" u="sng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learning outcomes (PLOs) are used in assessments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PLOs are designed by program planners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PLOs are found in course syllabi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PLOs should be approved by industry advisory board and faculty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Purposes of assessment are: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measure how many students are learning the outcomes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Those gaps or lapses provide opportunities for continuous improvement of the courses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courses are addressing their design intent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intended student needs are being met by courses</a:t>
            </a:r>
          </a:p>
        </p:txBody>
      </p:sp>
    </p:spTree>
    <p:extLst>
      <p:ext uri="{BB962C8B-B14F-4D97-AF65-F5344CB8AC3E}">
        <p14:creationId xmlns:p14="http://schemas.microsoft.com/office/powerpoint/2010/main" val="251848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A7336-767A-46FE-ADB4-1892B46A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7" t="27686" r="55464" b="27411"/>
          <a:stretch/>
        </p:blipFill>
        <p:spPr>
          <a:xfrm>
            <a:off x="1533332" y="0"/>
            <a:ext cx="912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B018-7871-4CC0-9902-B2504034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Assessments in ATMAE Accreditation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699-7306-4BE9-9FCB-2C78F4BC97A2}"/>
              </a:ext>
            </a:extLst>
          </p:cNvPr>
          <p:cNvSpPr/>
          <p:nvPr/>
        </p:nvSpPr>
        <p:spPr>
          <a:xfrm>
            <a:off x="220133" y="1720839"/>
            <a:ext cx="1197186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Standard 5 - Program Learning Outcomes Identification &amp; Validation:</a:t>
            </a:r>
          </a:p>
          <a:p>
            <a:endParaRPr lang="en-US" sz="2800" dirty="0"/>
          </a:p>
          <a:p>
            <a:r>
              <a:rPr lang="en-US" sz="2800" dirty="0"/>
              <a:t>Measurable program learning outcomes shall be identified, assessed and validated for each program/option. These program/option learning outcomes must align with the program goals established for the program/option and validation shall be accomplished through a combination of external experts, an industrial advisory committee. Each Student Learning Outcomes (SLO’s) usually seen in individual course syllabi shall be mapped to the program/option learning outcomes. </a:t>
            </a:r>
            <a:r>
              <a:rPr lang="en-US" sz="3200" b="1" dirty="0"/>
              <a:t>After the program is in operation, follow-up studies of direct and indirect measures for each outcome Shall be conducted.</a:t>
            </a:r>
          </a:p>
        </p:txBody>
      </p:sp>
    </p:spTree>
    <p:extLst>
      <p:ext uri="{BB962C8B-B14F-4D97-AF65-F5344CB8AC3E}">
        <p14:creationId xmlns:p14="http://schemas.microsoft.com/office/powerpoint/2010/main" val="383805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F173-B336-4EBF-9E40-7037BDA9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12061371" cy="1325563"/>
          </a:xfrm>
        </p:spPr>
        <p:txBody>
          <a:bodyPr>
            <a:normAutofit fontScale="90000"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Assessments in ATMAE Accreditation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D7AD8-BA33-4711-BC0C-25E22245A22B}"/>
              </a:ext>
            </a:extLst>
          </p:cNvPr>
          <p:cNvSpPr txBox="1"/>
          <p:nvPr/>
        </p:nvSpPr>
        <p:spPr>
          <a:xfrm>
            <a:off x="0" y="1948787"/>
            <a:ext cx="121073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Demonstrates program agility and functionality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Makes accreditation process easier and less complex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Makes ATMAE accreditation more genuine</a:t>
            </a:r>
          </a:p>
        </p:txBody>
      </p:sp>
    </p:spTree>
    <p:extLst>
      <p:ext uri="{BB962C8B-B14F-4D97-AF65-F5344CB8AC3E}">
        <p14:creationId xmlns:p14="http://schemas.microsoft.com/office/powerpoint/2010/main" val="169739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E92-C1A0-4AF3-95D2-4896C6A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Conducting Course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C0C25-6D23-46C4-86BA-40DA69E0F004}"/>
              </a:ext>
            </a:extLst>
          </p:cNvPr>
          <p:cNvSpPr txBox="1"/>
          <p:nvPr/>
        </p:nvSpPr>
        <p:spPr>
          <a:xfrm>
            <a:off x="440267" y="1904931"/>
            <a:ext cx="9652000" cy="234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your program learning outcomes or PLO(s)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Design/identify your PLO’s assessment measure (assignment,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the measure (give the assignment, quiz, project, exam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assessment tool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the completed assessment tool to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246719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F24A-7811-4C87-8A0F-7786E117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Understand Your PLOs: CNSM PLOs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B9B3DA-8601-4C9A-AC7D-15ED1FEEB612}"/>
              </a:ext>
            </a:extLst>
          </p:cNvPr>
          <p:cNvSpPr/>
          <p:nvPr/>
        </p:nvSpPr>
        <p:spPr>
          <a:xfrm>
            <a:off x="838199" y="1828025"/>
            <a:ext cx="93468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Demonstrate strong communication, critical thinking, and interpersonal skills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Use skills in team development, dynamics, and management to work as team players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Demonstrate ethical behavior and concern for colleagues, society, and the environment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Demonstrate leadership skills for a technology professional.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Implement and manage computer and network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Solve problems related to daily interruptions of information 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Design and interface components for connected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Manage databases and cloud computing systems and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Implement and manage Internet of Things (IoT)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Apply cybersecurity techniques to protect networks from attacks</a:t>
            </a:r>
          </a:p>
        </p:txBody>
      </p:sp>
    </p:spTree>
    <p:extLst>
      <p:ext uri="{BB962C8B-B14F-4D97-AF65-F5344CB8AC3E}">
        <p14:creationId xmlns:p14="http://schemas.microsoft.com/office/powerpoint/2010/main" val="160567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95BE-61E7-4C8A-81A7-FCA1A590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39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Understand Your PLOs: Manufacturing Systems PLOs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F4EA9-B1AF-4413-BE98-8A17AE01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90688"/>
            <a:ext cx="10707404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1465</Words>
  <Application>Microsoft Office PowerPoint</Application>
  <PresentationFormat>Widescreen</PresentationFormat>
  <Paragraphs>167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Office Theme</vt:lpstr>
      <vt:lpstr>Worksheet</vt:lpstr>
      <vt:lpstr>Technology Program Assessment: Why and How of It in Accreditation</vt:lpstr>
      <vt:lpstr>This presentation will focus on the following points:</vt:lpstr>
      <vt:lpstr>Meaning and Purpose of Assessment</vt:lpstr>
      <vt:lpstr>PowerPoint Presentation</vt:lpstr>
      <vt:lpstr>The Role of Assessments in ATMAE Accreditation</vt:lpstr>
      <vt:lpstr>The Role of Assessments in ATMAE Accreditation</vt:lpstr>
      <vt:lpstr>Steps in Conducting Course Assessment</vt:lpstr>
      <vt:lpstr>Understand Your PLOs: CNSM PLOs</vt:lpstr>
      <vt:lpstr>Understand Your PLOs: Manufacturing Systems PLOs</vt:lpstr>
      <vt:lpstr>Steps in Conducting Course Assessment</vt:lpstr>
      <vt:lpstr>PLOs Mapped to Tech 31 (Quality Assurance &amp; Control)</vt:lpstr>
      <vt:lpstr>Steps in Conducting Course Assessment</vt:lpstr>
      <vt:lpstr>Design/Identify Your PLO’s Assessment Measure </vt:lpstr>
      <vt:lpstr>Steps in Conducting Course Assessment</vt:lpstr>
      <vt:lpstr>Conduct the Measure</vt:lpstr>
      <vt:lpstr>Steps in Conducting Course Assessment</vt:lpstr>
      <vt:lpstr>Complete the Assessment Tool</vt:lpstr>
      <vt:lpstr>PowerPoint Presentation</vt:lpstr>
      <vt:lpstr>Steps in Conducting Course Assessment</vt:lpstr>
      <vt:lpstr>Forward the Completed Assessment Tool to Assessment Coordinator</vt:lpstr>
      <vt:lpstr>Interpreting Assessment Data</vt:lpstr>
      <vt:lpstr>Interpreting Assessment Data</vt:lpstr>
      <vt:lpstr>PowerPoint Presentation</vt:lpstr>
      <vt:lpstr>PowerPoint Presentation</vt:lpstr>
      <vt:lpstr>When a Course Does Not Meet the Benchmark* </vt:lpstr>
      <vt:lpstr>Review of Technology Programs Assessment Tools</vt:lpstr>
      <vt:lpstr>Nuventive Assessment System: Main Menu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Programs Assessment</dc:title>
  <dc:creator>Samuel Obi</dc:creator>
  <cp:lastModifiedBy>Checkout</cp:lastModifiedBy>
  <cp:revision>68</cp:revision>
  <dcterms:created xsi:type="dcterms:W3CDTF">2021-02-04T22:13:49Z</dcterms:created>
  <dcterms:modified xsi:type="dcterms:W3CDTF">2022-11-04T15:05:44Z</dcterms:modified>
</cp:coreProperties>
</file>