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140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3A79BC-7A15-4C50-98F9-40AA3FE3DC14}" type="datetimeFigureOut">
              <a:rPr lang="en-US" smtClean="0"/>
              <a:pPr/>
              <a:t>8/31/2011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BB0DD3-5C1F-4C4B-95B5-99E695EF774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See</a:t>
            </a:r>
            <a:r>
              <a:rPr lang="en-US" baseline="0" smtClean="0"/>
              <a:t> I can’t send this urban sociology</a:t>
            </a:r>
            <a:endParaRPr lang="en-US"/>
          </a:p>
        </p:txBody>
      </p:sp>
      <p:sp>
        <p:nvSpPr>
          <p:cNvPr id="4" name="Slide Number Placeholder 3"/>
          <p:cNvSpPr>
            <a:spLocks noGrp="1"/>
          </p:cNvSpPr>
          <p:nvPr>
            <p:ph type="sldNum" sz="quarter" idx="10"/>
          </p:nvPr>
        </p:nvSpPr>
        <p:spPr/>
        <p:txBody>
          <a:bodyPr/>
          <a:lstStyle/>
          <a:p>
            <a:fld id="{86BB0DD3-5C1F-4C4B-95B5-99E695EF774C}"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55312A2-C557-4666-AF71-051D403F70E5}" type="datetimeFigureOut">
              <a:rPr lang="en-US" smtClean="0"/>
              <a:pPr/>
              <a:t>8/31/2011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F6B126A-D372-4F77-BE2C-E47B74D110B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5312A2-C557-4666-AF71-051D403F70E5}" type="datetimeFigureOut">
              <a:rPr lang="en-US" smtClean="0"/>
              <a:pPr/>
              <a:t>8/31/2011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B126A-D372-4F77-BE2C-E47B74D110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55312A2-C557-4666-AF71-051D403F70E5}" type="datetimeFigureOut">
              <a:rPr lang="en-US" smtClean="0"/>
              <a:pPr/>
              <a:t>8/31/2011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F6B126A-D372-4F77-BE2C-E47B74D110B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55312A2-C557-4666-AF71-051D403F70E5}" type="datetimeFigureOut">
              <a:rPr lang="en-US" smtClean="0"/>
              <a:pPr/>
              <a:t>8/31/2011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F6B126A-D372-4F77-BE2C-E47B74D110B4}"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55312A2-C557-4666-AF71-051D403F70E5}" type="datetimeFigureOut">
              <a:rPr lang="en-US" smtClean="0"/>
              <a:pPr/>
              <a:t>8/31/2011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F6B126A-D372-4F77-BE2C-E47B74D110B4}"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55312A2-C557-4666-AF71-051D403F70E5}" type="datetimeFigureOut">
              <a:rPr lang="en-US" smtClean="0"/>
              <a:pPr/>
              <a:t>8/31/2011</a:t>
            </a:fld>
            <a:endParaRPr lang="en-US"/>
          </a:p>
        </p:txBody>
      </p:sp>
      <p:sp>
        <p:nvSpPr>
          <p:cNvPr id="10" name="Slide Number Placeholder 9"/>
          <p:cNvSpPr>
            <a:spLocks noGrp="1"/>
          </p:cNvSpPr>
          <p:nvPr>
            <p:ph type="sldNum" sz="quarter" idx="16"/>
          </p:nvPr>
        </p:nvSpPr>
        <p:spPr/>
        <p:txBody>
          <a:bodyPr rtlCol="0"/>
          <a:lstStyle/>
          <a:p>
            <a:fld id="{AF6B126A-D372-4F77-BE2C-E47B74D110B4}"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55312A2-C557-4666-AF71-051D403F70E5}" type="datetimeFigureOut">
              <a:rPr lang="en-US" smtClean="0"/>
              <a:pPr/>
              <a:t>8/31/2011</a:t>
            </a:fld>
            <a:endParaRPr lang="en-US"/>
          </a:p>
        </p:txBody>
      </p:sp>
      <p:sp>
        <p:nvSpPr>
          <p:cNvPr id="12" name="Slide Number Placeholder 11"/>
          <p:cNvSpPr>
            <a:spLocks noGrp="1"/>
          </p:cNvSpPr>
          <p:nvPr>
            <p:ph type="sldNum" sz="quarter" idx="16"/>
          </p:nvPr>
        </p:nvSpPr>
        <p:spPr/>
        <p:txBody>
          <a:bodyPr rtlCol="0"/>
          <a:lstStyle/>
          <a:p>
            <a:fld id="{AF6B126A-D372-4F77-BE2C-E47B74D110B4}"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55312A2-C557-4666-AF71-051D403F70E5}" type="datetimeFigureOut">
              <a:rPr lang="en-US" smtClean="0"/>
              <a:pPr/>
              <a:t>8/31/2011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F6B126A-D372-4F77-BE2C-E47B74D110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5312A2-C557-4666-AF71-051D403F70E5}" type="datetimeFigureOut">
              <a:rPr lang="en-US" smtClean="0"/>
              <a:pPr/>
              <a:t>8/31/2011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F6B126A-D372-4F77-BE2C-E47B74D110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55312A2-C557-4666-AF71-051D403F70E5}" type="datetimeFigureOut">
              <a:rPr lang="en-US" smtClean="0"/>
              <a:pPr/>
              <a:t>8/31/2011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F6B126A-D372-4F77-BE2C-E47B74D110B4}"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55312A2-C557-4666-AF71-051D403F70E5}" type="datetimeFigureOut">
              <a:rPr lang="en-US" smtClean="0"/>
              <a:pPr/>
              <a:t>8/31/2011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F6B126A-D372-4F77-BE2C-E47B74D110B4}"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55312A2-C557-4666-AF71-051D403F70E5}" type="datetimeFigureOut">
              <a:rPr lang="en-US" smtClean="0"/>
              <a:pPr/>
              <a:t>8/31/2011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F6B126A-D372-4F77-BE2C-E47B74D110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Ch. 2: From Ancient Cities to an Urban world</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Categories in ancient period and rapid industrialization</a:t>
            </a:r>
            <a:endParaRPr lang="en-US" dirty="0"/>
          </a:p>
        </p:txBody>
      </p:sp>
      <p:sp>
        <p:nvSpPr>
          <p:cNvPr id="3" name="Content Placeholder 2"/>
          <p:cNvSpPr>
            <a:spLocks noGrp="1"/>
          </p:cNvSpPr>
          <p:nvPr>
            <p:ph sz="quarter" idx="1"/>
          </p:nvPr>
        </p:nvSpPr>
        <p:spPr/>
        <p:txBody>
          <a:bodyPr/>
          <a:lstStyle/>
          <a:p>
            <a:r>
              <a:rPr lang="en-US" dirty="0" smtClean="0"/>
              <a:t>Increase in scale of human settlements and consequences for social organization </a:t>
            </a:r>
            <a:r>
              <a:rPr lang="en-US" dirty="0" err="1" smtClean="0"/>
              <a:t>ie</a:t>
            </a:r>
            <a:r>
              <a:rPr lang="en-US" dirty="0" smtClean="0"/>
              <a:t>. social stratification.</a:t>
            </a:r>
          </a:p>
          <a:p>
            <a:r>
              <a:rPr lang="en-US" dirty="0" smtClean="0"/>
              <a:t>Impact of city on culture and experience</a:t>
            </a:r>
          </a:p>
          <a:p>
            <a:r>
              <a:rPr lang="en-US" dirty="0" smtClean="0"/>
              <a:t>Process of political and economic centralization</a:t>
            </a:r>
          </a:p>
          <a:p>
            <a:r>
              <a:rPr lang="en-US" dirty="0" smtClean="0"/>
              <a:t>POET- population, organization, environment, and technology; keep these in mind as we go through the course!!</a:t>
            </a:r>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Emergence of urban form</a:t>
            </a:r>
            <a:endParaRPr lang="en-US" dirty="0"/>
          </a:p>
        </p:txBody>
      </p:sp>
      <p:sp>
        <p:nvSpPr>
          <p:cNvPr id="3" name="Content Placeholder 2"/>
          <p:cNvSpPr>
            <a:spLocks noGrp="1"/>
          </p:cNvSpPr>
          <p:nvPr>
            <p:ph sz="quarter" idx="1"/>
          </p:nvPr>
        </p:nvSpPr>
        <p:spPr/>
        <p:txBody>
          <a:bodyPr>
            <a:normAutofit/>
          </a:bodyPr>
          <a:lstStyle/>
          <a:p>
            <a:r>
              <a:rPr lang="en-US" dirty="0" smtClean="0"/>
              <a:t>Permanent settlement is thought to have emerged less than 10,000 years ago, populations turned from </a:t>
            </a:r>
            <a:r>
              <a:rPr lang="en-US" dirty="0" smtClean="0"/>
              <a:t>hunting to </a:t>
            </a:r>
            <a:r>
              <a:rPr lang="en-US" dirty="0" smtClean="0"/>
              <a:t>agriculture and domesticating livestock;</a:t>
            </a:r>
          </a:p>
          <a:p>
            <a:r>
              <a:rPr lang="en-US" dirty="0" smtClean="0"/>
              <a:t>Mumford (1961:55) “origin of city would read more clearly were not for that most critical changes took place before historical era opens. By the time city comes into view, it is already old”</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in scale of social organization</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After 3000 BC estimates for specific sites range from 12,000 to 24,000( Ur).  Small population size of early cities raises question of how big population center has to be before recognized as city or truly “urban” place;</a:t>
            </a:r>
          </a:p>
          <a:p>
            <a:r>
              <a:rPr lang="en-US" dirty="0" smtClean="0"/>
              <a:t>Better to look for effects of increasing population size on number and nature of roles and relationships in dense populations.</a:t>
            </a:r>
          </a:p>
          <a:p>
            <a:r>
              <a:rPr lang="en-US" dirty="0" smtClean="0"/>
              <a:t>Concentration of population leads to specialization within workforce, specialists freed from agricultural production; specialization creates interdependence in population;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a:t>
            </a:r>
            <a:r>
              <a:rPr lang="en-US" dirty="0" smtClean="0"/>
              <a:t>(consequences)verse </a:t>
            </a:r>
            <a:r>
              <a:rPr lang="en-US" dirty="0" smtClean="0"/>
              <a:t>timing</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We can understand the relationship between size and density populations and how these give rise to diversity stratification more difficult to reconstruct reasons that populations were drawn together in first place; </a:t>
            </a:r>
          </a:p>
          <a:p>
            <a:r>
              <a:rPr lang="en-US" dirty="0" smtClean="0"/>
              <a:t>Conclusion: as society became more urbanized it became more socially differentiated, more specialized; specialization created interdependence among members of society no longer capable of providing for all of their material needs; variety of works, luxuries, and comforts magnified and defined what it meant to be rich or poor;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Rise of state and growth of political – economic power</a:t>
            </a:r>
            <a:endParaRPr lang="en-US" dirty="0"/>
          </a:p>
        </p:txBody>
      </p:sp>
      <p:sp>
        <p:nvSpPr>
          <p:cNvPr id="3" name="Content Placeholder 2"/>
          <p:cNvSpPr>
            <a:spLocks noGrp="1"/>
          </p:cNvSpPr>
          <p:nvPr>
            <p:ph sz="quarter" idx="1"/>
          </p:nvPr>
        </p:nvSpPr>
        <p:spPr/>
        <p:txBody>
          <a:bodyPr>
            <a:normAutofit lnSpcReduction="10000"/>
          </a:bodyPr>
          <a:lstStyle/>
          <a:p>
            <a:r>
              <a:rPr lang="en-US" sz="2800" dirty="0" smtClean="0"/>
              <a:t>We must not look only </a:t>
            </a:r>
            <a:r>
              <a:rPr lang="en-US" sz="2800" i="1" dirty="0" smtClean="0"/>
              <a:t>within</a:t>
            </a:r>
            <a:r>
              <a:rPr lang="en-US" sz="2800" dirty="0" smtClean="0"/>
              <a:t> the city walls but </a:t>
            </a:r>
            <a:r>
              <a:rPr lang="en-US" sz="2800" i="1" dirty="0" smtClean="0"/>
              <a:t>outside </a:t>
            </a:r>
            <a:r>
              <a:rPr lang="en-US" sz="2800" dirty="0" smtClean="0"/>
              <a:t>city walls. As urban form took shape and </a:t>
            </a:r>
            <a:r>
              <a:rPr lang="en-US" sz="2800" dirty="0" smtClean="0"/>
              <a:t>size </a:t>
            </a:r>
            <a:r>
              <a:rPr lang="en-US" sz="2800" dirty="0" smtClean="0"/>
              <a:t>of territory that came under its influence grew also.  Minimum requirement for urban existence is a sufficient productive agricultural base;</a:t>
            </a:r>
          </a:p>
          <a:p>
            <a:r>
              <a:rPr lang="en-US" sz="2800" dirty="0" err="1" smtClean="0"/>
              <a:t>Sjoberg</a:t>
            </a:r>
            <a:r>
              <a:rPr lang="en-US" sz="2800" dirty="0" smtClean="0"/>
              <a:t> </a:t>
            </a:r>
            <a:r>
              <a:rPr lang="en-US" sz="2800" i="1" dirty="0" smtClean="0"/>
              <a:t>”peasant farmers rarely produce and relinquish a surplus willingly in feudal societies; tribute, taxation must be exacted if cities are going to gain wherewithal to support populations.” </a:t>
            </a:r>
            <a:r>
              <a:rPr lang="en-US" sz="2800" dirty="0" smtClean="0"/>
              <a:t>As city emerges we witness creation of a hinterland that is not urbanite but subject to </a:t>
            </a:r>
            <a:r>
              <a:rPr lang="en-US" sz="2800" smtClean="0"/>
              <a:t>urban </a:t>
            </a:r>
            <a:r>
              <a:rPr lang="en-US" sz="2800" smtClean="0"/>
              <a:t>rule;</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Development of early cities in China and Mesoamerica</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Debate over whether new world population centers of ancient Mesoamerica qualify as “true” cities; two main features distinguish early Mesoamerica and population centers from ancient centers elsewhere in world: traditionally been interpreted primarily a ceremonial rather than commercial centers ancient sites served as foci for large regional populations, these populations were not housed within the city walls. Populations were spread out over large areas(Flanagan, 2010: 42)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Mayan civilization: 300 BC to 800 CE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Increasing populations, increasing nucleation of population, craft specialization, growth of wealth and power of urban elite, expanded Rocker C., increase social stratification, and increasing competition between cities:</a:t>
            </a:r>
          </a:p>
          <a:p>
            <a:r>
              <a:rPr lang="en-US" dirty="0" smtClean="0"/>
              <a:t>Declining Mayan civilizations included decline in agricultural and other resources, warfare, declining authority of kings, increasing impact of severe drought, aggressive general population, and disease.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67</TotalTime>
  <Words>583</Words>
  <Application>Microsoft Office PowerPoint</Application>
  <PresentationFormat>On-screen Show (4:3)</PresentationFormat>
  <Paragraphs>26</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Median</vt:lpstr>
      <vt:lpstr>Ch. 2: From Ancient Cities to an Urban world</vt:lpstr>
      <vt:lpstr>Categories in ancient period and rapid industrialization</vt:lpstr>
      <vt:lpstr>Emergence of urban form</vt:lpstr>
      <vt:lpstr>Changing in scale of social organization</vt:lpstr>
      <vt:lpstr>Effects (consequences)verse timing</vt:lpstr>
      <vt:lpstr>Rise of state and growth of political – economic power</vt:lpstr>
      <vt:lpstr>Development of early cities in China and Mesoamerica</vt:lpstr>
      <vt:lpstr>Mayan civilization: 300 BC to 800 CE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Saul</dc:creator>
  <cp:lastModifiedBy>Owner</cp:lastModifiedBy>
  <cp:revision>22</cp:revision>
  <dcterms:created xsi:type="dcterms:W3CDTF">2011-08-31T00:50:41Z</dcterms:created>
  <dcterms:modified xsi:type="dcterms:W3CDTF">2011-08-31T21:28:09Z</dcterms:modified>
</cp:coreProperties>
</file>