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1" r:id="rId6"/>
    <p:sldId id="262" r:id="rId7"/>
    <p:sldId id="263" r:id="rId8"/>
    <p:sldId id="264" r:id="rId9"/>
    <p:sldId id="265" r:id="rId10"/>
    <p:sldId id="273" r:id="rId11"/>
    <p:sldId id="274" r:id="rId12"/>
    <p:sldId id="266" r:id="rId13"/>
    <p:sldId id="267" r:id="rId14"/>
    <p:sldId id="269" r:id="rId15"/>
    <p:sldId id="268"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3A79BC-7A15-4C50-98F9-40AA3FE3DC14}" type="datetimeFigureOut">
              <a:rPr lang="en-US" smtClean="0"/>
              <a:pPr/>
              <a:t>9/7/2011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BB0DD3-5C1F-4C4B-95B5-99E695EF77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See</a:t>
            </a:r>
            <a:r>
              <a:rPr lang="en-US" baseline="0" smtClean="0"/>
              <a:t> I can’t send this urban sociology</a:t>
            </a:r>
            <a:endParaRPr lang="en-US"/>
          </a:p>
        </p:txBody>
      </p:sp>
      <p:sp>
        <p:nvSpPr>
          <p:cNvPr id="4" name="Slide Number Placeholder 3"/>
          <p:cNvSpPr>
            <a:spLocks noGrp="1"/>
          </p:cNvSpPr>
          <p:nvPr>
            <p:ph type="sldNum" sz="quarter" idx="10"/>
          </p:nvPr>
        </p:nvSpPr>
        <p:spPr/>
        <p:txBody>
          <a:bodyPr/>
          <a:lstStyle/>
          <a:p>
            <a:fld id="{86BB0DD3-5C1F-4C4B-95B5-99E695EF774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55312A2-C557-4666-AF71-051D403F70E5}" type="datetimeFigureOut">
              <a:rPr lang="en-US" smtClean="0"/>
              <a:pPr/>
              <a:t>9/7/2011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F6B126A-D372-4F77-BE2C-E47B74D110B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5312A2-C557-4666-AF71-051D403F70E5}" type="datetimeFigureOut">
              <a:rPr lang="en-US" smtClean="0"/>
              <a:pPr/>
              <a:t>9/7/2011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B126A-D372-4F77-BE2C-E47B74D110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55312A2-C557-4666-AF71-051D403F70E5}" type="datetimeFigureOut">
              <a:rPr lang="en-US" smtClean="0"/>
              <a:pPr/>
              <a:t>9/7/2011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F6B126A-D372-4F77-BE2C-E47B74D110B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5312A2-C557-4666-AF71-051D403F70E5}" type="datetimeFigureOut">
              <a:rPr lang="en-US" smtClean="0"/>
              <a:pPr/>
              <a:t>9/7/2011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F6B126A-D372-4F77-BE2C-E47B74D110B4}"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55312A2-C557-4666-AF71-051D403F70E5}" type="datetimeFigureOut">
              <a:rPr lang="en-US" smtClean="0"/>
              <a:pPr/>
              <a:t>9/7/2011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F6B126A-D372-4F77-BE2C-E47B74D110B4}"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55312A2-C557-4666-AF71-051D403F70E5}" type="datetimeFigureOut">
              <a:rPr lang="en-US" smtClean="0"/>
              <a:pPr/>
              <a:t>9/7/2011</a:t>
            </a:fld>
            <a:endParaRPr lang="en-US"/>
          </a:p>
        </p:txBody>
      </p:sp>
      <p:sp>
        <p:nvSpPr>
          <p:cNvPr id="10" name="Slide Number Placeholder 9"/>
          <p:cNvSpPr>
            <a:spLocks noGrp="1"/>
          </p:cNvSpPr>
          <p:nvPr>
            <p:ph type="sldNum" sz="quarter" idx="16"/>
          </p:nvPr>
        </p:nvSpPr>
        <p:spPr/>
        <p:txBody>
          <a:bodyPr rtlCol="0"/>
          <a:lstStyle/>
          <a:p>
            <a:fld id="{AF6B126A-D372-4F77-BE2C-E47B74D110B4}"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55312A2-C557-4666-AF71-051D403F70E5}" type="datetimeFigureOut">
              <a:rPr lang="en-US" smtClean="0"/>
              <a:pPr/>
              <a:t>9/7/2011</a:t>
            </a:fld>
            <a:endParaRPr lang="en-US"/>
          </a:p>
        </p:txBody>
      </p:sp>
      <p:sp>
        <p:nvSpPr>
          <p:cNvPr id="12" name="Slide Number Placeholder 11"/>
          <p:cNvSpPr>
            <a:spLocks noGrp="1"/>
          </p:cNvSpPr>
          <p:nvPr>
            <p:ph type="sldNum" sz="quarter" idx="16"/>
          </p:nvPr>
        </p:nvSpPr>
        <p:spPr/>
        <p:txBody>
          <a:bodyPr rtlCol="0"/>
          <a:lstStyle/>
          <a:p>
            <a:fld id="{AF6B126A-D372-4F77-BE2C-E47B74D110B4}"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55312A2-C557-4666-AF71-051D403F70E5}" type="datetimeFigureOut">
              <a:rPr lang="en-US" smtClean="0"/>
              <a:pPr/>
              <a:t>9/7/2011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F6B126A-D372-4F77-BE2C-E47B74D110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312A2-C557-4666-AF71-051D403F70E5}" type="datetimeFigureOut">
              <a:rPr lang="en-US" smtClean="0"/>
              <a:pPr/>
              <a:t>9/7/2011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F6B126A-D372-4F77-BE2C-E47B74D110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5312A2-C557-4666-AF71-051D403F70E5}" type="datetimeFigureOut">
              <a:rPr lang="en-US" smtClean="0"/>
              <a:pPr/>
              <a:t>9/7/2011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F6B126A-D372-4F77-BE2C-E47B74D110B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55312A2-C557-4666-AF71-051D403F70E5}" type="datetimeFigureOut">
              <a:rPr lang="en-US" smtClean="0"/>
              <a:pPr/>
              <a:t>9/7/2011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F6B126A-D372-4F77-BE2C-E47B74D110B4}"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55312A2-C557-4666-AF71-051D403F70E5}" type="datetimeFigureOut">
              <a:rPr lang="en-US" smtClean="0"/>
              <a:pPr/>
              <a:t>9/7/2011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F6B126A-D372-4F77-BE2C-E47B74D110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Ch. 2: From Ancient Cities to an Urban world</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Hellenic city</a:t>
            </a:r>
            <a:endParaRPr lang="en-US" dirty="0"/>
          </a:p>
        </p:txBody>
      </p:sp>
      <p:sp>
        <p:nvSpPr>
          <p:cNvPr id="3" name="Content Placeholder 2"/>
          <p:cNvSpPr>
            <a:spLocks noGrp="1"/>
          </p:cNvSpPr>
          <p:nvPr>
            <p:ph idx="1"/>
          </p:nvPr>
        </p:nvSpPr>
        <p:spPr/>
        <p:txBody>
          <a:bodyPr>
            <a:noAutofit/>
          </a:bodyPr>
          <a:lstStyle/>
          <a:p>
            <a:r>
              <a:rPr lang="en-US" sz="2400" dirty="0" smtClean="0"/>
              <a:t>Athens is widely regarded as apex of ancient Western urbanism.  Athens turned to the sea a Greek ship could carry 7000 pounds of grain 65 nautical miles a day and do it at 1/10 the cost of land transportation;  </a:t>
            </a:r>
          </a:p>
          <a:p>
            <a:r>
              <a:rPr lang="en-US" sz="2400" dirty="0" smtClean="0"/>
              <a:t>Social invention – </a:t>
            </a:r>
            <a:r>
              <a:rPr lang="en-US" sz="2400" i="1" dirty="0" smtClean="0"/>
              <a:t>polis or city-state </a:t>
            </a:r>
            <a:r>
              <a:rPr lang="en-US" sz="2400" dirty="0" smtClean="0"/>
              <a:t>enables families and tribes to organize for mutual aid and protection as citizens of common state;  citizenship and religion were two sides same coin. Socrates was put to death for questioning the existence of Greek </a:t>
            </a:r>
            <a:r>
              <a:rPr lang="en-US" sz="2400" smtClean="0"/>
              <a:t>gods, terms pagan </a:t>
            </a:r>
            <a:r>
              <a:rPr lang="en-US" sz="2400" dirty="0" smtClean="0"/>
              <a:t>and heathen refer to those beyond the city walls;</a:t>
            </a:r>
            <a:endParaRPr lang="en-US" sz="24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City of Athens achieve a population of possibly 250,000 including slaves and noncitizens (slaves constituted perhaps one third of population).  Max Weber, “</a:t>
            </a:r>
            <a:r>
              <a:rPr lang="en-US" i="1" dirty="0" smtClean="0"/>
              <a:t>the full urbanite of antiquity was a semi – peasant</a:t>
            </a:r>
            <a:r>
              <a:rPr lang="en-US" dirty="0" smtClean="0"/>
              <a:t>.”</a:t>
            </a:r>
          </a:p>
          <a:p>
            <a:r>
              <a:rPr lang="en-US" dirty="0" smtClean="0"/>
              <a:t>Greeks preferred smaller cities, Plato and Aristotle believed that government was directly related to size of the city, “</a:t>
            </a:r>
            <a:r>
              <a:rPr lang="en-US" b="1" i="1" dirty="0" smtClean="0"/>
              <a:t>if citizens of the state are to judge and distribute offices according to merit, they must know each others’ characters, where they do not possess this knowledge, both elections offices and decisions of lawsuits will go wrong.”</a:t>
            </a:r>
            <a:endParaRPr lang="en-US" b="1"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of Early Urbanization</a:t>
            </a:r>
            <a:endParaRPr lang="en-US" dirty="0"/>
          </a:p>
        </p:txBody>
      </p:sp>
      <p:sp>
        <p:nvSpPr>
          <p:cNvPr id="3" name="Content Placeholder 2"/>
          <p:cNvSpPr>
            <a:spLocks noGrp="1"/>
          </p:cNvSpPr>
          <p:nvPr>
            <p:ph sz="quarter" idx="1"/>
          </p:nvPr>
        </p:nvSpPr>
        <p:spPr/>
        <p:txBody>
          <a:bodyPr>
            <a:normAutofit fontScale="92500"/>
          </a:bodyPr>
          <a:lstStyle/>
          <a:p>
            <a:r>
              <a:rPr lang="en-US" dirty="0" smtClean="0"/>
              <a:t>Kingsley Davis believed influence of urbanization in any era before late 18</a:t>
            </a:r>
            <a:r>
              <a:rPr lang="en-US" baseline="30000" dirty="0" smtClean="0"/>
              <a:t>th</a:t>
            </a:r>
            <a:r>
              <a:rPr lang="en-US" dirty="0" smtClean="0"/>
              <a:t> century was too limited to qualify as “urban revolution.” He noted the inclination of researchers to call any on earthed settlement a city if it had “a few streets and a public building or two.”</a:t>
            </a:r>
          </a:p>
          <a:p>
            <a:r>
              <a:rPr lang="en-US" dirty="0" smtClean="0"/>
              <a:t>Renaissance Florence –a city – state of the 1400s witness rebirth of artistic and other high cultural achievement in Europe Florence had at most 95,000 people equivalent to present a population of eight “small English country town.”</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Renaissance Florence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Hall argued “these works were the conscious creations of the entire collectivity, there are not simply expressions of individual creativity are genius, the result of long deliberations and committees and rigorous, indeed contentious and bitter, competition among artists of huge talent – and frequently – egos to match”</a:t>
            </a:r>
          </a:p>
          <a:p>
            <a:r>
              <a:rPr lang="en-US" smtClean="0"/>
              <a:t> We </a:t>
            </a:r>
            <a:r>
              <a:rPr lang="en-US" dirty="0" smtClean="0"/>
              <a:t>may ask to what extent it is appropriate to argue that the city, rather than its artists</a:t>
            </a:r>
            <a:r>
              <a:rPr lang="en-US" smtClean="0"/>
              <a:t>, produced  </a:t>
            </a:r>
            <a:r>
              <a:rPr lang="en-US" dirty="0" smtClean="0"/>
              <a:t>Florence’s contribution to the </a:t>
            </a:r>
            <a:r>
              <a:rPr lang="en-US" smtClean="0"/>
              <a:t>Renaissance?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Industrial </a:t>
            </a:r>
            <a:r>
              <a:rPr lang="en-US" dirty="0" err="1" smtClean="0"/>
              <a:t>REvolution</a:t>
            </a:r>
            <a:endParaRPr lang="en-US" dirty="0"/>
          </a:p>
        </p:txBody>
      </p:sp>
      <p:sp>
        <p:nvSpPr>
          <p:cNvPr id="3" name="Subtitle 2"/>
          <p:cNvSpPr>
            <a:spLocks noGrp="1"/>
          </p:cNvSpPr>
          <p:nvPr>
            <p:ph type="subTitle" idx="1"/>
          </p:nvPr>
        </p:nvSpPr>
        <p:spPr/>
        <p:txBody>
          <a:bodyPr/>
          <a:lstStyle/>
          <a:p>
            <a:r>
              <a:rPr lang="en-US" dirty="0" smtClean="0"/>
              <a:t>“True” Urban Revolution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066800" y="838200"/>
            <a:ext cx="108966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Change Present Era</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Persisting power of propinquity- cost of overcoming space had not yet become zero; </a:t>
            </a:r>
          </a:p>
          <a:p>
            <a:r>
              <a:rPr lang="en-US" dirty="0" smtClean="0"/>
              <a:t>Urban trends include growth of megacities, over 10 million people; </a:t>
            </a:r>
          </a:p>
          <a:p>
            <a:r>
              <a:rPr lang="en-US" dirty="0" smtClean="0"/>
              <a:t>Important consider level of urbanization(proportional increase) and size of increase(# of people involved).  </a:t>
            </a:r>
          </a:p>
          <a:p>
            <a:r>
              <a:rPr lang="en-US" dirty="0" smtClean="0"/>
              <a:t>From 1975-2007, urban pop increased 37.3% to 49.4%; total pop. went from 4 billion to over 6.5 billion; 1.8 billion of 2.5 billion of those added to pop were living in urban areas; most in less developed nations;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Globalization</a:t>
            </a:r>
            <a:endParaRPr lang="en-US" dirty="0"/>
          </a:p>
        </p:txBody>
      </p:sp>
      <p:sp>
        <p:nvSpPr>
          <p:cNvPr id="3" name="Content Placeholder 2"/>
          <p:cNvSpPr>
            <a:spLocks noGrp="1"/>
          </p:cNvSpPr>
          <p:nvPr>
            <p:ph sz="quarter" idx="1"/>
          </p:nvPr>
        </p:nvSpPr>
        <p:spPr/>
        <p:txBody>
          <a:bodyPr>
            <a:normAutofit fontScale="92500"/>
          </a:bodyPr>
          <a:lstStyle/>
          <a:p>
            <a:r>
              <a:rPr lang="en-US" dirty="0" smtClean="0"/>
              <a:t>Social Organization-corporate decisions about production driven by dictates of global competition, not national allegiance;</a:t>
            </a:r>
          </a:p>
          <a:p>
            <a:r>
              <a:rPr lang="en-US" dirty="0" smtClean="0"/>
              <a:t>Culture- converging styles and tastes; wireless electronic communication;  cultural homogenization; attractive products and ideas disseminated through web emanate from urban-based enterprises, styles, and art forms; </a:t>
            </a:r>
          </a:p>
          <a:p>
            <a:r>
              <a:rPr lang="en-US" dirty="0" smtClean="0"/>
              <a:t>Political Order-  Regional trade agreements, lowering or eliminating tariffs, creating free trade zones for manufacturing;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Globalization</a:t>
            </a:r>
            <a:endParaRPr lang="en-US" dirty="0"/>
          </a:p>
        </p:txBody>
      </p:sp>
      <p:sp>
        <p:nvSpPr>
          <p:cNvPr id="3" name="Content Placeholder 2"/>
          <p:cNvSpPr>
            <a:spLocks noGrp="1"/>
          </p:cNvSpPr>
          <p:nvPr>
            <p:ph sz="quarter" idx="1"/>
          </p:nvPr>
        </p:nvSpPr>
        <p:spPr/>
        <p:txBody>
          <a:bodyPr/>
          <a:lstStyle/>
          <a:p>
            <a:r>
              <a:rPr lang="en-US" dirty="0" smtClean="0"/>
              <a:t>Global economic order is everywhere, exists independent of place, but also economic and political actors strategize, manage, make rules, take profit from global economy occupy specific spaces; </a:t>
            </a:r>
          </a:p>
          <a:p>
            <a:r>
              <a:rPr lang="en-US" dirty="0" smtClean="0"/>
              <a:t>Certain cities more important than others;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Categories in ancient period and rapid industrialization</a:t>
            </a:r>
            <a:endParaRPr lang="en-US" dirty="0"/>
          </a:p>
        </p:txBody>
      </p:sp>
      <p:sp>
        <p:nvSpPr>
          <p:cNvPr id="3" name="Content Placeholder 2"/>
          <p:cNvSpPr>
            <a:spLocks noGrp="1"/>
          </p:cNvSpPr>
          <p:nvPr>
            <p:ph sz="quarter" idx="1"/>
          </p:nvPr>
        </p:nvSpPr>
        <p:spPr/>
        <p:txBody>
          <a:bodyPr/>
          <a:lstStyle/>
          <a:p>
            <a:r>
              <a:rPr lang="en-US" dirty="0" smtClean="0"/>
              <a:t>Increase in scale of human settlements and consequences for social organization </a:t>
            </a:r>
            <a:r>
              <a:rPr lang="en-US" dirty="0" err="1" smtClean="0"/>
              <a:t>ie</a:t>
            </a:r>
            <a:r>
              <a:rPr lang="en-US" dirty="0" smtClean="0"/>
              <a:t>. social stratification.</a:t>
            </a:r>
          </a:p>
          <a:p>
            <a:r>
              <a:rPr lang="en-US" dirty="0" smtClean="0"/>
              <a:t>Impact of city on culture and experience</a:t>
            </a:r>
          </a:p>
          <a:p>
            <a:r>
              <a:rPr lang="en-US" dirty="0" smtClean="0"/>
              <a:t>Process of political and economic centralization</a:t>
            </a:r>
          </a:p>
          <a:p>
            <a:r>
              <a:rPr lang="en-US" dirty="0" smtClean="0"/>
              <a:t>POET- population, organization, environment, and technology; keep these in mind as we go through the course!!</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Emergence of urban form</a:t>
            </a:r>
            <a:endParaRPr lang="en-US" dirty="0"/>
          </a:p>
        </p:txBody>
      </p:sp>
      <p:sp>
        <p:nvSpPr>
          <p:cNvPr id="3" name="Content Placeholder 2"/>
          <p:cNvSpPr>
            <a:spLocks noGrp="1"/>
          </p:cNvSpPr>
          <p:nvPr>
            <p:ph sz="quarter" idx="1"/>
          </p:nvPr>
        </p:nvSpPr>
        <p:spPr/>
        <p:txBody>
          <a:bodyPr>
            <a:normAutofit/>
          </a:bodyPr>
          <a:lstStyle/>
          <a:p>
            <a:r>
              <a:rPr lang="en-US" dirty="0" smtClean="0"/>
              <a:t>Permanent settlement is thought to have emerged less than 10,000 years ago, populations turned from hunting agriculture and domesticating livestock;</a:t>
            </a:r>
          </a:p>
          <a:p>
            <a:r>
              <a:rPr lang="en-US" dirty="0" smtClean="0"/>
              <a:t>Mumford (1961:55) “origin of city would read more clearly were not for that most critical changes took place before historical era opens. By the time city comes into view, it is already old”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in scale of social organization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After 3000 BC estimates for specific sites range from 12,000 to 24,000( Ur).  Small population size of early cities raises question of how big population center has to be before recognized as city or truly “urban” place;</a:t>
            </a:r>
          </a:p>
          <a:p>
            <a:r>
              <a:rPr lang="en-US" dirty="0" smtClean="0"/>
              <a:t>Better to look for effects of increasing population size on number and nature of roles and relationships in dense populations.</a:t>
            </a:r>
          </a:p>
          <a:p>
            <a:r>
              <a:rPr lang="en-US" dirty="0" smtClean="0"/>
              <a:t>Concentration of population leads to specialization within workforce, specialists freed from agricultural production; specialization creates interdependence in population;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verse timing</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We can understand the relationship between size and density populations and how these give rise to diversity stratification more difficult to reconstruct reasons that populations were drawn together in first place; </a:t>
            </a:r>
          </a:p>
          <a:p>
            <a:r>
              <a:rPr lang="en-US" dirty="0" smtClean="0"/>
              <a:t>Conclusion: as society became more urbanized it became more socially differentiated, more specialized; specialization created interdependence among members of society no longer capable of providing for all of their material needs; variety of works, luxuries, and comforts magnified and defined what it meant to be rich or poor;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Rise of state and growth of political – economic power</a:t>
            </a:r>
            <a:endParaRPr lang="en-US" dirty="0"/>
          </a:p>
        </p:txBody>
      </p:sp>
      <p:sp>
        <p:nvSpPr>
          <p:cNvPr id="3" name="Content Placeholder 2"/>
          <p:cNvSpPr>
            <a:spLocks noGrp="1"/>
          </p:cNvSpPr>
          <p:nvPr>
            <p:ph sz="quarter" idx="1"/>
          </p:nvPr>
        </p:nvSpPr>
        <p:spPr/>
        <p:txBody>
          <a:bodyPr>
            <a:normAutofit lnSpcReduction="10000"/>
          </a:bodyPr>
          <a:lstStyle/>
          <a:p>
            <a:r>
              <a:rPr lang="en-US" sz="2800" dirty="0" smtClean="0"/>
              <a:t>We must not look only </a:t>
            </a:r>
            <a:r>
              <a:rPr lang="en-US" sz="2800" i="1" dirty="0" smtClean="0"/>
              <a:t>within</a:t>
            </a:r>
            <a:r>
              <a:rPr lang="en-US" sz="2800" dirty="0" smtClean="0"/>
              <a:t> the city walls but </a:t>
            </a:r>
            <a:r>
              <a:rPr lang="en-US" sz="2800" i="1" dirty="0" smtClean="0"/>
              <a:t>outside </a:t>
            </a:r>
            <a:r>
              <a:rPr lang="en-US" sz="2800" dirty="0" smtClean="0"/>
              <a:t>city walls. As urban form took shape and room size of territory that came under its influence grew also.  Minimum requirement for urban existence is a sufficient productive agricultural base;</a:t>
            </a:r>
          </a:p>
          <a:p>
            <a:r>
              <a:rPr lang="en-US" sz="2800" dirty="0" err="1" smtClean="0"/>
              <a:t>Sjoberg</a:t>
            </a:r>
            <a:r>
              <a:rPr lang="en-US" sz="2800" dirty="0" smtClean="0"/>
              <a:t> </a:t>
            </a:r>
            <a:r>
              <a:rPr lang="en-US" sz="2800" i="1" dirty="0" smtClean="0"/>
              <a:t>”peasant farmers rarely produce and relinquish a surplus willingly in feudal societies; tribute, taxation must be exacted if cities are going to gain wherewithal to support populations.” </a:t>
            </a:r>
            <a:r>
              <a:rPr lang="en-US" sz="2800" dirty="0" smtClean="0"/>
              <a:t>As city emerges we witness creation of a hinterland that is not urbanite but subject to urban rural;</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Development of early cities in China and Mesoamerica</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Debate over whether new world population centers of ancient Mesoamerica qualify as “true” cities; two main features distinguish early Mesoamerica and population centers from ancient centers elsewhere in world: traditionally been interpreted primarily a ceremonial rather than commercial centers ancient sites served as foci for large regional populations, these populations were not housed within the city walls. Populations were spread out over large areas(Flanagan, 2010: 42)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Mayan civilization: 300 BC to 800 CE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Increasing populations, increasing nucleation of population, craft specialization, growth of wealth and power of urban elite, </a:t>
            </a:r>
            <a:r>
              <a:rPr lang="en-US" dirty="0" smtClean="0"/>
              <a:t> </a:t>
            </a:r>
            <a:r>
              <a:rPr lang="en-US" dirty="0" smtClean="0"/>
              <a:t>increase social stratification, and increasing competition between cities:</a:t>
            </a:r>
          </a:p>
          <a:p>
            <a:r>
              <a:rPr lang="en-US" dirty="0" smtClean="0"/>
              <a:t>Declining Mayan civilizations included decline in agricultural and other resources, warfare, declining authority of kings, increasing impact of severe drought, aggressive general population, and disease.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of Early Urbanization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V. Gordon Childe designated ancient era as “Urban Revolution” growth of technology, especially architecture and smelting of metals, long-distance trade among urbanizing cultures led to diffusion of ideas skills, and goods.  </a:t>
            </a:r>
          </a:p>
          <a:p>
            <a:r>
              <a:rPr lang="en-US" dirty="0" smtClean="0"/>
              <a:t>Athens </a:t>
            </a:r>
            <a:r>
              <a:rPr lang="en-US" dirty="0" smtClean="0"/>
              <a:t>1</a:t>
            </a:r>
            <a:r>
              <a:rPr lang="en-US" dirty="0" smtClean="0"/>
              <a:t>20,000 </a:t>
            </a:r>
            <a:r>
              <a:rPr lang="en-US" dirty="0" smtClean="0"/>
              <a:t>to 180,000 inhabitants at its peak in fifth century BC estimates of population of city of Rome range from half a million to a million; in Rome as many as 200,000 poor received regular rations of bread issued from public storehouses (43).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367</TotalTime>
  <Words>1253</Words>
  <Application>Microsoft Office PowerPoint</Application>
  <PresentationFormat>On-screen Show (4:3)</PresentationFormat>
  <Paragraphs>55</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Ch. 2: From Ancient Cities to an Urban world</vt:lpstr>
      <vt:lpstr>Categories in ancient period and rapid industrialization</vt:lpstr>
      <vt:lpstr>Emergence of urban form</vt:lpstr>
      <vt:lpstr>Changing in scale of social organization</vt:lpstr>
      <vt:lpstr>Effects verse timing</vt:lpstr>
      <vt:lpstr>Rise of state and growth of political – economic power</vt:lpstr>
      <vt:lpstr>Development of early cities in China and Mesoamerica</vt:lpstr>
      <vt:lpstr>Mayan civilization: 300 BC to 800 CE</vt:lpstr>
      <vt:lpstr>Significance of Early Urbanization</vt:lpstr>
      <vt:lpstr>The Hellenic city</vt:lpstr>
      <vt:lpstr>population</vt:lpstr>
      <vt:lpstr>Significance of Early Urbanization</vt:lpstr>
      <vt:lpstr>Renaissance Florence</vt:lpstr>
      <vt:lpstr>Industrial REvolution</vt:lpstr>
      <vt:lpstr>Slide 15</vt:lpstr>
      <vt:lpstr>Urban Change Present Era</vt:lpstr>
      <vt:lpstr>Globalization</vt:lpstr>
      <vt:lpstr>Globalization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Saul</dc:creator>
  <cp:lastModifiedBy>Owner</cp:lastModifiedBy>
  <cp:revision>37</cp:revision>
  <dcterms:created xsi:type="dcterms:W3CDTF">2011-08-31T00:50:41Z</dcterms:created>
  <dcterms:modified xsi:type="dcterms:W3CDTF">2011-09-07T22:20:58Z</dcterms:modified>
</cp:coreProperties>
</file>