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8"/>
  </p:notesMasterIdLst>
  <p:handoutMasterIdLst>
    <p:handoutMasterId r:id="rId39"/>
  </p:handoutMasterIdLst>
  <p:sldIdLst>
    <p:sldId id="256" r:id="rId2"/>
    <p:sldId id="257" r:id="rId3"/>
    <p:sldId id="258" r:id="rId4"/>
    <p:sldId id="259" r:id="rId5"/>
    <p:sldId id="268" r:id="rId6"/>
    <p:sldId id="269" r:id="rId7"/>
    <p:sldId id="270" r:id="rId8"/>
    <p:sldId id="293" r:id="rId9"/>
    <p:sldId id="260" r:id="rId10"/>
    <p:sldId id="276" r:id="rId11"/>
    <p:sldId id="271" r:id="rId12"/>
    <p:sldId id="272" r:id="rId13"/>
    <p:sldId id="273" r:id="rId14"/>
    <p:sldId id="261" r:id="rId15"/>
    <p:sldId id="264" r:id="rId16"/>
    <p:sldId id="262" r:id="rId17"/>
    <p:sldId id="286" r:id="rId18"/>
    <p:sldId id="278" r:id="rId19"/>
    <p:sldId id="279" r:id="rId20"/>
    <p:sldId id="263" r:id="rId21"/>
    <p:sldId id="287" r:id="rId22"/>
    <p:sldId id="280" r:id="rId23"/>
    <p:sldId id="281" r:id="rId24"/>
    <p:sldId id="288" r:id="rId25"/>
    <p:sldId id="289" r:id="rId26"/>
    <p:sldId id="277" r:id="rId27"/>
    <p:sldId id="265" r:id="rId28"/>
    <p:sldId id="282" r:id="rId29"/>
    <p:sldId id="290" r:id="rId30"/>
    <p:sldId id="266" r:id="rId31"/>
    <p:sldId id="283" r:id="rId32"/>
    <p:sldId id="267" r:id="rId33"/>
    <p:sldId id="284" r:id="rId34"/>
    <p:sldId id="285" r:id="rId35"/>
    <p:sldId id="292" r:id="rId36"/>
    <p:sldId id="291"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008"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204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204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04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7EF8DDE-49B7-46CD-919D-DEBF0B3A986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78371692-C8CF-4C7A-BBAB-C53F3C7FFFE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B4E3E1-5E4C-4A1D-96C9-93CC94A3C55C}" type="slidenum">
              <a:rPr lang="en-US"/>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7D8909-13A2-4E46-A6B2-91CCB5B00662}" type="slidenum">
              <a:rPr lang="en-US"/>
              <a:pPr/>
              <a:t>11</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216A29-303F-4A80-9735-CC76EF91425A}" type="slidenum">
              <a:rPr lang="en-US"/>
              <a:pPr/>
              <a:t>12</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35C716-D2EF-4F0A-AB50-AAE3821C0EC3}" type="slidenum">
              <a:rPr lang="en-US"/>
              <a:pPr/>
              <a:t>13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BA776F-24C2-4D9F-9FAB-E343B4B1B2AB}" type="slidenum">
              <a:rPr lang="en-US"/>
              <a:pPr/>
              <a:t>14</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6AE5F0-4138-4325-9936-292AEAC94B8A}" type="slidenum">
              <a:rPr lang="en-US"/>
              <a:pPr/>
              <a:t>15</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95A3D1-36C5-4167-B94B-FF3849463CD2}" type="slidenum">
              <a:rPr lang="en-US"/>
              <a:pPr/>
              <a:t>16</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8A2DF7-3B0A-4EC0-B5D7-371C7A903A8D}" type="slidenum">
              <a:rPr lang="en-US"/>
              <a:pPr/>
              <a:t>17</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16266E-025F-4518-B2AD-92BA7124F9DC}" type="slidenum">
              <a:rPr lang="en-US"/>
              <a:pPr/>
              <a:t>18</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BED1C1-2A16-4B79-8975-485220AFF9A4}" type="slidenum">
              <a:rPr lang="en-US"/>
              <a:pPr/>
              <a:t>19</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549159-4E10-48D0-8C2D-FEB76AF790E5}" type="slidenum">
              <a:rPr lang="en-US"/>
              <a:pPr/>
              <a:t>20</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4C1127-837D-4812-BD5A-DE2B8CD37CA3}" type="slidenum">
              <a:rPr lang="en-US"/>
              <a:pPr/>
              <a:t>2</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D8DAEE-5D00-48E1-A2BF-F00B40AE9F4F}" type="slidenum">
              <a:rPr lang="en-US"/>
              <a:pPr/>
              <a:t>21</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945487-2958-4591-BB03-13347AFB77FC}" type="slidenum">
              <a:rPr lang="en-US"/>
              <a:pPr/>
              <a:t>22</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7FB794-BAA2-456D-AB08-18DAD6E070B9}" type="slidenum">
              <a:rPr lang="en-US"/>
              <a:pPr/>
              <a:t>23</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A456F5-A341-4719-A13A-025C414F17B6}" type="slidenum">
              <a:rPr lang="en-US"/>
              <a:pPr/>
              <a:t>24</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A04FA8-8D26-4B68-A8C9-FA28A1F5C2AF}" type="slidenum">
              <a:rPr lang="en-US"/>
              <a:pPr/>
              <a:t>25</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C0BFE6-AF0B-4766-8D81-197F9124FC4C}" type="slidenum">
              <a:rPr lang="en-US"/>
              <a:pPr/>
              <a:t>26</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3ED897-FB87-4128-A53C-6919AC7D38B7}" type="slidenum">
              <a:rPr lang="en-US"/>
              <a:pPr/>
              <a:t>27</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A2A743-6102-4A87-B18C-702905DD33E3}" type="slidenum">
              <a:rPr lang="en-US"/>
              <a:pPr/>
              <a:t>28</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19DEF0-CEF6-45EA-9989-EBFE69736ECD}" type="slidenum">
              <a:rPr lang="en-US"/>
              <a:pPr/>
              <a:t>29</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2224E9-02A9-46DD-9933-DDF4D80BF339}" type="slidenum">
              <a:rPr lang="en-US"/>
              <a:pPr/>
              <a:t>30</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6AB98C-94B4-45ED-8DA0-4A9D3D3C1B7E}" type="slidenum">
              <a:rPr lang="en-US"/>
              <a:pPr/>
              <a:t>3</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94EC1-7F29-4CC3-A78A-45C0A72D3FB4}" type="slidenum">
              <a:rPr lang="en-US"/>
              <a:pPr/>
              <a:t>31</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484828-53A1-4A64-AC16-01DEE965EFDD}" type="slidenum">
              <a:rPr lang="en-US"/>
              <a:pPr/>
              <a:t>32</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4DE0FB-6C88-435B-9F3D-E9095D30FC6A}" type="slidenum">
              <a:rPr lang="en-US"/>
              <a:pPr/>
              <a:t>33</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C262F2-D32C-4F96-AB40-5040187EDB9D}" type="slidenum">
              <a:rPr lang="en-US"/>
              <a:pPr/>
              <a:t>34</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4B1598-19EE-4CF0-AEC6-C62AEAF6A6FF}" type="slidenum">
              <a:rPr lang="en-US"/>
              <a:pPr/>
              <a:t>36</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10DD17-0495-4C60-9B89-4912936EB411}" type="slidenum">
              <a:rPr lang="en-US"/>
              <a:pPr/>
              <a:t>4</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946A99-5184-4115-BDD6-052B14D41A8A}" type="slidenum">
              <a:rPr lang="en-US"/>
              <a:pPr/>
              <a:t>5</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20872-53A4-44F7-BBD5-0C5EADADA1F4}" type="slidenum">
              <a:rPr lang="en-US"/>
              <a:pPr/>
              <a:t>6</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E05EA4-73EB-4106-9F7B-D199B41C1803}" type="slidenum">
              <a:rPr lang="en-US"/>
              <a:pPr/>
              <a:t>7</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8CC9BA-7B6C-4FE7-BB5B-C0941CC16EB2}" type="slidenum">
              <a:rPr lang="en-US"/>
              <a:pPr/>
              <a:t>9</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11B7BD-B575-4A15-A2C3-CDB9CC4430D6}" type="slidenum">
              <a:rPr lang="en-US"/>
              <a:pPr/>
              <a:t>10</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Lecture Notes © 2008 McGraw Hill Higher Education</a:t>
            </a:r>
            <a:endParaRPr lang="en-US"/>
          </a:p>
        </p:txBody>
      </p:sp>
      <p:sp>
        <p:nvSpPr>
          <p:cNvPr id="6" name="Slide Number Placeholder 5"/>
          <p:cNvSpPr>
            <a:spLocks noGrp="1"/>
          </p:cNvSpPr>
          <p:nvPr>
            <p:ph type="sldNum" sz="quarter" idx="12"/>
          </p:nvPr>
        </p:nvSpPr>
        <p:spPr/>
        <p:txBody>
          <a:bodyPr/>
          <a:lstStyle/>
          <a:p>
            <a:fld id="{744BA1E9-4322-46D9-9F31-2BBB9E91C7CB}"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Lecture Notes © 2008 McGraw Hill Higher Education</a:t>
            </a:r>
            <a:endParaRPr lang="en-US"/>
          </a:p>
        </p:txBody>
      </p:sp>
      <p:sp>
        <p:nvSpPr>
          <p:cNvPr id="6" name="Slide Number Placeholder 5"/>
          <p:cNvSpPr>
            <a:spLocks noGrp="1"/>
          </p:cNvSpPr>
          <p:nvPr>
            <p:ph type="sldNum" sz="quarter" idx="12"/>
          </p:nvPr>
        </p:nvSpPr>
        <p:spPr/>
        <p:txBody>
          <a:bodyPr/>
          <a:lstStyle/>
          <a:p>
            <a:fld id="{A272F54D-30AF-4DEE-AEF1-5A8C17BB6B9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Lecture Notes © 2008 McGraw Hill Higher Education</a:t>
            </a:r>
            <a:endParaRPr lang="en-US"/>
          </a:p>
        </p:txBody>
      </p:sp>
      <p:sp>
        <p:nvSpPr>
          <p:cNvPr id="6" name="Slide Number Placeholder 5"/>
          <p:cNvSpPr>
            <a:spLocks noGrp="1"/>
          </p:cNvSpPr>
          <p:nvPr>
            <p:ph type="sldNum" sz="quarter" idx="12"/>
          </p:nvPr>
        </p:nvSpPr>
        <p:spPr/>
        <p:txBody>
          <a:bodyPr/>
          <a:lstStyle/>
          <a:p>
            <a:fld id="{03970E4A-F318-47C1-94F5-C5151359858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Lecture Notes © 2008 McGraw Hill Higher Education</a:t>
            </a:r>
            <a:endParaRPr lang="en-US"/>
          </a:p>
        </p:txBody>
      </p:sp>
      <p:sp>
        <p:nvSpPr>
          <p:cNvPr id="6" name="Slide Number Placeholder 5"/>
          <p:cNvSpPr>
            <a:spLocks noGrp="1"/>
          </p:cNvSpPr>
          <p:nvPr>
            <p:ph type="sldNum" sz="quarter" idx="12"/>
          </p:nvPr>
        </p:nvSpPr>
        <p:spPr/>
        <p:txBody>
          <a:bodyPr/>
          <a:lstStyle/>
          <a:p>
            <a:fld id="{B17139A9-6606-4CD3-AF7D-43EA8272DB5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Lecture Notes © 2008 McGraw Hill Higher Education</a:t>
            </a:r>
            <a:endParaRPr lang="en-US"/>
          </a:p>
        </p:txBody>
      </p:sp>
      <p:sp>
        <p:nvSpPr>
          <p:cNvPr id="6" name="Slide Number Placeholder 5"/>
          <p:cNvSpPr>
            <a:spLocks noGrp="1"/>
          </p:cNvSpPr>
          <p:nvPr>
            <p:ph type="sldNum" sz="quarter" idx="12"/>
          </p:nvPr>
        </p:nvSpPr>
        <p:spPr/>
        <p:txBody>
          <a:bodyPr/>
          <a:lstStyle/>
          <a:p>
            <a:fld id="{FB7D1F2F-4786-42F5-8955-B6963E54850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Lecture Notes © 2008 McGraw Hill Higher Education</a:t>
            </a:r>
            <a:endParaRPr lang="en-US"/>
          </a:p>
        </p:txBody>
      </p:sp>
      <p:sp>
        <p:nvSpPr>
          <p:cNvPr id="7" name="Slide Number Placeholder 6"/>
          <p:cNvSpPr>
            <a:spLocks noGrp="1"/>
          </p:cNvSpPr>
          <p:nvPr>
            <p:ph type="sldNum" sz="quarter" idx="12"/>
          </p:nvPr>
        </p:nvSpPr>
        <p:spPr/>
        <p:txBody>
          <a:bodyPr/>
          <a:lstStyle/>
          <a:p>
            <a:fld id="{951C5A49-FD5D-4D81-BBE6-5E58E19AAD6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Lecture Notes © 2008 McGraw Hill Higher Education</a:t>
            </a:r>
            <a:endParaRPr lang="en-US"/>
          </a:p>
        </p:txBody>
      </p:sp>
      <p:sp>
        <p:nvSpPr>
          <p:cNvPr id="9" name="Slide Number Placeholder 8"/>
          <p:cNvSpPr>
            <a:spLocks noGrp="1"/>
          </p:cNvSpPr>
          <p:nvPr>
            <p:ph type="sldNum" sz="quarter" idx="12"/>
          </p:nvPr>
        </p:nvSpPr>
        <p:spPr/>
        <p:txBody>
          <a:bodyPr/>
          <a:lstStyle/>
          <a:p>
            <a:fld id="{9A4A9920-9F6B-4451-84EA-9CD63940057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Lecture Notes © 2008 McGraw Hill Higher Education</a:t>
            </a:r>
            <a:endParaRPr lang="en-US"/>
          </a:p>
        </p:txBody>
      </p:sp>
      <p:sp>
        <p:nvSpPr>
          <p:cNvPr id="5" name="Slide Number Placeholder 4"/>
          <p:cNvSpPr>
            <a:spLocks noGrp="1"/>
          </p:cNvSpPr>
          <p:nvPr>
            <p:ph type="sldNum" sz="quarter" idx="12"/>
          </p:nvPr>
        </p:nvSpPr>
        <p:spPr/>
        <p:txBody>
          <a:bodyPr/>
          <a:lstStyle/>
          <a:p>
            <a:fld id="{12FF7DF5-6B3E-4D0C-BDB0-21E12D0E60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Lecture Notes © 2008 McGraw Hill Higher Education</a:t>
            </a:r>
            <a:endParaRPr lang="en-US"/>
          </a:p>
        </p:txBody>
      </p:sp>
      <p:sp>
        <p:nvSpPr>
          <p:cNvPr id="4" name="Slide Number Placeholder 3"/>
          <p:cNvSpPr>
            <a:spLocks noGrp="1"/>
          </p:cNvSpPr>
          <p:nvPr>
            <p:ph type="sldNum" sz="quarter" idx="12"/>
          </p:nvPr>
        </p:nvSpPr>
        <p:spPr/>
        <p:txBody>
          <a:bodyPr/>
          <a:lstStyle/>
          <a:p>
            <a:fld id="{D1618C5D-4365-42FD-BE36-F42C5CA9F8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Lecture Notes © 2008 McGraw Hill Higher Education</a:t>
            </a:r>
            <a:endParaRPr lang="en-US"/>
          </a:p>
        </p:txBody>
      </p:sp>
      <p:sp>
        <p:nvSpPr>
          <p:cNvPr id="7" name="Slide Number Placeholder 6"/>
          <p:cNvSpPr>
            <a:spLocks noGrp="1"/>
          </p:cNvSpPr>
          <p:nvPr>
            <p:ph type="sldNum" sz="quarter" idx="12"/>
          </p:nvPr>
        </p:nvSpPr>
        <p:spPr/>
        <p:txBody>
          <a:bodyPr/>
          <a:lstStyle/>
          <a:p>
            <a:fld id="{F0B23AA9-C8A0-49EA-A675-9E8353DBD2F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Lecture Notes © 2008 McGraw Hill Higher Education</a:t>
            </a:r>
            <a:endParaRPr lang="en-US"/>
          </a:p>
        </p:txBody>
      </p:sp>
      <p:sp>
        <p:nvSpPr>
          <p:cNvPr id="7" name="Slide Number Placeholder 6"/>
          <p:cNvSpPr>
            <a:spLocks noGrp="1"/>
          </p:cNvSpPr>
          <p:nvPr>
            <p:ph type="sldNum" sz="quarter" idx="12"/>
          </p:nvPr>
        </p:nvSpPr>
        <p:spPr/>
        <p:txBody>
          <a:bodyPr/>
          <a:lstStyle/>
          <a:p>
            <a:fld id="{62EE8BAA-21EB-45DA-B16F-7AAB9F8E44D4}"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Lecture Notes © 2008 McGraw Hill Higher Education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E8531-6FF9-44FD-BE95-3076737D59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catalog.sjlibrary.org/search~/a?searchtype=t&amp;searcharg=who's+who&amp;SORT=D&amp;searchscope=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onelook.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irstgov.gov/"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thetruth.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tutorials.sjlibrary.org/tutoria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olbertnation.com/the-colbert-report-videos/24039/october-17-2005/the-word---truthiness"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owl.english.purdue.edu/owl/resource/589/01/"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jsu.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jlibrary.org/gateways/academi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a:t>Critical Thinking</a:t>
            </a:r>
          </a:p>
        </p:txBody>
      </p:sp>
      <p:sp>
        <p:nvSpPr>
          <p:cNvPr id="4099" name="Rectangle 3"/>
          <p:cNvSpPr>
            <a:spLocks noGrp="1" noChangeArrowheads="1"/>
          </p:cNvSpPr>
          <p:nvPr>
            <p:ph type="subTitle" idx="1"/>
          </p:nvPr>
        </p:nvSpPr>
        <p:spPr/>
        <p:txBody>
          <a:bodyPr/>
          <a:lstStyle/>
          <a:p>
            <a:r>
              <a:rPr lang="en-US" dirty="0" smtClean="0"/>
              <a:t>Finding</a:t>
            </a:r>
            <a:r>
              <a:rPr lang="en-US" dirty="0"/>
              <a:t>, Evaluating, and Using Sources</a:t>
            </a:r>
          </a:p>
        </p:txBody>
      </p:sp>
      <p:sp>
        <p:nvSpPr>
          <p:cNvPr id="5" name="Rectangle 5"/>
          <p:cNvSpPr>
            <a:spLocks noGrp="1" noChangeArrowheads="1"/>
          </p:cNvSpPr>
          <p:nvPr>
            <p:ph type="ftr" sz="quarter" idx="11"/>
          </p:nvPr>
        </p:nvSpPr>
        <p:spPr/>
        <p:txBody>
          <a:bodyPr/>
          <a:lstStyle/>
          <a:p>
            <a:r>
              <a:rPr lang="en-US"/>
              <a:t>Lecture Notes © 2008 McGraw Hill Higher Education</a:t>
            </a:r>
          </a:p>
        </p:txBody>
      </p:sp>
      <p:sp>
        <p:nvSpPr>
          <p:cNvPr id="6" name="Rectangle 6"/>
          <p:cNvSpPr>
            <a:spLocks noGrp="1" noChangeArrowheads="1"/>
          </p:cNvSpPr>
          <p:nvPr>
            <p:ph type="sldNum" sz="quarter" idx="12"/>
          </p:nvPr>
        </p:nvSpPr>
        <p:spPr/>
        <p:txBody>
          <a:bodyPr/>
          <a:lstStyle/>
          <a:p>
            <a:fld id="{B8A90302-3991-4740-9FF3-9D60E4BFCCE3}" type="slidenum">
              <a:rPr lang="en-US"/>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100" u="sng"/>
              <a:t>Encyclopedias</a:t>
            </a:r>
          </a:p>
        </p:txBody>
      </p:sp>
      <p:sp>
        <p:nvSpPr>
          <p:cNvPr id="44035" name="Rectangle 3"/>
          <p:cNvSpPr>
            <a:spLocks noGrp="1" noChangeArrowheads="1"/>
          </p:cNvSpPr>
          <p:nvPr>
            <p:ph idx="1"/>
          </p:nvPr>
        </p:nvSpPr>
        <p:spPr/>
        <p:txBody>
          <a:bodyPr/>
          <a:lstStyle/>
          <a:p>
            <a:r>
              <a:rPr lang="en-US" sz="2900" dirty="0"/>
              <a:t>O</a:t>
            </a:r>
            <a:r>
              <a:rPr lang="en-US" sz="2900" dirty="0" smtClean="0"/>
              <a:t>nline </a:t>
            </a:r>
            <a:r>
              <a:rPr lang="en-US" sz="2900" dirty="0"/>
              <a:t>or not, are good for basic information and introductions to topics. </a:t>
            </a:r>
          </a:p>
          <a:p>
            <a:pPr lvl="1"/>
            <a:r>
              <a:rPr lang="en-US" dirty="0"/>
              <a:t>They also have bibliographies that can point you in the right direction. </a:t>
            </a:r>
          </a:p>
          <a:p>
            <a:pPr lvl="1"/>
            <a:r>
              <a:rPr lang="en-US" dirty="0"/>
              <a:t>Be careful of “editable” ones (</a:t>
            </a:r>
            <a:r>
              <a:rPr lang="en-US" i="1" dirty="0"/>
              <a:t>e.g.,</a:t>
            </a:r>
            <a:r>
              <a:rPr lang="en-US" dirty="0"/>
              <a:t> </a:t>
            </a:r>
            <a:r>
              <a:rPr lang="en-US" i="1" dirty="0"/>
              <a:t>Wikipedia</a:t>
            </a:r>
            <a:r>
              <a:rPr lang="en-US" dirty="0"/>
              <a:t>). Not everything is checked before it is posted; read with a careful eye.</a:t>
            </a:r>
          </a:p>
          <a:p>
            <a:endParaRPr lang="en-US" dirty="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C1866ABB-6E6E-4821-9E57-410D5E0DFBDE}" type="slidenum">
              <a:rPr lang="en-US"/>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524000" y="190500"/>
            <a:ext cx="7010400" cy="1714500"/>
          </a:xfrm>
        </p:spPr>
        <p:txBody>
          <a:bodyPr/>
          <a:lstStyle/>
          <a:p>
            <a:r>
              <a:rPr lang="en-US" sz="4100" u="sng" dirty="0" smtClean="0"/>
              <a:t>Almanacs</a:t>
            </a:r>
            <a:r>
              <a:rPr lang="en-US" sz="4100" u="sng" dirty="0"/>
              <a:t>, Yearbooks, Fact Books, etc.</a:t>
            </a:r>
          </a:p>
        </p:txBody>
      </p:sp>
      <p:sp>
        <p:nvSpPr>
          <p:cNvPr id="38915" name="Rectangle 3"/>
          <p:cNvSpPr>
            <a:spLocks noGrp="1" noChangeArrowheads="1"/>
          </p:cNvSpPr>
          <p:nvPr>
            <p:ph idx="1"/>
          </p:nvPr>
        </p:nvSpPr>
        <p:spPr>
          <a:xfrm>
            <a:off x="1295400" y="1828800"/>
            <a:ext cx="7620000" cy="4648200"/>
          </a:xfrm>
        </p:spPr>
        <p:txBody>
          <a:bodyPr/>
          <a:lstStyle/>
          <a:p>
            <a:r>
              <a:rPr lang="en-US" sz="2900"/>
              <a:t>are good for finding information on specific persons.</a:t>
            </a:r>
          </a:p>
          <a:p>
            <a:r>
              <a:rPr lang="en-US" sz="2900" i="1">
                <a:hlinkClick r:id="rId3"/>
              </a:rPr>
              <a:t>Who’s Who</a:t>
            </a:r>
            <a:endParaRPr lang="en-US" sz="2900" i="1"/>
          </a:p>
          <a:p>
            <a:r>
              <a:rPr lang="en-US" sz="2900"/>
              <a:t>are good for answering uncomplicated questions. </a:t>
            </a:r>
          </a:p>
          <a:p>
            <a:pPr lvl="1"/>
            <a:r>
              <a:rPr lang="en-US" i="1"/>
              <a:t>e.g.,</a:t>
            </a:r>
            <a:r>
              <a:rPr lang="en-US"/>
              <a:t> “How many American’s are on Social Security?”</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2D1981F5-989B-40D9-ADCF-D5C4EE472B2C}"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4100" u="sng"/>
              <a:t>Dictionaries</a:t>
            </a:r>
            <a:r>
              <a:rPr lang="en-US" sz="4100"/>
              <a:t>:</a:t>
            </a:r>
          </a:p>
        </p:txBody>
      </p:sp>
      <p:sp>
        <p:nvSpPr>
          <p:cNvPr id="39939" name="Rectangle 3"/>
          <p:cNvSpPr>
            <a:spLocks noGrp="1" noChangeArrowheads="1"/>
          </p:cNvSpPr>
          <p:nvPr>
            <p:ph idx="1"/>
          </p:nvPr>
        </p:nvSpPr>
        <p:spPr/>
        <p:txBody>
          <a:bodyPr/>
          <a:lstStyle/>
          <a:p>
            <a:r>
              <a:rPr lang="en-US" sz="2900"/>
              <a:t>general as well as specific dictionaries (</a:t>
            </a:r>
            <a:r>
              <a:rPr lang="en-US" sz="2900" i="1"/>
              <a:t>e.g.,</a:t>
            </a:r>
            <a:r>
              <a:rPr lang="en-US" sz="2900"/>
              <a:t> legal dictionaries, slang, philosophy, math, film) are also useful. </a:t>
            </a:r>
          </a:p>
          <a:p>
            <a:pPr lvl="1"/>
            <a:r>
              <a:rPr lang="en-US">
                <a:hlinkClick r:id="rId3"/>
              </a:rPr>
              <a:t>www.onelook.com </a:t>
            </a:r>
            <a:r>
              <a:rPr lang="en-US"/>
              <a:t>indexes more than 600 online dictionaries. </a:t>
            </a:r>
          </a:p>
          <a:p>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E1C02737-20B5-4FC9-9EAF-0CFB87CAFFC6}"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4100" u="sng"/>
              <a:t>Government Documents</a:t>
            </a:r>
          </a:p>
        </p:txBody>
      </p:sp>
      <p:sp>
        <p:nvSpPr>
          <p:cNvPr id="40963" name="Rectangle 3"/>
          <p:cNvSpPr>
            <a:spLocks noGrp="1" noChangeArrowheads="1"/>
          </p:cNvSpPr>
          <p:nvPr>
            <p:ph idx="1"/>
          </p:nvPr>
        </p:nvSpPr>
        <p:spPr/>
        <p:txBody>
          <a:bodyPr/>
          <a:lstStyle/>
          <a:p>
            <a:r>
              <a:rPr lang="en-US" sz="2900"/>
              <a:t>have everything from biographical information on congress members to advice for repairing a home. </a:t>
            </a:r>
          </a:p>
          <a:p>
            <a:r>
              <a:rPr lang="en-US" sz="2900">
                <a:hlinkClick r:id="rId3"/>
              </a:rPr>
              <a:t>firstgov.gov</a:t>
            </a:r>
            <a:r>
              <a:rPr lang="en-US" sz="2900"/>
              <a:t> is a good place to start. </a:t>
            </a:r>
          </a:p>
          <a:p>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0DA1CEDB-E2F7-41B1-9223-351378FDF000}"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Informational Sources</a:t>
            </a:r>
          </a:p>
        </p:txBody>
      </p:sp>
      <p:sp>
        <p:nvSpPr>
          <p:cNvPr id="9219" name="Rectangle 3"/>
          <p:cNvSpPr>
            <a:spLocks noGrp="1" noChangeArrowheads="1"/>
          </p:cNvSpPr>
          <p:nvPr>
            <p:ph idx="1"/>
          </p:nvPr>
        </p:nvSpPr>
        <p:spPr>
          <a:xfrm>
            <a:off x="0" y="1676400"/>
            <a:ext cx="9144000" cy="5181600"/>
          </a:xfrm>
        </p:spPr>
        <p:txBody>
          <a:bodyPr/>
          <a:lstStyle/>
          <a:p>
            <a:r>
              <a:rPr lang="en-US"/>
              <a:t>Human Sources</a:t>
            </a:r>
          </a:p>
          <a:p>
            <a:pPr lvl="1"/>
            <a:r>
              <a:rPr lang="en-US"/>
              <a:t>Instead of wondering around for hours, ask the librarian (that is what they are trained for). </a:t>
            </a:r>
          </a:p>
          <a:p>
            <a:pPr lvl="1"/>
            <a:r>
              <a:rPr lang="en-US"/>
              <a:t>Faculty members, local experts, government officials, etc. can help answer questions within their area. </a:t>
            </a:r>
          </a:p>
          <a:p>
            <a:pPr lvl="2"/>
            <a:r>
              <a:rPr lang="en-US"/>
              <a:t>Always have questions ready when you go into an interview of an expert. Make sure they are precise and categorized (fact and opinion questions). </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9672B38B-CE5F-4AF7-9551-B02ACEFAF23D}" type="slidenum">
              <a:rPr lang="en-US"/>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Evaluating Sources</a:t>
            </a:r>
          </a:p>
        </p:txBody>
      </p:sp>
      <p:sp>
        <p:nvSpPr>
          <p:cNvPr id="15363" name="Rectangle 3"/>
          <p:cNvSpPr>
            <a:spLocks noGrp="1" noChangeArrowheads="1"/>
          </p:cNvSpPr>
          <p:nvPr>
            <p:ph idx="1"/>
          </p:nvPr>
        </p:nvSpPr>
        <p:spPr>
          <a:xfrm>
            <a:off x="533400" y="1676400"/>
            <a:ext cx="8001000" cy="4343400"/>
          </a:xfrm>
        </p:spPr>
        <p:txBody>
          <a:bodyPr/>
          <a:lstStyle/>
          <a:p>
            <a:pPr algn="ctr">
              <a:buFont typeface="Wingdings" pitchFamily="2" charset="2"/>
              <a:buNone/>
            </a:pPr>
            <a:endParaRPr lang="en-US"/>
          </a:p>
          <a:p>
            <a:r>
              <a:rPr lang="en-US"/>
              <a:t>Content: Facts and Everything Else</a:t>
            </a:r>
          </a:p>
          <a:p>
            <a:r>
              <a:rPr lang="en-US"/>
              <a:t>The Author and the Publisher</a:t>
            </a:r>
          </a:p>
          <a:p>
            <a:r>
              <a:rPr lang="en-US"/>
              <a:t>The Audience </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277A9136-E698-4BC7-8F35-D9E54760C359}" type="slidenum">
              <a:rPr lang="en-US"/>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Content: Facts and Everything Else</a:t>
            </a:r>
          </a:p>
        </p:txBody>
      </p:sp>
      <p:sp>
        <p:nvSpPr>
          <p:cNvPr id="10243" name="Rectangle 3"/>
          <p:cNvSpPr>
            <a:spLocks noGrp="1" noChangeArrowheads="1"/>
          </p:cNvSpPr>
          <p:nvPr>
            <p:ph idx="1"/>
          </p:nvPr>
        </p:nvSpPr>
        <p:spPr>
          <a:xfrm>
            <a:off x="0" y="1981200"/>
            <a:ext cx="9144000" cy="5181600"/>
          </a:xfrm>
        </p:spPr>
        <p:txBody>
          <a:bodyPr/>
          <a:lstStyle/>
          <a:p>
            <a:r>
              <a:rPr lang="en-US" sz="2900"/>
              <a:t>Separate facts from everything else (such as falsehoods and opinions). </a:t>
            </a:r>
          </a:p>
          <a:p>
            <a:r>
              <a:rPr lang="en-US" sz="2900"/>
              <a:t>Separate verified and documented facts from other kinds of facts (the unverified and the unverifiable). </a:t>
            </a:r>
          </a:p>
          <a:p>
            <a:pPr lvl="1"/>
            <a:r>
              <a:rPr lang="en-US" sz="2700"/>
              <a:t>Some facts cannot be verified – e.g., a hole-in-one with no witnesses</a:t>
            </a:r>
          </a:p>
          <a:p>
            <a:pPr lvl="1"/>
            <a:r>
              <a:rPr lang="en-US" sz="2700"/>
              <a:t>Some facts can be verified through e</a:t>
            </a:r>
            <a:r>
              <a:rPr lang="en-US"/>
              <a:t>yewitness testimony, measurement, agreement among several sources, documentation</a:t>
            </a:r>
            <a:endParaRPr lang="en-US" sz="270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0BE18E2B-C635-403D-AD3A-0B78C6B4BBF1}" type="slidenum">
              <a:rPr lang="en-US"/>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Content: Facts and Everything Else</a:t>
            </a:r>
          </a:p>
        </p:txBody>
      </p:sp>
      <p:sp>
        <p:nvSpPr>
          <p:cNvPr id="55299" name="Rectangle 3"/>
          <p:cNvSpPr>
            <a:spLocks noGrp="1" noChangeArrowheads="1"/>
          </p:cNvSpPr>
          <p:nvPr>
            <p:ph idx="1"/>
          </p:nvPr>
        </p:nvSpPr>
        <p:spPr>
          <a:xfrm>
            <a:off x="152400" y="1905000"/>
            <a:ext cx="8686800" cy="4648200"/>
          </a:xfrm>
        </p:spPr>
        <p:txBody>
          <a:bodyPr/>
          <a:lstStyle/>
          <a:p>
            <a:pPr>
              <a:lnSpc>
                <a:spcPct val="90000"/>
              </a:lnSpc>
            </a:pPr>
            <a:r>
              <a:rPr lang="en-US" sz="2900" dirty="0"/>
              <a:t>Don’t just assume that what people call “facts” are facts.</a:t>
            </a:r>
          </a:p>
          <a:p>
            <a:pPr lvl="1">
              <a:lnSpc>
                <a:spcPct val="90000"/>
              </a:lnSpc>
            </a:pPr>
            <a:r>
              <a:rPr lang="en-US" i="1" dirty="0"/>
              <a:t>e.g.,</a:t>
            </a:r>
            <a:r>
              <a:rPr lang="en-US" dirty="0"/>
              <a:t> Freud </a:t>
            </a:r>
            <a:r>
              <a:rPr lang="en-US" dirty="0" smtClean="0"/>
              <a:t>:  </a:t>
            </a:r>
            <a:r>
              <a:rPr lang="en-US" dirty="0"/>
              <a:t>‘The fact that women must be regarded as having little sense of justice is no doubt related to the predominance of envy in their mental life; for the demand for justice is a modification of envy and lays down the condition subject to which one can put envy aside. We also regard women as weaker in their social interests and as having less capacity for sublimating their instincts than men.’</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73DD85C1-4134-4D7D-ADF4-5852A74489F5}" type="slidenum">
              <a:rPr lang="en-US"/>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t>Content: Facts and Everything Else</a:t>
            </a:r>
          </a:p>
        </p:txBody>
      </p:sp>
      <p:sp>
        <p:nvSpPr>
          <p:cNvPr id="46083" name="Rectangle 3"/>
          <p:cNvSpPr>
            <a:spLocks noGrp="1" noChangeArrowheads="1"/>
          </p:cNvSpPr>
          <p:nvPr>
            <p:ph idx="1"/>
          </p:nvPr>
        </p:nvSpPr>
        <p:spPr>
          <a:xfrm>
            <a:off x="152400" y="1905000"/>
            <a:ext cx="8839200" cy="4648200"/>
          </a:xfrm>
        </p:spPr>
        <p:txBody>
          <a:bodyPr/>
          <a:lstStyle/>
          <a:p>
            <a:pPr>
              <a:lnSpc>
                <a:spcPct val="90000"/>
              </a:lnSpc>
            </a:pPr>
            <a:r>
              <a:rPr lang="en-US" sz="2500"/>
              <a:t>Watch out for “false appearances” of being well documented.</a:t>
            </a:r>
          </a:p>
          <a:p>
            <a:pPr lvl="1">
              <a:lnSpc>
                <a:spcPct val="90000"/>
              </a:lnSpc>
            </a:pPr>
            <a:r>
              <a:rPr lang="en-US" sz="2400"/>
              <a:t>Instead of simply citing a survey’s conclusion, quote the survey and give details of how it was given (let the reader decide if it was biased). </a:t>
            </a:r>
          </a:p>
          <a:p>
            <a:pPr lvl="1">
              <a:lnSpc>
                <a:spcPct val="90000"/>
              </a:lnSpc>
            </a:pPr>
            <a:r>
              <a:rPr lang="en-US" sz="2400">
                <a:solidFill>
                  <a:srgbClr val="FF3300"/>
                </a:solidFill>
              </a:rPr>
              <a:t>Conclusion:</a:t>
            </a:r>
            <a:r>
              <a:rPr lang="en-US" sz="2400"/>
              <a:t>  ‘Seventy-five percent of college students prefer t live in coed residence halls.’</a:t>
            </a:r>
          </a:p>
          <a:p>
            <a:pPr lvl="1">
              <a:lnSpc>
                <a:spcPct val="90000"/>
              </a:lnSpc>
            </a:pPr>
            <a:r>
              <a:rPr lang="en-US" sz="2400">
                <a:solidFill>
                  <a:srgbClr val="FF3300"/>
                </a:solidFill>
              </a:rPr>
              <a:t>Context:</a:t>
            </a:r>
            <a:r>
              <a:rPr lang="en-US" sz="2400"/>
              <a:t>  ‘According to a recent survey of one thousand college students conducted for Campus Harbinger magazine, “75% of college students prefer to live in coed residence halls.” The survey included students from all four classes in six college across the country.’</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42A47EC5-5B41-49E9-A22C-2D05C66E962C}" type="slidenum">
              <a:rPr lang="en-US"/>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Content: Facts and Everything Else</a:t>
            </a:r>
          </a:p>
        </p:txBody>
      </p:sp>
      <p:sp>
        <p:nvSpPr>
          <p:cNvPr id="47107" name="Rectangle 3"/>
          <p:cNvSpPr>
            <a:spLocks noGrp="1" noChangeArrowheads="1"/>
          </p:cNvSpPr>
          <p:nvPr>
            <p:ph idx="1"/>
          </p:nvPr>
        </p:nvSpPr>
        <p:spPr>
          <a:xfrm>
            <a:off x="228600" y="1905000"/>
            <a:ext cx="8915400" cy="4648200"/>
          </a:xfrm>
        </p:spPr>
        <p:txBody>
          <a:bodyPr/>
          <a:lstStyle/>
          <a:p>
            <a:pPr>
              <a:lnSpc>
                <a:spcPct val="90000"/>
              </a:lnSpc>
            </a:pPr>
            <a:r>
              <a:rPr lang="en-US" sz="2900"/>
              <a:t>Be careful of </a:t>
            </a:r>
            <a:r>
              <a:rPr lang="en-US" sz="2900">
                <a:solidFill>
                  <a:srgbClr val="FF3300"/>
                </a:solidFill>
              </a:rPr>
              <a:t>“cherry-picked”</a:t>
            </a:r>
            <a:r>
              <a:rPr lang="en-US" sz="2900"/>
              <a:t> evidence (where the author uses true information that supports his/her claims but leaves out other true information that would debunk his/her claims). </a:t>
            </a:r>
          </a:p>
          <a:p>
            <a:pPr>
              <a:lnSpc>
                <a:spcPct val="90000"/>
              </a:lnSpc>
            </a:pPr>
            <a:r>
              <a:rPr lang="en-US" sz="2900"/>
              <a:t>Biased language can reveal an author’s biases and give good reason for suspicion of their claims. </a:t>
            </a:r>
          </a:p>
          <a:p>
            <a:pPr lvl="1">
              <a:lnSpc>
                <a:spcPct val="90000"/>
              </a:lnSpc>
            </a:pPr>
            <a:r>
              <a:rPr lang="en-US" sz="2700">
                <a:solidFill>
                  <a:srgbClr val="FF3300"/>
                </a:solidFill>
              </a:rPr>
              <a:t>‘President Clinton did not serve in the military’</a:t>
            </a:r>
            <a:r>
              <a:rPr lang="en-US" sz="2700"/>
              <a:t> vs. </a:t>
            </a:r>
            <a:r>
              <a:rPr lang="en-US" sz="2700">
                <a:solidFill>
                  <a:srgbClr val="FF3300"/>
                </a:solidFill>
              </a:rPr>
              <a:t>‘President Clinton avoided military service.’</a:t>
            </a:r>
          </a:p>
          <a:p>
            <a:pPr>
              <a:lnSpc>
                <a:spcPct val="90000"/>
              </a:lnSpc>
            </a:pPr>
            <a:r>
              <a:rPr lang="en-US" sz="2900"/>
              <a:t>Check the dates of information: Is the article up-to-date?</a:t>
            </a:r>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521A9719-0EB8-4A08-A5ED-EAA89686196A}" type="slidenum">
              <a:rPr lang="en-US"/>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General Purpose</a:t>
            </a:r>
          </a:p>
        </p:txBody>
      </p:sp>
      <p:sp>
        <p:nvSpPr>
          <p:cNvPr id="5123" name="Rectangle 3"/>
          <p:cNvSpPr>
            <a:spLocks noGrp="1" noChangeArrowheads="1"/>
          </p:cNvSpPr>
          <p:nvPr>
            <p:ph idx="1"/>
          </p:nvPr>
        </p:nvSpPr>
        <p:spPr>
          <a:xfrm>
            <a:off x="0" y="1676400"/>
            <a:ext cx="9144000" cy="5181600"/>
          </a:xfrm>
        </p:spPr>
        <p:txBody>
          <a:bodyPr/>
          <a:lstStyle/>
          <a:p>
            <a:r>
              <a:rPr lang="en-US" sz="2600" dirty="0"/>
              <a:t>This </a:t>
            </a:r>
            <a:r>
              <a:rPr lang="en-US" sz="2600" dirty="0" smtClean="0"/>
              <a:t>lecture is intended to improve </a:t>
            </a:r>
            <a:r>
              <a:rPr lang="en-US" sz="2600" dirty="0"/>
              <a:t>your ability to write research papers. </a:t>
            </a:r>
          </a:p>
          <a:p>
            <a:r>
              <a:rPr lang="en-US" sz="2600" dirty="0"/>
              <a:t>The ability to research is needed for…</a:t>
            </a:r>
          </a:p>
          <a:p>
            <a:pPr lvl="1"/>
            <a:r>
              <a:rPr lang="en-US" sz="2400" dirty="0"/>
              <a:t>…nearly every profession that requires a college degree.</a:t>
            </a:r>
          </a:p>
          <a:p>
            <a:pPr lvl="1"/>
            <a:r>
              <a:rPr lang="en-US" sz="2400" dirty="0"/>
              <a:t>…everyday life (hiring contractor or lawyer, investing in the stock market, voting, deciding on entertainment). </a:t>
            </a:r>
          </a:p>
          <a:p>
            <a:pPr lvl="1"/>
            <a:r>
              <a:rPr lang="en-US" sz="2400" dirty="0"/>
              <a:t>…your own intellectual pursuits.</a:t>
            </a:r>
          </a:p>
          <a:p>
            <a:pPr lvl="2"/>
            <a:r>
              <a:rPr lang="en-US" sz="2000" dirty="0"/>
              <a:t>Being an informed member of society.</a:t>
            </a:r>
          </a:p>
          <a:p>
            <a:pPr lvl="2"/>
            <a:r>
              <a:rPr lang="en-US" sz="2000" dirty="0"/>
              <a:t>Developing your own arguments on important issues. </a:t>
            </a:r>
          </a:p>
          <a:p>
            <a:r>
              <a:rPr lang="en-US" sz="2600" dirty="0"/>
              <a:t>But remember, not all evidence is good evidence.</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40DE3261-980F-4927-AEA9-487C22103D5C}" type="slidenum">
              <a:rPr lang="en-US"/>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The Author and the Publisher</a:t>
            </a:r>
          </a:p>
        </p:txBody>
      </p:sp>
      <p:sp>
        <p:nvSpPr>
          <p:cNvPr id="11267" name="Rectangle 3"/>
          <p:cNvSpPr>
            <a:spLocks noGrp="1" noChangeArrowheads="1"/>
          </p:cNvSpPr>
          <p:nvPr>
            <p:ph idx="1"/>
          </p:nvPr>
        </p:nvSpPr>
        <p:spPr>
          <a:xfrm>
            <a:off x="0" y="1676400"/>
            <a:ext cx="9144000" cy="5181600"/>
          </a:xfrm>
        </p:spPr>
        <p:txBody>
          <a:bodyPr/>
          <a:lstStyle/>
          <a:p>
            <a:r>
              <a:rPr lang="en-US" sz="2800"/>
              <a:t>Something being written or published doesn’t make it true; we must ascertain if the author or publisher is reliable.</a:t>
            </a:r>
          </a:p>
          <a:p>
            <a:r>
              <a:rPr lang="en-US" sz="2800"/>
              <a:t>Who is an ‘</a:t>
            </a:r>
            <a:r>
              <a:rPr lang="en-US" sz="2800">
                <a:solidFill>
                  <a:srgbClr val="FF3300"/>
                </a:solidFill>
              </a:rPr>
              <a:t>authority</a:t>
            </a:r>
            <a:r>
              <a:rPr lang="en-US" sz="2800"/>
              <a:t>’? </a:t>
            </a:r>
          </a:p>
          <a:p>
            <a:r>
              <a:rPr lang="en-US"/>
              <a:t>Author &lt; Latin </a:t>
            </a:r>
            <a:r>
              <a:rPr lang="en-US" i="1"/>
              <a:t>auctor</a:t>
            </a:r>
            <a:r>
              <a:rPr lang="en-US"/>
              <a:t> = creator</a:t>
            </a:r>
          </a:p>
          <a:p>
            <a:r>
              <a:rPr lang="en-US"/>
              <a:t>Are authors authorities?</a:t>
            </a:r>
          </a:p>
          <a:p>
            <a:pPr lvl="1"/>
            <a:r>
              <a:rPr lang="en-US"/>
              <a:t>One does not have to be an expert to become an author.</a:t>
            </a:r>
          </a:p>
          <a:p>
            <a:pPr lvl="1"/>
            <a:r>
              <a:rPr lang="en-US"/>
              <a:t>Something’s having been written does not necessarily make it true.</a:t>
            </a:r>
            <a:endParaRPr lang="en-US" sz="260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2649DED0-FE89-4702-A191-7C290E0DA733}" type="slidenum">
              <a:rPr lang="en-US"/>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6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The Author and the Publisher</a:t>
            </a:r>
          </a:p>
        </p:txBody>
      </p:sp>
      <p:sp>
        <p:nvSpPr>
          <p:cNvPr id="56323" name="Rectangle 3"/>
          <p:cNvSpPr>
            <a:spLocks noGrp="1" noChangeArrowheads="1"/>
          </p:cNvSpPr>
          <p:nvPr>
            <p:ph idx="1"/>
          </p:nvPr>
        </p:nvSpPr>
        <p:spPr>
          <a:xfrm>
            <a:off x="304800" y="1905000"/>
            <a:ext cx="8534400" cy="4114800"/>
          </a:xfrm>
        </p:spPr>
        <p:txBody>
          <a:bodyPr/>
          <a:lstStyle/>
          <a:p>
            <a:r>
              <a:rPr lang="en-US" sz="2800"/>
              <a:t>What is the Author’s Background?</a:t>
            </a:r>
          </a:p>
          <a:p>
            <a:pPr lvl="1"/>
            <a:r>
              <a:rPr lang="en-US"/>
              <a:t>Usually you need an author who is educated in the relevant area (although there are exceptions). </a:t>
            </a:r>
          </a:p>
          <a:p>
            <a:pPr lvl="2"/>
            <a:r>
              <a:rPr lang="en-US"/>
              <a:t>What are the author’s credentials?</a:t>
            </a:r>
          </a:p>
          <a:p>
            <a:pPr lvl="2"/>
            <a:r>
              <a:rPr lang="en-US"/>
              <a:t>How long has the author studied the subject and what has s/he done in it?</a:t>
            </a:r>
          </a:p>
          <a:p>
            <a:pPr lvl="1"/>
            <a:r>
              <a:rPr lang="en-US"/>
              <a:t>Make sure you get good authors on both sides of the issue (not just your own).</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674301EF-FF61-47D8-8F2B-6E6AAAFA91D5}" type="slidenum">
              <a:rPr lang="en-US"/>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The Author and the Publisher</a:t>
            </a:r>
          </a:p>
        </p:txBody>
      </p:sp>
      <p:sp>
        <p:nvSpPr>
          <p:cNvPr id="48131" name="Rectangle 3"/>
          <p:cNvSpPr>
            <a:spLocks noGrp="1" noChangeArrowheads="1"/>
          </p:cNvSpPr>
          <p:nvPr>
            <p:ph idx="1"/>
          </p:nvPr>
        </p:nvSpPr>
        <p:spPr>
          <a:xfrm>
            <a:off x="228600" y="1905000"/>
            <a:ext cx="8686800" cy="4724400"/>
          </a:xfrm>
        </p:spPr>
        <p:txBody>
          <a:bodyPr/>
          <a:lstStyle/>
          <a:p>
            <a:r>
              <a:rPr lang="en-US" sz="2400"/>
              <a:t>What are the Author's Bias and Purpose? </a:t>
            </a:r>
          </a:p>
          <a:p>
            <a:pPr lvl="1"/>
            <a:r>
              <a:rPr lang="en-US" sz="2400"/>
              <a:t>A pamphlet published by the Tobacco Institute may not be the most credible source for information on the effects of second hand smoke. The same would be true of a pamphlet published by anti-smoking organizations (</a:t>
            </a:r>
            <a:r>
              <a:rPr lang="en-US" sz="2400" i="1"/>
              <a:t>e.g.,</a:t>
            </a:r>
            <a:r>
              <a:rPr lang="en-US" sz="2400"/>
              <a:t> “</a:t>
            </a:r>
            <a:r>
              <a:rPr lang="en-US" sz="2400">
                <a:hlinkClick r:id="rId3"/>
              </a:rPr>
              <a:t>thetruth.com</a:t>
            </a:r>
            <a:r>
              <a:rPr lang="en-US" sz="2400"/>
              <a:t>”).</a:t>
            </a:r>
          </a:p>
          <a:p>
            <a:pPr lvl="2"/>
            <a:r>
              <a:rPr lang="en-US" sz="2000"/>
              <a:t>What stake does the author have in the topic.</a:t>
            </a:r>
          </a:p>
          <a:p>
            <a:pPr lvl="2"/>
            <a:r>
              <a:rPr lang="en-US" sz="2000"/>
              <a:t>For surveys, how were the questions worded?</a:t>
            </a:r>
          </a:p>
          <a:p>
            <a:pPr lvl="2"/>
            <a:r>
              <a:rPr lang="en-US" sz="2000"/>
              <a:t>What is the author’s purpose in writing?</a:t>
            </a:r>
          </a:p>
          <a:p>
            <a:pPr lvl="1"/>
            <a:r>
              <a:rPr lang="en-US" sz="2400"/>
              <a:t>Double check possible biased material, or find non-biased sources. </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F9BB85A1-8B2A-4F7F-BB60-56EBBFBD0EE0}" type="slidenum">
              <a:rPr lang="en-US"/>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The Author and the Publisher</a:t>
            </a:r>
          </a:p>
        </p:txBody>
      </p:sp>
      <p:sp>
        <p:nvSpPr>
          <p:cNvPr id="49155" name="Rectangle 3"/>
          <p:cNvSpPr>
            <a:spLocks noGrp="1" noChangeArrowheads="1"/>
          </p:cNvSpPr>
          <p:nvPr>
            <p:ph idx="1"/>
          </p:nvPr>
        </p:nvSpPr>
        <p:spPr>
          <a:xfrm>
            <a:off x="228600" y="1905000"/>
            <a:ext cx="8686800" cy="4724400"/>
          </a:xfrm>
        </p:spPr>
        <p:txBody>
          <a:bodyPr/>
          <a:lstStyle/>
          <a:p>
            <a:r>
              <a:rPr lang="en-US" sz="2800"/>
              <a:t>What are the Author’s Sources? </a:t>
            </a:r>
          </a:p>
          <a:p>
            <a:pPr lvl="1"/>
            <a:r>
              <a:rPr lang="en-US" sz="2600"/>
              <a:t>Most writers respond to those who have preceded them.</a:t>
            </a:r>
          </a:p>
          <a:p>
            <a:pPr lvl="1"/>
            <a:r>
              <a:rPr lang="en-US"/>
              <a:t>Make sure the Author’s sources aren’t biased.</a:t>
            </a:r>
          </a:p>
          <a:p>
            <a:pPr lvl="1"/>
            <a:r>
              <a:rPr lang="en-US"/>
              <a:t>Make sure the Author uses them in non-biased ways (</a:t>
            </a:r>
            <a:r>
              <a:rPr lang="en-US" i="1"/>
              <a:t>e.g.,</a:t>
            </a:r>
            <a:r>
              <a:rPr lang="en-US"/>
              <a:t> not leaving out information that might hurt his/her argument). </a:t>
            </a:r>
          </a:p>
          <a:p>
            <a:pPr lvl="1"/>
            <a:r>
              <a:rPr lang="en-US"/>
              <a:t>Be wary of unnamed, undocumented, or completely unreliable sources ina writer’s argument.</a:t>
            </a:r>
            <a:endParaRPr lang="en-US" sz="260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542121F0-BD41-409E-BC5D-672B2A43018F}" type="slidenum">
              <a:rPr lang="en-US"/>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1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The Author and the Publisher</a:t>
            </a:r>
          </a:p>
        </p:txBody>
      </p:sp>
      <p:sp>
        <p:nvSpPr>
          <p:cNvPr id="57347" name="Rectangle 3"/>
          <p:cNvSpPr>
            <a:spLocks noGrp="1" noChangeArrowheads="1"/>
          </p:cNvSpPr>
          <p:nvPr>
            <p:ph idx="1"/>
          </p:nvPr>
        </p:nvSpPr>
        <p:spPr>
          <a:xfrm>
            <a:off x="381000" y="1905000"/>
            <a:ext cx="8534400" cy="4114800"/>
          </a:xfrm>
        </p:spPr>
        <p:txBody>
          <a:bodyPr/>
          <a:lstStyle/>
          <a:p>
            <a:r>
              <a:rPr lang="en-US" sz="2800" dirty="0"/>
              <a:t>Who is the Publisher or Sponsor? (Be careful with Websites).</a:t>
            </a:r>
          </a:p>
          <a:p>
            <a:r>
              <a:rPr lang="en-US" sz="2800" i="1" dirty="0"/>
              <a:t>National Inquirer</a:t>
            </a:r>
            <a:r>
              <a:rPr lang="en-US" sz="2800" dirty="0"/>
              <a:t> or </a:t>
            </a:r>
            <a:r>
              <a:rPr lang="en-US" sz="2800" i="1" dirty="0"/>
              <a:t>People</a:t>
            </a:r>
            <a:r>
              <a:rPr lang="en-US" sz="2800" dirty="0"/>
              <a:t> vs. </a:t>
            </a:r>
            <a:r>
              <a:rPr lang="en-US" sz="2800" i="1" dirty="0"/>
              <a:t>New York Times</a:t>
            </a:r>
            <a:r>
              <a:rPr lang="en-US" sz="2800" dirty="0"/>
              <a:t> or </a:t>
            </a:r>
            <a:r>
              <a:rPr lang="en-US" sz="2800" i="1" dirty="0"/>
              <a:t>U.S. News &amp; World Report</a:t>
            </a:r>
          </a:p>
          <a:p>
            <a:r>
              <a:rPr lang="en-US" dirty="0" smtClean="0"/>
              <a:t>Academic </a:t>
            </a:r>
            <a:r>
              <a:rPr lang="en-US" dirty="0"/>
              <a:t>journals, publishing houses – </a:t>
            </a:r>
            <a:r>
              <a:rPr lang="en-US" i="1" dirty="0"/>
              <a:t>Language</a:t>
            </a:r>
            <a:r>
              <a:rPr lang="en-US" dirty="0"/>
              <a:t>, Oxford University Press</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363CD4BB-5C03-4FCB-BDD6-88839B34BE19}" type="slidenum">
              <a:rPr lang="en-US"/>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r>
              <a:rPr lang="en-US"/>
              <a:t>Scholarly vs. Nonscholarly Periodicals</a:t>
            </a:r>
          </a:p>
        </p:txBody>
      </p:sp>
      <p:sp>
        <p:nvSpPr>
          <p:cNvPr id="58371" name="Rectangle 3"/>
          <p:cNvSpPr>
            <a:spLocks noGrp="1" noChangeArrowheads="1"/>
          </p:cNvSpPr>
          <p:nvPr>
            <p:ph idx="1"/>
          </p:nvPr>
        </p:nvSpPr>
        <p:spPr>
          <a:xfrm>
            <a:off x="228600" y="1905000"/>
            <a:ext cx="8610600" cy="4800600"/>
          </a:xfrm>
        </p:spPr>
        <p:txBody>
          <a:bodyPr/>
          <a:lstStyle/>
          <a:p>
            <a:pPr>
              <a:lnSpc>
                <a:spcPct val="80000"/>
              </a:lnSpc>
            </a:pPr>
            <a:r>
              <a:rPr lang="en-US" sz="2600"/>
              <a:t>Scholarly Journals: </a:t>
            </a:r>
            <a:r>
              <a:rPr lang="en-US" sz="2600" i="1">
                <a:solidFill>
                  <a:srgbClr val="FF3300"/>
                </a:solidFill>
              </a:rPr>
              <a:t>JAMA, Harvard Business Review, Philological Quarterly</a:t>
            </a:r>
            <a:r>
              <a:rPr lang="en-US" sz="2600">
                <a:solidFill>
                  <a:srgbClr val="FF3300"/>
                </a:solidFill>
              </a:rPr>
              <a:t>,</a:t>
            </a:r>
            <a:r>
              <a:rPr lang="en-US" sz="2600"/>
              <a:t> etc.</a:t>
            </a:r>
          </a:p>
          <a:p>
            <a:pPr>
              <a:lnSpc>
                <a:spcPct val="80000"/>
              </a:lnSpc>
            </a:pPr>
            <a:r>
              <a:rPr lang="en-US" sz="2600"/>
              <a:t>Nonscholarly Periodicals</a:t>
            </a:r>
          </a:p>
          <a:p>
            <a:pPr lvl="1">
              <a:lnSpc>
                <a:spcPct val="80000"/>
              </a:lnSpc>
            </a:pPr>
            <a:r>
              <a:rPr lang="en-US" sz="2400"/>
              <a:t>Journals of Opinion (‘policy journals’): </a:t>
            </a:r>
            <a:r>
              <a:rPr lang="en-US" sz="2400" i="1">
                <a:solidFill>
                  <a:srgbClr val="FF3300"/>
                </a:solidFill>
              </a:rPr>
              <a:t>Mother Jones, New Republic, American Spectator, Commentary, Progressive, Weekly Standard,</a:t>
            </a:r>
            <a:r>
              <a:rPr lang="en-US" sz="2400" i="1"/>
              <a:t> etc.</a:t>
            </a:r>
          </a:p>
          <a:p>
            <a:pPr lvl="1">
              <a:lnSpc>
                <a:spcPct val="80000"/>
              </a:lnSpc>
            </a:pPr>
            <a:r>
              <a:rPr lang="en-US" sz="2400"/>
              <a:t>News &amp; General-Interest Magazines: </a:t>
            </a:r>
            <a:r>
              <a:rPr lang="en-US" sz="2400" i="1">
                <a:solidFill>
                  <a:srgbClr val="FF3300"/>
                </a:solidFill>
              </a:rPr>
              <a:t>Time, Newsweek, New Yorker, Atlantic Monthly, Scientific American</a:t>
            </a:r>
            <a:r>
              <a:rPr lang="en-US" sz="2400"/>
              <a:t>, etc.</a:t>
            </a:r>
          </a:p>
          <a:p>
            <a:pPr lvl="1">
              <a:lnSpc>
                <a:spcPct val="80000"/>
              </a:lnSpc>
            </a:pPr>
            <a:r>
              <a:rPr lang="en-US" sz="2400"/>
              <a:t>Popular magazines: </a:t>
            </a:r>
            <a:r>
              <a:rPr lang="en-US" sz="2400" i="1">
                <a:solidFill>
                  <a:srgbClr val="FF3300"/>
                </a:solidFill>
              </a:rPr>
              <a:t>People, Sports Illustrated, Rolling Stone, Vanity Fair, Men’s Health, Redbook</a:t>
            </a:r>
            <a:r>
              <a:rPr lang="en-US" sz="2400"/>
              <a:t>, etc. </a:t>
            </a:r>
          </a:p>
          <a:p>
            <a:pPr lvl="1">
              <a:lnSpc>
                <a:spcPct val="80000"/>
              </a:lnSpc>
            </a:pPr>
            <a:r>
              <a:rPr lang="en-US" sz="2400"/>
              <a:t>Trade Publications: </a:t>
            </a:r>
            <a:r>
              <a:rPr lang="en-US" sz="2400" i="1">
                <a:solidFill>
                  <a:srgbClr val="FF3300"/>
                </a:solidFill>
              </a:rPr>
              <a:t>Industry Week, Advertising Age, Forbes, Fortune, Business w\Week, Variety</a:t>
            </a:r>
            <a:r>
              <a:rPr lang="en-US" sz="2400"/>
              <a:t>, etc.</a:t>
            </a:r>
          </a:p>
          <a:p>
            <a:pPr lvl="1">
              <a:lnSpc>
                <a:spcPct val="80000"/>
              </a:lnSpc>
            </a:pPr>
            <a:r>
              <a:rPr lang="en-US" sz="2400"/>
              <a:t>Sensational Publications: </a:t>
            </a:r>
            <a:r>
              <a:rPr lang="en-US" sz="2400" i="1">
                <a:solidFill>
                  <a:srgbClr val="FF3300"/>
                </a:solidFill>
              </a:rPr>
              <a:t>National Examiner, Globe, Star,</a:t>
            </a:r>
            <a:r>
              <a:rPr lang="en-US" sz="2400">
                <a:solidFill>
                  <a:srgbClr val="FF3300"/>
                </a:solidFill>
              </a:rPr>
              <a:t> </a:t>
            </a:r>
            <a:r>
              <a:rPr lang="en-US" sz="2400" i="1">
                <a:solidFill>
                  <a:srgbClr val="FF3300"/>
                </a:solidFill>
              </a:rPr>
              <a:t>National Inquirer</a:t>
            </a:r>
            <a:r>
              <a:rPr lang="en-US" sz="2400">
                <a:solidFill>
                  <a:srgbClr val="FF3300"/>
                </a:solidFill>
              </a:rPr>
              <a:t>,</a:t>
            </a:r>
            <a:r>
              <a:rPr lang="en-US" sz="2400"/>
              <a:t> etc.</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458DE3D0-2C61-4294-9BF0-D92EFF0DB302}" type="slidenum">
              <a:rPr lang="en-US"/>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83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3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83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83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Peer Reviewed Articles</a:t>
            </a:r>
          </a:p>
        </p:txBody>
      </p:sp>
      <p:sp>
        <p:nvSpPr>
          <p:cNvPr id="45059" name="Rectangle 3"/>
          <p:cNvSpPr>
            <a:spLocks noGrp="1" noChangeArrowheads="1"/>
          </p:cNvSpPr>
          <p:nvPr>
            <p:ph idx="1"/>
          </p:nvPr>
        </p:nvSpPr>
        <p:spPr/>
        <p:txBody>
          <a:bodyPr/>
          <a:lstStyle/>
          <a:p>
            <a:r>
              <a:rPr lang="en-US"/>
              <a:t>Sometimes called ‘juried articles’</a:t>
            </a:r>
          </a:p>
          <a:p>
            <a:r>
              <a:rPr lang="en-US"/>
              <a:t>Important because they’ve gone through a vetting process conducted by peers (experts in the field) to ensure accuracy</a:t>
            </a:r>
          </a:p>
          <a:p>
            <a:r>
              <a:rPr lang="en-US"/>
              <a:t>See </a:t>
            </a:r>
            <a:r>
              <a:rPr lang="en-US">
                <a:hlinkClick r:id="rId3"/>
              </a:rPr>
              <a:t>MLK Library tutorial</a:t>
            </a:r>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8BF30E91-592A-464A-8273-0A5385C5354E}" type="slidenum">
              <a:rPr lang="en-US"/>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The Audience </a:t>
            </a:r>
          </a:p>
        </p:txBody>
      </p:sp>
      <p:sp>
        <p:nvSpPr>
          <p:cNvPr id="16387" name="Rectangle 3"/>
          <p:cNvSpPr>
            <a:spLocks noGrp="1" noChangeArrowheads="1"/>
          </p:cNvSpPr>
          <p:nvPr>
            <p:ph idx="1"/>
          </p:nvPr>
        </p:nvSpPr>
        <p:spPr>
          <a:xfrm>
            <a:off x="152400" y="1828800"/>
            <a:ext cx="8991600" cy="5029200"/>
          </a:xfrm>
        </p:spPr>
        <p:txBody>
          <a:bodyPr/>
          <a:lstStyle/>
          <a:p>
            <a:r>
              <a:rPr lang="en-US"/>
              <a:t>Who is the intended audience? </a:t>
            </a:r>
          </a:p>
          <a:p>
            <a:pPr lvl="1"/>
            <a:r>
              <a:rPr lang="en-US"/>
              <a:t>If the intended audience of a work is not college educated, it probably won’t work (except as a starting place) for a college research paper. </a:t>
            </a:r>
          </a:p>
          <a:p>
            <a:pPr lvl="1"/>
            <a:r>
              <a:rPr lang="en-US"/>
              <a:t>If the intended audience already shares the conclusion of the publication (like subscribes to a conservative talk show host’s news letter), suspicion is called for. </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14E23746-AECE-4DA0-862B-E89D1B586685}" type="slidenum">
              <a:rPr lang="en-US"/>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The Audience</a:t>
            </a:r>
          </a:p>
        </p:txBody>
      </p:sp>
      <p:sp>
        <p:nvSpPr>
          <p:cNvPr id="50179" name="Rectangle 3"/>
          <p:cNvSpPr>
            <a:spLocks noGrp="1" noChangeArrowheads="1"/>
          </p:cNvSpPr>
          <p:nvPr>
            <p:ph idx="1"/>
          </p:nvPr>
        </p:nvSpPr>
        <p:spPr>
          <a:xfrm>
            <a:off x="152400" y="1905000"/>
            <a:ext cx="8763000" cy="4648200"/>
          </a:xfrm>
        </p:spPr>
        <p:txBody>
          <a:bodyPr/>
          <a:lstStyle/>
          <a:p>
            <a:pPr>
              <a:lnSpc>
                <a:spcPct val="90000"/>
              </a:lnSpc>
            </a:pPr>
            <a:r>
              <a:rPr lang="en-US"/>
              <a:t>How has the audience responded? </a:t>
            </a:r>
          </a:p>
          <a:p>
            <a:pPr lvl="1">
              <a:lnSpc>
                <a:spcPct val="90000"/>
              </a:lnSpc>
            </a:pPr>
            <a:r>
              <a:rPr lang="en-US"/>
              <a:t>If a work written for a group was not received well by that group, it probably is not a great source. </a:t>
            </a:r>
          </a:p>
          <a:p>
            <a:pPr lvl="1">
              <a:lnSpc>
                <a:spcPct val="90000"/>
              </a:lnSpc>
            </a:pPr>
            <a:r>
              <a:rPr lang="en-US"/>
              <a:t>Book reviews are a good way to find this information. </a:t>
            </a:r>
          </a:p>
          <a:p>
            <a:pPr lvl="1">
              <a:lnSpc>
                <a:spcPct val="90000"/>
              </a:lnSpc>
            </a:pPr>
            <a:r>
              <a:rPr lang="en-US"/>
              <a:t>Of course, works may not be well received by some audiences because the author is trying to correct mistakes in the audience’s thinking (and the audience is not receptive even though the author is right).</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EEDBC52A-936C-4D28-B4E9-8828788A7DBD}" type="slidenum">
              <a:rPr lang="en-US"/>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Pop Culture Connection</a:t>
            </a:r>
          </a:p>
        </p:txBody>
      </p:sp>
      <p:sp>
        <p:nvSpPr>
          <p:cNvPr id="59395" name="Rectangle 3"/>
          <p:cNvSpPr>
            <a:spLocks noGrp="1" noChangeArrowheads="1"/>
          </p:cNvSpPr>
          <p:nvPr>
            <p:ph idx="1"/>
          </p:nvPr>
        </p:nvSpPr>
        <p:spPr/>
        <p:txBody>
          <a:bodyPr/>
          <a:lstStyle/>
          <a:p>
            <a:r>
              <a:rPr lang="en-US"/>
              <a:t>Steven Colbert on </a:t>
            </a:r>
            <a:r>
              <a:rPr lang="en-US">
                <a:hlinkClick r:id="rId3"/>
              </a:rPr>
              <a:t>‘Truthiness’</a:t>
            </a:r>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7557DCC8-4F17-4035-8FC2-135857459647}" type="slidenum">
              <a:rPr lang="en-US"/>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Finding Sources</a:t>
            </a:r>
          </a:p>
        </p:txBody>
      </p:sp>
      <p:sp>
        <p:nvSpPr>
          <p:cNvPr id="6147" name="Rectangle 3"/>
          <p:cNvSpPr>
            <a:spLocks noGrp="1" noChangeArrowheads="1"/>
          </p:cNvSpPr>
          <p:nvPr>
            <p:ph idx="1"/>
          </p:nvPr>
        </p:nvSpPr>
        <p:spPr>
          <a:xfrm>
            <a:off x="0" y="1752600"/>
            <a:ext cx="9144000" cy="5105400"/>
          </a:xfrm>
        </p:spPr>
        <p:txBody>
          <a:bodyPr/>
          <a:lstStyle/>
          <a:p>
            <a:r>
              <a:rPr lang="en-US" dirty="0"/>
              <a:t>We have access to a lot of information, </a:t>
            </a:r>
            <a:r>
              <a:rPr lang="en-US" dirty="0" smtClean="0"/>
              <a:t>so learn </a:t>
            </a:r>
            <a:r>
              <a:rPr lang="en-US" dirty="0"/>
              <a:t>to </a:t>
            </a:r>
            <a:r>
              <a:rPr lang="en-US" u="sng" dirty="0"/>
              <a:t>refine your search</a:t>
            </a:r>
            <a:r>
              <a:rPr lang="en-US" dirty="0"/>
              <a:t>.</a:t>
            </a:r>
          </a:p>
          <a:p>
            <a:pPr lvl="1"/>
            <a:r>
              <a:rPr lang="en-US" dirty="0"/>
              <a:t>Ask specific questions</a:t>
            </a:r>
          </a:p>
          <a:p>
            <a:pPr lvl="2"/>
            <a:r>
              <a:rPr lang="en-US" dirty="0"/>
              <a:t>To identify the questions you </a:t>
            </a:r>
            <a:r>
              <a:rPr lang="en-US" i="1" dirty="0"/>
              <a:t>need to ask</a:t>
            </a:r>
            <a:r>
              <a:rPr lang="en-US" dirty="0"/>
              <a:t>, sometimes it’s helpful to write your own argument, and then figure out what question you need to answer to figure out if your premises are true. </a:t>
            </a:r>
          </a:p>
          <a:p>
            <a:pPr lvl="1"/>
            <a:r>
              <a:rPr lang="en-US" dirty="0"/>
              <a:t>Use directional material to guide you to informational material. </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9D79FDE9-5287-46D1-AADD-05A0CAC24AB8}" type="slidenum">
              <a:rPr lang="en-US"/>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Taking Notes</a:t>
            </a:r>
          </a:p>
        </p:txBody>
      </p:sp>
      <p:sp>
        <p:nvSpPr>
          <p:cNvPr id="17411" name="Rectangle 3"/>
          <p:cNvSpPr>
            <a:spLocks noGrp="1" noChangeArrowheads="1"/>
          </p:cNvSpPr>
          <p:nvPr>
            <p:ph idx="1"/>
          </p:nvPr>
        </p:nvSpPr>
        <p:spPr>
          <a:xfrm>
            <a:off x="228600" y="1752600"/>
            <a:ext cx="8610600" cy="4267200"/>
          </a:xfrm>
        </p:spPr>
        <p:txBody>
          <a:bodyPr/>
          <a:lstStyle/>
          <a:p>
            <a:r>
              <a:rPr lang="en-US"/>
              <a:t>Be sure to be selective with your note taking (when reading, don’t highlight every other sentence). </a:t>
            </a:r>
          </a:p>
          <a:p>
            <a:r>
              <a:rPr lang="en-US"/>
              <a:t>Bibliographical Information: write down the author, title, publisher, etc. for each text. </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CC61D39C-D5DF-460C-A29F-F9F48F96ECEB}" type="slidenum">
              <a:rPr lang="en-US"/>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Taking Notes</a:t>
            </a:r>
          </a:p>
        </p:txBody>
      </p:sp>
      <p:sp>
        <p:nvSpPr>
          <p:cNvPr id="51203" name="Rectangle 3"/>
          <p:cNvSpPr>
            <a:spLocks noGrp="1" noChangeArrowheads="1"/>
          </p:cNvSpPr>
          <p:nvPr>
            <p:ph idx="1"/>
          </p:nvPr>
        </p:nvSpPr>
        <p:spPr>
          <a:xfrm>
            <a:off x="228600" y="1905000"/>
            <a:ext cx="8610600" cy="4572000"/>
          </a:xfrm>
        </p:spPr>
        <p:txBody>
          <a:bodyPr/>
          <a:lstStyle/>
          <a:p>
            <a:pPr>
              <a:lnSpc>
                <a:spcPct val="90000"/>
              </a:lnSpc>
            </a:pPr>
            <a:r>
              <a:rPr lang="en-US"/>
              <a:t>Content Notes:</a:t>
            </a:r>
          </a:p>
          <a:p>
            <a:pPr lvl="1">
              <a:lnSpc>
                <a:spcPct val="90000"/>
              </a:lnSpc>
            </a:pPr>
            <a:r>
              <a:rPr lang="en-US"/>
              <a:t>Quotations: Make sure to get it exact. Material omitted for brevity gets ellipsis points (…). Added material used to clarify goes in brackets [like this]. </a:t>
            </a:r>
          </a:p>
          <a:p>
            <a:pPr lvl="1">
              <a:lnSpc>
                <a:spcPct val="90000"/>
              </a:lnSpc>
            </a:pPr>
            <a:r>
              <a:rPr lang="en-US"/>
              <a:t>Summaries: identify thesis and supporting points (see chapter 7)</a:t>
            </a:r>
          </a:p>
          <a:p>
            <a:pPr lvl="1">
              <a:lnSpc>
                <a:spcPct val="90000"/>
              </a:lnSpc>
            </a:pPr>
            <a:r>
              <a:rPr lang="en-US"/>
              <a:t>Paraphrasing: restate the argument in your own words (see chapter 7) </a:t>
            </a:r>
          </a:p>
          <a:p>
            <a:pPr lvl="1">
              <a:lnSpc>
                <a:spcPct val="90000"/>
              </a:lnSpc>
            </a:pPr>
            <a:r>
              <a:rPr lang="en-US"/>
              <a:t>Always be sure to read many times over.</a:t>
            </a:r>
          </a:p>
          <a:p>
            <a:pPr>
              <a:lnSpc>
                <a:spcPct val="90000"/>
              </a:lnSpc>
            </a:pPr>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07317F23-9D26-4DDA-BA17-3470EDE449F6}" type="slidenum">
              <a:rPr lang="en-US"/>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Using Sources</a:t>
            </a:r>
          </a:p>
        </p:txBody>
      </p:sp>
      <p:sp>
        <p:nvSpPr>
          <p:cNvPr id="18435" name="Rectangle 3"/>
          <p:cNvSpPr>
            <a:spLocks noGrp="1" noChangeArrowheads="1"/>
          </p:cNvSpPr>
          <p:nvPr>
            <p:ph idx="1"/>
          </p:nvPr>
        </p:nvSpPr>
        <p:spPr>
          <a:xfrm>
            <a:off x="0" y="1676400"/>
            <a:ext cx="9144000" cy="5181600"/>
          </a:xfrm>
        </p:spPr>
        <p:txBody>
          <a:bodyPr/>
          <a:lstStyle/>
          <a:p>
            <a:r>
              <a:rPr lang="en-US" sz="2900"/>
              <a:t>Acknowledging Sources:</a:t>
            </a:r>
          </a:p>
          <a:p>
            <a:pPr lvl="1"/>
            <a:r>
              <a:rPr lang="en-US"/>
              <a:t>Don’t Plagiarize: blatantly copying or paraphrasing without effort to acknowledge the source. </a:t>
            </a:r>
          </a:p>
          <a:p>
            <a:pPr lvl="1"/>
            <a:r>
              <a:rPr lang="en-US"/>
              <a:t>What doesn’t need citation: well known facts and quotes. </a:t>
            </a:r>
          </a:p>
          <a:p>
            <a:pPr lvl="1"/>
            <a:r>
              <a:rPr lang="en-US"/>
              <a:t>What needs citation: direct quotes, statistics, surveys, obscure facts, unique descriptions or examples, any ideas that are not your own. </a:t>
            </a:r>
          </a:p>
          <a:p>
            <a:pPr lvl="1"/>
            <a:r>
              <a:rPr lang="en-US"/>
              <a:t>Perdue University’s </a:t>
            </a:r>
            <a:r>
              <a:rPr lang="en-US">
                <a:hlinkClick r:id="rId3"/>
              </a:rPr>
              <a:t>Online Writing Lab (OWL)</a:t>
            </a:r>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3A84F97B-B166-4A08-B225-1BCF273A541D}" type="slidenum">
              <a:rPr lang="en-US"/>
              <a:pPr/>
              <a:t>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Using Sources</a:t>
            </a:r>
          </a:p>
        </p:txBody>
      </p:sp>
      <p:sp>
        <p:nvSpPr>
          <p:cNvPr id="52227" name="Rectangle 3"/>
          <p:cNvSpPr>
            <a:spLocks noGrp="1" noChangeArrowheads="1"/>
          </p:cNvSpPr>
          <p:nvPr>
            <p:ph idx="1"/>
          </p:nvPr>
        </p:nvSpPr>
        <p:spPr>
          <a:xfrm>
            <a:off x="304800" y="1905000"/>
            <a:ext cx="8229600" cy="4343400"/>
          </a:xfrm>
        </p:spPr>
        <p:txBody>
          <a:bodyPr/>
          <a:lstStyle/>
          <a:p>
            <a:pPr>
              <a:lnSpc>
                <a:spcPct val="90000"/>
              </a:lnSpc>
            </a:pPr>
            <a:r>
              <a:rPr lang="en-US" sz="2900"/>
              <a:t>Incorporating Sources: </a:t>
            </a:r>
          </a:p>
          <a:p>
            <a:pPr lvl="1">
              <a:lnSpc>
                <a:spcPct val="90000"/>
              </a:lnSpc>
            </a:pPr>
            <a:r>
              <a:rPr lang="en-US"/>
              <a:t>Quoting Words and Phrases: incorporate exact words or phrases into your writing, using quotation marks (“”).</a:t>
            </a:r>
          </a:p>
          <a:p>
            <a:pPr lvl="1">
              <a:lnSpc>
                <a:spcPct val="90000"/>
              </a:lnSpc>
            </a:pPr>
            <a:r>
              <a:rPr lang="en-US"/>
              <a:t>Quoting and paraphrasing longer passages: </a:t>
            </a:r>
          </a:p>
          <a:p>
            <a:pPr lvl="2">
              <a:lnSpc>
                <a:spcPct val="90000"/>
              </a:lnSpc>
            </a:pPr>
            <a:r>
              <a:rPr lang="en-US"/>
              <a:t>Introduce the passage to provide context and sometimes bibliographical information. </a:t>
            </a:r>
          </a:p>
          <a:p>
            <a:pPr lvl="2">
              <a:lnSpc>
                <a:spcPct val="90000"/>
              </a:lnSpc>
            </a:pPr>
            <a:r>
              <a:rPr lang="en-US"/>
              <a:t>If you paraphrase, make sure that you are paraphrasing (and where your paraphrase begins) is clear. </a:t>
            </a:r>
          </a:p>
          <a:p>
            <a:pPr>
              <a:lnSpc>
                <a:spcPct val="90000"/>
              </a:lnSpc>
            </a:pPr>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8B6BD812-C9AD-4E21-9A10-F62FD1AFB3E2}" type="slidenum">
              <a:rPr lang="en-US"/>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Using Sources</a:t>
            </a:r>
          </a:p>
        </p:txBody>
      </p:sp>
      <p:sp>
        <p:nvSpPr>
          <p:cNvPr id="53251" name="Rectangle 3"/>
          <p:cNvSpPr>
            <a:spLocks noGrp="1" noChangeArrowheads="1"/>
          </p:cNvSpPr>
          <p:nvPr>
            <p:ph idx="1"/>
          </p:nvPr>
        </p:nvSpPr>
        <p:spPr>
          <a:xfrm>
            <a:off x="381000" y="1905000"/>
            <a:ext cx="8458200" cy="4114800"/>
          </a:xfrm>
        </p:spPr>
        <p:txBody>
          <a:bodyPr/>
          <a:lstStyle/>
          <a:p>
            <a:r>
              <a:rPr lang="en-US" sz="2900" dirty="0"/>
              <a:t>Block Quotations: If a quote is more than 50 words, omit quotation marks, maintain double spacing, and indent the left margin five spaces. </a:t>
            </a:r>
            <a:endParaRPr lang="en-US" sz="2900" dirty="0" smtClean="0"/>
          </a:p>
          <a:p>
            <a:pPr>
              <a:buNone/>
            </a:pPr>
            <a:endParaRPr lang="en-US" sz="2900" dirty="0"/>
          </a:p>
          <a:p>
            <a:pPr>
              <a:buFont typeface="Wingdings" pitchFamily="2" charset="2"/>
              <a:buNone/>
            </a:pPr>
            <a:endParaRPr lang="en-US" dirty="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150547ED-9735-488E-937C-3185A4F1A330}" type="slidenum">
              <a:rPr lang="en-US"/>
              <a:pPr/>
              <a:t>34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for Discussion</a:t>
            </a:r>
            <a:endParaRPr lang="en-US" dirty="0"/>
          </a:p>
        </p:txBody>
      </p:sp>
      <p:sp>
        <p:nvSpPr>
          <p:cNvPr id="3" name="Content Placeholder 2"/>
          <p:cNvSpPr>
            <a:spLocks noGrp="1"/>
          </p:cNvSpPr>
          <p:nvPr>
            <p:ph idx="1"/>
          </p:nvPr>
        </p:nvSpPr>
        <p:spPr>
          <a:xfrm>
            <a:off x="457200" y="1752600"/>
            <a:ext cx="8229600" cy="4373563"/>
          </a:xfrm>
        </p:spPr>
        <p:txBody>
          <a:bodyPr/>
          <a:lstStyle/>
          <a:p>
            <a:r>
              <a:rPr lang="en-US" dirty="0" smtClean="0"/>
              <a:t>Some of these requirements may seem petty and unnecessary.</a:t>
            </a:r>
          </a:p>
          <a:p>
            <a:pPr>
              <a:buNone/>
            </a:pPr>
            <a:endParaRPr lang="en-US" dirty="0" smtClean="0"/>
          </a:p>
          <a:p>
            <a:r>
              <a:rPr lang="en-US" dirty="0" smtClean="0"/>
              <a:t>So why are they required for sound academic and professional writing?</a:t>
            </a:r>
            <a:endParaRPr lang="en-US" dirty="0"/>
          </a:p>
        </p:txBody>
      </p:sp>
      <p:sp>
        <p:nvSpPr>
          <p:cNvPr id="4" name="Footer Placeholder 3"/>
          <p:cNvSpPr>
            <a:spLocks noGrp="1"/>
          </p:cNvSpPr>
          <p:nvPr>
            <p:ph type="ftr" sz="quarter" idx="11"/>
          </p:nvPr>
        </p:nvSpPr>
        <p:spPr/>
        <p:txBody>
          <a:bodyPr/>
          <a:lstStyle/>
          <a:p>
            <a:r>
              <a:rPr lang="en-US" smtClean="0"/>
              <a:t>Lecture Notes © 2008 McGraw Hill Higher Education</a:t>
            </a:r>
            <a:endParaRPr lang="en-US"/>
          </a:p>
        </p:txBody>
      </p:sp>
      <p:sp>
        <p:nvSpPr>
          <p:cNvPr id="5" name="Slide Number Placeholder 4"/>
          <p:cNvSpPr>
            <a:spLocks noGrp="1"/>
          </p:cNvSpPr>
          <p:nvPr>
            <p:ph type="sldNum" sz="quarter" idx="12"/>
          </p:nvPr>
        </p:nvSpPr>
        <p:spPr/>
        <p:txBody>
          <a:bodyPr/>
          <a:lstStyle/>
          <a:p>
            <a:fld id="{B17139A9-6606-4CD3-AF7D-43EA8272DB5D}"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r>
              <a:rPr lang="en-US"/>
              <a:t>Lecture Notes © 2008 McGraw Hill Higher Education</a:t>
            </a:r>
          </a:p>
        </p:txBody>
      </p:sp>
      <p:sp>
        <p:nvSpPr>
          <p:cNvPr id="5" name="Slide Number Placeholder 3"/>
          <p:cNvSpPr>
            <a:spLocks noGrp="1"/>
          </p:cNvSpPr>
          <p:nvPr>
            <p:ph type="sldNum" sz="quarter" idx="12"/>
          </p:nvPr>
        </p:nvSpPr>
        <p:spPr/>
        <p:txBody>
          <a:bodyPr/>
          <a:lstStyle/>
          <a:p>
            <a:fld id="{1FF1EF10-8AAD-41E7-8AB4-0AF465629D4C}" type="slidenum">
              <a:rPr lang="en-US"/>
              <a:pPr/>
              <a:t>36</a:t>
            </a:fld>
            <a:endParaRPr lang="en-US"/>
          </a:p>
        </p:txBody>
      </p:sp>
      <p:pic>
        <p:nvPicPr>
          <p:cNvPr id="82950" name="Picture 6" descr="MCj02869300000[1]"/>
          <p:cNvPicPr>
            <a:picLocks noChangeAspect="1" noChangeArrowheads="1"/>
          </p:cNvPicPr>
          <p:nvPr/>
        </p:nvPicPr>
        <p:blipFill>
          <a:blip r:embed="rId3" cstate="print"/>
          <a:srcRect/>
          <a:stretch>
            <a:fillRect/>
          </a:stretch>
        </p:blipFill>
        <p:spPr bwMode="auto">
          <a:xfrm>
            <a:off x="1419225" y="228600"/>
            <a:ext cx="6527800" cy="6629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Directional </a:t>
            </a:r>
            <a:r>
              <a:rPr lang="en-US" dirty="0" smtClean="0"/>
              <a:t>Information / Material</a:t>
            </a:r>
            <a:endParaRPr lang="en-US" dirty="0"/>
          </a:p>
        </p:txBody>
      </p:sp>
      <p:sp>
        <p:nvSpPr>
          <p:cNvPr id="7171" name="Rectangle 3"/>
          <p:cNvSpPr>
            <a:spLocks noGrp="1" noChangeArrowheads="1"/>
          </p:cNvSpPr>
          <p:nvPr>
            <p:ph idx="1"/>
          </p:nvPr>
        </p:nvSpPr>
        <p:spPr>
          <a:xfrm>
            <a:off x="0" y="1600200"/>
            <a:ext cx="9144000" cy="5257800"/>
          </a:xfrm>
        </p:spPr>
        <p:txBody>
          <a:bodyPr/>
          <a:lstStyle/>
          <a:p>
            <a:endParaRPr lang="en-US" u="sng" dirty="0"/>
          </a:p>
          <a:p>
            <a:r>
              <a:rPr lang="en-US" u="sng" dirty="0" smtClean="0"/>
              <a:t>Bibliographie</a:t>
            </a:r>
            <a:r>
              <a:rPr lang="en-US" dirty="0" smtClean="0"/>
              <a:t>s </a:t>
            </a:r>
            <a:endParaRPr lang="en-US" dirty="0"/>
          </a:p>
          <a:p>
            <a:endParaRPr lang="en-US" u="sng" dirty="0"/>
          </a:p>
          <a:p>
            <a:r>
              <a:rPr lang="en-US" u="sng" dirty="0"/>
              <a:t>Indexes and </a:t>
            </a:r>
            <a:r>
              <a:rPr lang="en-US" u="sng" dirty="0" smtClean="0"/>
              <a:t>Databases</a:t>
            </a:r>
            <a:endParaRPr lang="en-US" dirty="0"/>
          </a:p>
          <a:p>
            <a:endParaRPr lang="en-US" dirty="0"/>
          </a:p>
          <a:p>
            <a:r>
              <a:rPr lang="en-US" u="sng" dirty="0"/>
              <a:t>Internet Search Engines, Guides, and </a:t>
            </a:r>
            <a:r>
              <a:rPr lang="en-US" u="sng" dirty="0" smtClean="0"/>
              <a:t>Directories</a:t>
            </a:r>
            <a:endParaRPr lang="en-US" dirty="0"/>
          </a:p>
          <a:p>
            <a:pPr lvl="1">
              <a:buFont typeface="Wingdings" pitchFamily="2" charset="2"/>
              <a:buNone/>
            </a:pPr>
            <a:endParaRPr lang="en-US" dirty="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694B230E-0121-4B9D-8C38-0B5325CBBCAB}" type="slidenum">
              <a:rPr lang="en-US"/>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u="sng"/>
              <a:t>Bibliographie</a:t>
            </a:r>
            <a:r>
              <a:rPr lang="en-US"/>
              <a:t>s:</a:t>
            </a:r>
          </a:p>
        </p:txBody>
      </p:sp>
      <p:sp>
        <p:nvSpPr>
          <p:cNvPr id="35843" name="Rectangle 3"/>
          <p:cNvSpPr>
            <a:spLocks noGrp="1" noChangeArrowheads="1"/>
          </p:cNvSpPr>
          <p:nvPr>
            <p:ph idx="1"/>
          </p:nvPr>
        </p:nvSpPr>
        <p:spPr/>
        <p:txBody>
          <a:bodyPr/>
          <a:lstStyle/>
          <a:p>
            <a:r>
              <a:rPr lang="en-US" dirty="0"/>
              <a:t>Lists of books or publications. </a:t>
            </a:r>
          </a:p>
          <a:p>
            <a:pPr lvl="1"/>
            <a:r>
              <a:rPr lang="en-US" dirty="0"/>
              <a:t>These can be found in libraries or </a:t>
            </a:r>
            <a:r>
              <a:rPr lang="en-US" dirty="0" smtClean="0"/>
              <a:t>online</a:t>
            </a:r>
            <a:endParaRPr lang="en-US" dirty="0"/>
          </a:p>
          <a:p>
            <a:pPr lvl="1"/>
            <a:r>
              <a:rPr lang="en-US" dirty="0">
                <a:hlinkClick r:id="rId3"/>
              </a:rPr>
              <a:t>San José State University - Powering Silicon Valley</a:t>
            </a:r>
            <a:endParaRPr lang="en-US" dirty="0"/>
          </a:p>
          <a:p>
            <a:pPr lvl="1"/>
            <a:r>
              <a:rPr lang="en-US" dirty="0"/>
              <a:t>MLK Library &gt; Library catalog &gt; Title (Author, Subject, etc.) &gt; </a:t>
            </a:r>
            <a:r>
              <a:rPr lang="en-US" i="1" dirty="0"/>
              <a:t>National Union Catalog</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C288ED67-E741-4B61-BB6D-7DBC207833E5}"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u="sng"/>
              <a:t>Indexes and Databases</a:t>
            </a:r>
            <a:r>
              <a:rPr lang="en-US"/>
              <a:t>:</a:t>
            </a:r>
          </a:p>
        </p:txBody>
      </p:sp>
      <p:sp>
        <p:nvSpPr>
          <p:cNvPr id="36867" name="Rectangle 3"/>
          <p:cNvSpPr>
            <a:spLocks noGrp="1" noChangeArrowheads="1"/>
          </p:cNvSpPr>
          <p:nvPr>
            <p:ph idx="1"/>
          </p:nvPr>
        </p:nvSpPr>
        <p:spPr/>
        <p:txBody>
          <a:bodyPr/>
          <a:lstStyle/>
          <a:p>
            <a:r>
              <a:rPr lang="en-US" sz="2600"/>
              <a:t>These are often lists of books and works by topic (e.g., The Philosophers Index). Often they include the works themselves.</a:t>
            </a:r>
          </a:p>
          <a:p>
            <a:r>
              <a:rPr lang="en-US" sz="2600">
                <a:hlinkClick r:id="rId3"/>
              </a:rPr>
              <a:t>Academic Gateway (SJSU) - SJLibrary.org</a:t>
            </a:r>
            <a:endParaRPr lang="en-US" sz="2600"/>
          </a:p>
          <a:p>
            <a:r>
              <a:rPr lang="en-US" sz="2600"/>
              <a:t>Databases &gt; Title (Keyword, Author, etc.) &gt; </a:t>
            </a:r>
            <a:r>
              <a:rPr lang="en-US" sz="2600" i="1"/>
              <a:t>Business Source / Communications and Mass Media, Philosopher’sIndex, Linguistics and Language Abstracts</a:t>
            </a:r>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837D83FD-8FD0-4CD7-9075-9FF0DA3A653A}" type="slidenum">
              <a:rPr lang="en-US"/>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n-US" sz="3800" u="sng"/>
              <a:t>Internet Search Engines, Guides, and Directories</a:t>
            </a:r>
            <a:r>
              <a:rPr lang="en-US" sz="3800"/>
              <a:t>: </a:t>
            </a:r>
            <a:br>
              <a:rPr lang="en-US" sz="3800"/>
            </a:br>
            <a:endParaRPr lang="en-US" sz="3800"/>
          </a:p>
        </p:txBody>
      </p:sp>
      <p:sp>
        <p:nvSpPr>
          <p:cNvPr id="37891" name="Rectangle 3"/>
          <p:cNvSpPr>
            <a:spLocks noGrp="1" noChangeArrowheads="1"/>
          </p:cNvSpPr>
          <p:nvPr>
            <p:ph idx="1"/>
          </p:nvPr>
        </p:nvSpPr>
        <p:spPr/>
        <p:txBody>
          <a:bodyPr/>
          <a:lstStyle/>
          <a:p>
            <a:pPr lvl="1"/>
            <a:r>
              <a:rPr lang="en-US"/>
              <a:t>Learn to restrict your search, so you don’t have to go through so many pages to find what you need. “Yahoo” and “about.com” are good. </a:t>
            </a:r>
          </a:p>
          <a:p>
            <a:pPr lvl="1"/>
            <a:r>
              <a:rPr lang="en-US"/>
              <a:t>Also serious discussion groups (</a:t>
            </a:r>
            <a:r>
              <a:rPr lang="en-US" i="1"/>
              <a:t>e.g.,</a:t>
            </a:r>
            <a:r>
              <a:rPr lang="en-US"/>
              <a:t> groups.google.com) are good, and can lead you in the right direction. </a:t>
            </a:r>
          </a:p>
          <a:p>
            <a:pPr lvl="1"/>
            <a:r>
              <a:rPr lang="en-US">
                <a:hlinkClick r:id="rId3"/>
              </a:rPr>
              <a:t>http://www.google.com/</a:t>
            </a:r>
            <a:endParaRPr lang="en-US"/>
          </a:p>
          <a:p>
            <a:endParaRPr lang="en-US"/>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CC2B4DB8-989E-46D8-8FAF-9B0AF9C3143C}"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a:bodyPr>
          <a:lstStyle/>
          <a:p>
            <a:r>
              <a:rPr lang="en-US" dirty="0" smtClean="0"/>
              <a:t>Using the internet, find one of each of the following for your major:</a:t>
            </a:r>
          </a:p>
          <a:p>
            <a:pPr>
              <a:buNone/>
            </a:pPr>
            <a:endParaRPr lang="en-US" dirty="0" smtClean="0"/>
          </a:p>
          <a:p>
            <a:pPr lvl="1"/>
            <a:r>
              <a:rPr lang="en-US" u="sng" dirty="0" smtClean="0"/>
              <a:t>Bibliographie</a:t>
            </a:r>
            <a:r>
              <a:rPr lang="en-US" dirty="0" smtClean="0"/>
              <a:t>s: </a:t>
            </a:r>
          </a:p>
          <a:p>
            <a:endParaRPr lang="en-US" u="sng" dirty="0" smtClean="0"/>
          </a:p>
          <a:p>
            <a:pPr lvl="1"/>
            <a:r>
              <a:rPr lang="en-US" u="sng" dirty="0" smtClean="0"/>
              <a:t>Indexes and Databases</a:t>
            </a:r>
            <a:r>
              <a:rPr lang="en-US" dirty="0" smtClean="0"/>
              <a:t>:</a:t>
            </a:r>
          </a:p>
          <a:p>
            <a:endParaRPr lang="en-US" dirty="0" smtClean="0"/>
          </a:p>
          <a:p>
            <a:pPr lvl="1"/>
            <a:r>
              <a:rPr lang="en-US" u="sng" dirty="0" smtClean="0"/>
              <a:t>Internet Search Engines, Guides, and Directories</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Lecture Notes © 2008 McGraw Hill Higher Education</a:t>
            </a:r>
            <a:endParaRPr lang="en-US"/>
          </a:p>
        </p:txBody>
      </p:sp>
      <p:sp>
        <p:nvSpPr>
          <p:cNvPr id="5" name="Slide Number Placeholder 4"/>
          <p:cNvSpPr>
            <a:spLocks noGrp="1"/>
          </p:cNvSpPr>
          <p:nvPr>
            <p:ph type="sldNum" sz="quarter" idx="12"/>
          </p:nvPr>
        </p:nvSpPr>
        <p:spPr/>
        <p:txBody>
          <a:bodyPr/>
          <a:lstStyle/>
          <a:p>
            <a:fld id="{B17139A9-6606-4CD3-AF7D-43EA8272DB5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Informational Sources</a:t>
            </a:r>
          </a:p>
        </p:txBody>
      </p:sp>
      <p:sp>
        <p:nvSpPr>
          <p:cNvPr id="8195" name="Rectangle 3"/>
          <p:cNvSpPr>
            <a:spLocks noGrp="1" noChangeArrowheads="1"/>
          </p:cNvSpPr>
          <p:nvPr>
            <p:ph idx="1"/>
          </p:nvPr>
        </p:nvSpPr>
        <p:spPr>
          <a:xfrm>
            <a:off x="0" y="1676400"/>
            <a:ext cx="9144000" cy="5562600"/>
          </a:xfrm>
        </p:spPr>
        <p:txBody>
          <a:bodyPr/>
          <a:lstStyle/>
          <a:p>
            <a:r>
              <a:rPr lang="en-US" sz="2900" u="sng" dirty="0"/>
              <a:t>Encyclopedias,</a:t>
            </a:r>
            <a:r>
              <a:rPr lang="en-US" sz="2900" dirty="0"/>
              <a:t> </a:t>
            </a:r>
          </a:p>
          <a:p>
            <a:r>
              <a:rPr lang="en-US" sz="2900" u="sng" dirty="0"/>
              <a:t>Almanacs, Yearbooks, Fact Books, etc.,</a:t>
            </a:r>
            <a:r>
              <a:rPr lang="en-US" sz="2900" dirty="0"/>
              <a:t> </a:t>
            </a:r>
          </a:p>
          <a:p>
            <a:r>
              <a:rPr lang="en-US" sz="2900" u="sng" dirty="0"/>
              <a:t>Biographical Sources</a:t>
            </a:r>
            <a:endParaRPr lang="en-US" sz="2900" dirty="0"/>
          </a:p>
          <a:p>
            <a:r>
              <a:rPr lang="en-US" sz="2900" u="sng" dirty="0" smtClean="0"/>
              <a:t>Dictionaries</a:t>
            </a:r>
            <a:r>
              <a:rPr lang="en-US" sz="2900" dirty="0" smtClean="0"/>
              <a:t> </a:t>
            </a:r>
            <a:endParaRPr lang="en-US" sz="2900" dirty="0"/>
          </a:p>
          <a:p>
            <a:r>
              <a:rPr lang="en-US" sz="2900" u="sng" dirty="0"/>
              <a:t>Government Documents</a:t>
            </a:r>
            <a:endParaRPr lang="en-US" dirty="0"/>
          </a:p>
        </p:txBody>
      </p:sp>
      <p:sp>
        <p:nvSpPr>
          <p:cNvPr id="5" name="Footer Placeholder 4"/>
          <p:cNvSpPr>
            <a:spLocks noGrp="1"/>
          </p:cNvSpPr>
          <p:nvPr>
            <p:ph type="ftr" sz="quarter" idx="11"/>
          </p:nvPr>
        </p:nvSpPr>
        <p:spPr/>
        <p:txBody>
          <a:bodyPr/>
          <a:lstStyle/>
          <a:p>
            <a:r>
              <a:rPr lang="en-US"/>
              <a:t>Lecture Notes © 2008 McGraw Hill Higher Education</a:t>
            </a:r>
          </a:p>
        </p:txBody>
      </p:sp>
      <p:sp>
        <p:nvSpPr>
          <p:cNvPr id="6" name="Slide Number Placeholder 5"/>
          <p:cNvSpPr>
            <a:spLocks noGrp="1"/>
          </p:cNvSpPr>
          <p:nvPr>
            <p:ph type="sldNum" sz="quarter" idx="12"/>
          </p:nvPr>
        </p:nvSpPr>
        <p:spPr/>
        <p:txBody>
          <a:bodyPr/>
          <a:lstStyle/>
          <a:p>
            <a:fld id="{117E8548-6722-49D5-BE98-104B47E24E80}" type="slidenum">
              <a:rPr lang="en-US"/>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TotalTime>
  <Words>2280</Words>
  <Application>Microsoft Office PowerPoint</Application>
  <PresentationFormat>On-screen Show (4:3)</PresentationFormat>
  <Paragraphs>279</Paragraphs>
  <Slides>36</Slides>
  <Notes>34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Critical Thinking</vt:lpstr>
      <vt:lpstr>General Purpose</vt:lpstr>
      <vt:lpstr>Finding Sources</vt:lpstr>
      <vt:lpstr>Directional Information / Material</vt:lpstr>
      <vt:lpstr>Bibliographies:</vt:lpstr>
      <vt:lpstr>Indexes and Databases:</vt:lpstr>
      <vt:lpstr>Internet Search Engines, Guides, and Directories:  </vt:lpstr>
      <vt:lpstr>Activity</vt:lpstr>
      <vt:lpstr>Informational Sources</vt:lpstr>
      <vt:lpstr>Encyclopedias</vt:lpstr>
      <vt:lpstr>Almanacs, Yearbooks, Fact Books, etc.</vt:lpstr>
      <vt:lpstr>Dictionaries:</vt:lpstr>
      <vt:lpstr>Government Documents</vt:lpstr>
      <vt:lpstr>Informational Sources</vt:lpstr>
      <vt:lpstr>Evaluating Sources</vt:lpstr>
      <vt:lpstr>Content: Facts and Everything Else</vt:lpstr>
      <vt:lpstr>Content: Facts and Everything Else</vt:lpstr>
      <vt:lpstr>Content: Facts and Everything Else</vt:lpstr>
      <vt:lpstr>Content: Facts and Everything Else</vt:lpstr>
      <vt:lpstr>The Author and the Publisher</vt:lpstr>
      <vt:lpstr>The Author and the Publisher</vt:lpstr>
      <vt:lpstr>The Author and the Publisher</vt:lpstr>
      <vt:lpstr>The Author and the Publisher</vt:lpstr>
      <vt:lpstr>The Author and the Publisher</vt:lpstr>
      <vt:lpstr>Scholarly vs. Nonscholarly Periodicals</vt:lpstr>
      <vt:lpstr>Peer Reviewed Articles</vt:lpstr>
      <vt:lpstr>The Audience </vt:lpstr>
      <vt:lpstr>The Audience</vt:lpstr>
      <vt:lpstr>Pop Culture Connection</vt:lpstr>
      <vt:lpstr>Taking Notes</vt:lpstr>
      <vt:lpstr>Taking Notes</vt:lpstr>
      <vt:lpstr>Using Sources</vt:lpstr>
      <vt:lpstr>Using Sources</vt:lpstr>
      <vt:lpstr>Using Sources</vt:lpstr>
      <vt:lpstr>Question for Discussion</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dc:creator>
  <cp:lastModifiedBy>Thom</cp:lastModifiedBy>
  <cp:revision>15</cp:revision>
  <cp:lastPrinted>1601-01-01T00:00:00Z</cp:lastPrinted>
  <dcterms:created xsi:type="dcterms:W3CDTF">1601-01-01T00:00:00Z</dcterms:created>
  <dcterms:modified xsi:type="dcterms:W3CDTF">2013-04-08T05:33:42Z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