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232" r:id="rId2"/>
    <p:sldMasterId id="2147483650" r:id="rId3"/>
    <p:sldMasterId id="2147484227" r:id="rId4"/>
    <p:sldMasterId id="2147483654" r:id="rId5"/>
  </p:sldMasterIdLst>
  <p:notesMasterIdLst>
    <p:notesMasterId r:id="rId31"/>
  </p:notesMasterIdLst>
  <p:handoutMasterIdLst>
    <p:handoutMasterId r:id="rId32"/>
  </p:handoutMasterIdLst>
  <p:sldIdLst>
    <p:sldId id="284" r:id="rId6"/>
    <p:sldId id="308" r:id="rId7"/>
    <p:sldId id="356" r:id="rId8"/>
    <p:sldId id="357" r:id="rId9"/>
    <p:sldId id="346" r:id="rId10"/>
    <p:sldId id="347" r:id="rId11"/>
    <p:sldId id="348" r:id="rId12"/>
    <p:sldId id="349" r:id="rId13"/>
    <p:sldId id="358" r:id="rId14"/>
    <p:sldId id="353" r:id="rId15"/>
    <p:sldId id="359" r:id="rId16"/>
    <p:sldId id="360" r:id="rId17"/>
    <p:sldId id="361" r:id="rId18"/>
    <p:sldId id="354" r:id="rId19"/>
    <p:sldId id="373" r:id="rId20"/>
    <p:sldId id="376" r:id="rId21"/>
    <p:sldId id="377" r:id="rId22"/>
    <p:sldId id="379" r:id="rId23"/>
    <p:sldId id="372" r:id="rId24"/>
    <p:sldId id="366" r:id="rId25"/>
    <p:sldId id="368" r:id="rId26"/>
    <p:sldId id="367" r:id="rId27"/>
    <p:sldId id="369" r:id="rId28"/>
    <p:sldId id="370" r:id="rId29"/>
    <p:sldId id="371" r:id="rId3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har char="•"/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46"/>
    <a:srgbClr val="007471"/>
    <a:srgbClr val="009999"/>
    <a:srgbClr val="00817E"/>
    <a:srgbClr val="FFB66D"/>
    <a:srgbClr val="FFCC99"/>
    <a:srgbClr val="00D7D2"/>
    <a:srgbClr val="E6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3" autoAdjust="0"/>
    <p:restoredTop sz="94744" autoAdjust="0"/>
  </p:normalViewPr>
  <p:slideViewPr>
    <p:cSldViewPr snapToGrid="0">
      <p:cViewPr>
        <p:scale>
          <a:sx n="80" d="100"/>
          <a:sy n="80" d="100"/>
        </p:scale>
        <p:origin x="-114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8EBA157C-FCD2-694E-AF8D-8E88EEE6A5B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5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9039D508-512D-8645-920B-9CFD2A0127B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48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53C7A8-DB08-7640-A7BF-3FF910F4989B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53C7A8-DB08-7640-A7BF-3FF910F4989B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53C7A8-DB08-7640-A7BF-3FF910F4989B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648" y="930275"/>
            <a:ext cx="6424551" cy="11360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7E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5048" y="633392"/>
            <a:ext cx="5379523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8463" y="2520538"/>
            <a:ext cx="730926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6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88E42-691F-2146-94BB-E7C0591BDA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3582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5048" y="633392"/>
            <a:ext cx="5379523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8463" y="2520538"/>
            <a:ext cx="730926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6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sz="2800">
                <a:solidFill>
                  <a:srgbClr val="0048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7B439-7DCB-D846-8475-1427514A8C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5048" y="633392"/>
            <a:ext cx="5379523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8463" y="2520538"/>
            <a:ext cx="730926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6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1B7308-1C7B-5643-9B6E-90ECDA47531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5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25" y="2090738"/>
            <a:ext cx="307975" cy="476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0738"/>
            <a:ext cx="89979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2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175"/>
            <a:ext cx="190500" cy="660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2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91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9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13" y="0"/>
            <a:ext cx="1817687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200" y="1987550"/>
            <a:ext cx="17780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2163"/>
            <a:ext cx="89741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0"/>
            <a:ext cx="1058863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463" y="0"/>
            <a:ext cx="998537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itle Placeholder 8"/>
          <p:cNvSpPr>
            <a:spLocks noGrp="1"/>
          </p:cNvSpPr>
          <p:nvPr>
            <p:ph type="title"/>
          </p:nvPr>
        </p:nvSpPr>
        <p:spPr bwMode="auto">
          <a:xfrm>
            <a:off x="1804988" y="725488"/>
            <a:ext cx="52847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Chapter 1</a:t>
            </a:r>
          </a:p>
        </p:txBody>
      </p:sp>
      <p:sp>
        <p:nvSpPr>
          <p:cNvPr id="2055" name="Text Placeholder 9"/>
          <p:cNvSpPr>
            <a:spLocks noGrp="1"/>
          </p:cNvSpPr>
          <p:nvPr>
            <p:ph type="body" idx="1"/>
          </p:nvPr>
        </p:nvSpPr>
        <p:spPr bwMode="auto">
          <a:xfrm>
            <a:off x="1009650" y="2387600"/>
            <a:ext cx="767715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817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817E"/>
          </a:solidFill>
          <a:latin typeface="Sabon-Bold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817E"/>
          </a:solidFill>
          <a:latin typeface="Sabon-Bold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817E"/>
          </a:solidFill>
          <a:latin typeface="Sabon-Bold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817E"/>
          </a:solidFill>
          <a:latin typeface="Sabon-Bold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Sabon-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28600" y="152400"/>
            <a:ext cx="868680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Name – text y content - blue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38200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4F3B8443-040B-9745-B75A-0F993CAC3FC5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3077" name="Picture 2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020763"/>
            <a:ext cx="8570912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1020763"/>
            <a:ext cx="19685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663" y="6753225"/>
            <a:ext cx="7953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813" y="6180138"/>
            <a:ext cx="1031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8" r:id="rId2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17E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17E"/>
          </a:solidFill>
          <a:latin typeface="Arial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17E"/>
          </a:solidFill>
          <a:latin typeface="Arial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17E"/>
          </a:solidFill>
          <a:latin typeface="Arial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17E"/>
          </a:solidFill>
          <a:latin typeface="Arial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8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457200" y="152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Figure 1.1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048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Figure name</a:t>
            </a:r>
          </a:p>
        </p:txBody>
      </p:sp>
      <p:sp>
        <p:nvSpPr>
          <p:cNvPr id="185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BAE7BD68-A3D5-7F4A-8CEB-94D14E1ED87E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4102" name="Picture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660400"/>
            <a:ext cx="8767762" cy="6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113" y="6173788"/>
            <a:ext cx="11588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613" y="6742113"/>
            <a:ext cx="687387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9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66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66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66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66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484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47650" y="631825"/>
            <a:ext cx="8896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Appendix master title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0350" y="1343025"/>
            <a:ext cx="8501063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 - colorat diferit</a:t>
            </a:r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4629B24B-2341-4742-A027-7D7EF7CF5B10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5126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113" y="6173788"/>
            <a:ext cx="11588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613" y="6742113"/>
            <a:ext cx="687387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6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413"/>
            <a:ext cx="214313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5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5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252538"/>
            <a:ext cx="8936037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 txBox="1">
            <a:spLocks noChangeAspect="1" noChangeArrowheads="1"/>
          </p:cNvSpPr>
          <p:nvPr userDrawn="1"/>
        </p:nvSpPr>
        <p:spPr bwMode="auto">
          <a:xfrm>
            <a:off x="184150" y="11113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>
              <a:spcBef>
                <a:spcPct val="0"/>
              </a:spcBef>
              <a:buFontTx/>
              <a:buNone/>
              <a:defRPr/>
            </a:pPr>
            <a:r>
              <a:rPr lang="en-US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Appendix 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0817E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9900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9900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9900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99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spect="1" noChangeArrowheads="1"/>
          </p:cNvSpPr>
          <p:nvPr>
            <p:ph type="ctrTitle"/>
          </p:nvPr>
        </p:nvSpPr>
        <p:spPr>
          <a:xfrm>
            <a:off x="876300" y="952500"/>
            <a:ext cx="6911975" cy="2238374"/>
          </a:xfrm>
        </p:spPr>
        <p:txBody>
          <a:bodyPr/>
          <a:lstStyle/>
          <a:p>
            <a:pPr algn="ctr" eaLnBrk="1" hangingPunct="1"/>
            <a:r>
              <a:rPr lang="en-US" sz="4800" dirty="0" smtClean="0">
                <a:latin typeface="Sabon-Bold" charset="0"/>
              </a:rPr>
              <a:t>How Could The Expected Utility Model Be So Wrong? </a:t>
            </a:r>
            <a:br>
              <a:rPr lang="en-US" sz="4800" dirty="0" smtClean="0">
                <a:latin typeface="Sabon-Bold" charset="0"/>
              </a:rPr>
            </a:br>
            <a:endParaRPr lang="en-US" sz="4800" dirty="0">
              <a:latin typeface="Sabon-Bold" charset="0"/>
            </a:endParaRPr>
          </a:p>
        </p:txBody>
      </p:sp>
      <p:sp>
        <p:nvSpPr>
          <p:cNvPr id="49157" name="Rectangle 5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368300" y="3278188"/>
            <a:ext cx="7993063" cy="3452812"/>
          </a:xfrm>
        </p:spPr>
        <p:txBody>
          <a:bodyPr/>
          <a:lstStyle/>
          <a:p>
            <a:r>
              <a:rPr lang="en-US" sz="3600" dirty="0" smtClean="0">
                <a:latin typeface="Arial" charset="0"/>
              </a:rPr>
              <a:t>Tom Means</a:t>
            </a:r>
          </a:p>
          <a:p>
            <a:r>
              <a:rPr lang="en-US" sz="3600" dirty="0" smtClean="0">
                <a:latin typeface="Arial" charset="0"/>
              </a:rPr>
              <a:t>SJSU Department of Economics</a:t>
            </a:r>
          </a:p>
          <a:p>
            <a:endParaRPr lang="en-US" sz="3600" dirty="0">
              <a:solidFill>
                <a:srgbClr val="004846"/>
              </a:solidFill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Math Colloquium SJSU</a:t>
            </a:r>
          </a:p>
          <a:p>
            <a:r>
              <a:rPr lang="en-US" sz="3600" dirty="0" smtClean="0">
                <a:solidFill>
                  <a:srgbClr val="004846"/>
                </a:solidFill>
                <a:latin typeface="Arial" charset="0"/>
              </a:rPr>
              <a:t>December 7, 2011</a:t>
            </a:r>
            <a:endParaRPr lang="en-US" sz="3600" dirty="0">
              <a:solidFill>
                <a:srgbClr val="004846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46075" y="841374"/>
            <a:ext cx="8686800" cy="555626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How Could Expected Utility Be wrong</a:t>
            </a:r>
            <a:r>
              <a:rPr lang="en-US" dirty="0" smtClean="0">
                <a:latin typeface="Arial" charset="0"/>
              </a:rPr>
              <a:t>?</a:t>
            </a:r>
            <a:br>
              <a:rPr lang="en-US" dirty="0" smtClean="0">
                <a:latin typeface="Arial" charset="0"/>
              </a:rPr>
            </a:br>
            <a:r>
              <a:rPr lang="en-US" sz="4400" dirty="0" smtClean="0"/>
              <a:t>E</a:t>
            </a:r>
            <a:r>
              <a:rPr lang="en-US" sz="4400" dirty="0"/>
              <a:t>[U(M)] =  </a:t>
            </a:r>
            <a:r>
              <a:rPr lang="en-US" sz="4800" dirty="0" err="1"/>
              <a:t>Σ</a:t>
            </a:r>
            <a:r>
              <a:rPr lang="en-US" sz="4400" dirty="0"/>
              <a:t> P</a:t>
            </a:r>
            <a:r>
              <a:rPr lang="en-US" sz="4400" baseline="-25000" dirty="0"/>
              <a:t>i</a:t>
            </a:r>
            <a:r>
              <a:rPr lang="en-US" sz="4400" dirty="0"/>
              <a:t> × U(</a:t>
            </a:r>
            <a:r>
              <a:rPr lang="en-US" sz="4400" dirty="0" err="1"/>
              <a:t>M</a:t>
            </a:r>
            <a:r>
              <a:rPr lang="en-US" sz="4400" baseline="-25000" dirty="0" err="1"/>
              <a:t>i</a:t>
            </a:r>
            <a:r>
              <a:rPr lang="en-US" sz="4400" dirty="0"/>
              <a:t>)</a:t>
            </a:r>
            <a:br>
              <a:rPr lang="en-US" sz="4400" dirty="0"/>
            </a:br>
            <a:endParaRPr lang="en-US" dirty="0">
              <a:latin typeface="Arial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762125"/>
            <a:ext cx="8537575" cy="46863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Conjunction law</a:t>
            </a:r>
          </a:p>
          <a:p>
            <a:pPr lvl="2">
              <a:defRPr/>
            </a:pPr>
            <a:r>
              <a:rPr lang="en-US" dirty="0" smtClean="0">
                <a:ea typeface="+mn-ea"/>
                <a:cs typeface="+mn-cs"/>
              </a:rPr>
              <a:t>The Linda problem. P(A &amp; B) &gt; P(A), P(B)</a:t>
            </a:r>
          </a:p>
          <a:p>
            <a:pPr lvl="2">
              <a:defRPr/>
            </a:pPr>
            <a:r>
              <a:rPr lang="en-US" dirty="0" smtClean="0">
                <a:ea typeface="+mn-ea"/>
                <a:cs typeface="+mn-cs"/>
              </a:rPr>
              <a:t> (Daniel </a:t>
            </a:r>
            <a:r>
              <a:rPr lang="en-US" dirty="0" err="1" smtClean="0">
                <a:ea typeface="+mn-ea"/>
                <a:cs typeface="+mn-cs"/>
              </a:rPr>
              <a:t>Kahneman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and Amos </a:t>
            </a:r>
            <a:r>
              <a:rPr lang="en-US" dirty="0" err="1" smtClean="0">
                <a:ea typeface="+mn-ea"/>
                <a:cs typeface="+mn-cs"/>
              </a:rPr>
              <a:t>Tversky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Ambiguity aversion</a:t>
            </a:r>
          </a:p>
          <a:p>
            <a:pPr lvl="2">
              <a:defRPr/>
            </a:pPr>
            <a:r>
              <a:rPr lang="en-US" dirty="0" smtClean="0">
                <a:ea typeface="+mn-ea"/>
                <a:cs typeface="+mn-cs"/>
              </a:rPr>
              <a:t>The Ellsberg Paradox (known vs. ambiguous distribution)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Base rates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Nonlinear probability weights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Framing 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1CF5AA-DE3B-C74A-B2A9-9CAA34E7FCA0}" type="slidenum">
              <a:rPr lang="en-US" sz="1400"/>
              <a:pPr eaLnBrk="1" hangingPunct="1"/>
              <a:t>10</a:t>
            </a:fld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76" y="633392"/>
            <a:ext cx="6787696" cy="1470025"/>
          </a:xfrm>
        </p:spPr>
        <p:txBody>
          <a:bodyPr/>
          <a:lstStyle/>
          <a:p>
            <a:r>
              <a:rPr lang="en-US" dirty="0" smtClean="0"/>
              <a:t>Framing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8463" y="2520538"/>
            <a:ext cx="7309262" cy="3956462"/>
          </a:xfrm>
        </p:spPr>
        <p:txBody>
          <a:bodyPr/>
          <a:lstStyle/>
          <a:p>
            <a:pPr algn="l"/>
            <a:r>
              <a:rPr lang="en-US" dirty="0" smtClean="0"/>
              <a:t>Problem One.  Pick A or B</a:t>
            </a:r>
          </a:p>
          <a:p>
            <a:pPr algn="l"/>
            <a:endParaRPr lang="en-US" dirty="0"/>
          </a:p>
          <a:p>
            <a:pPr algn="l"/>
            <a:r>
              <a:rPr lang="en-US" dirty="0" smtClean="0">
                <a:latin typeface="Arial" charset="0"/>
              </a:rPr>
              <a:t>A</a:t>
            </a:r>
            <a:r>
              <a:rPr lang="en-US" dirty="0">
                <a:latin typeface="Arial" charset="0"/>
              </a:rPr>
              <a:t>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X = { </a:t>
            </a:r>
            <a:r>
              <a:rPr lang="en-US" dirty="0" smtClean="0">
                <a:latin typeface="Arial" charset="0"/>
              </a:rPr>
              <a:t>P = 1,  $30</a:t>
            </a:r>
            <a:r>
              <a:rPr lang="en-US" dirty="0">
                <a:latin typeface="Arial" charset="0"/>
              </a:rPr>
              <a:t>; 1-</a:t>
            </a:r>
            <a:r>
              <a:rPr lang="en-US" dirty="0" smtClean="0">
                <a:latin typeface="Arial" charset="0"/>
              </a:rPr>
              <a:t>P = 0, </a:t>
            </a:r>
            <a:r>
              <a:rPr lang="en-US" dirty="0">
                <a:latin typeface="Arial" charset="0"/>
              </a:rPr>
              <a:t>$0</a:t>
            </a:r>
            <a:r>
              <a:rPr lang="en-US" dirty="0" smtClean="0">
                <a:latin typeface="Arial" charset="0"/>
              </a:rPr>
              <a:t>}</a:t>
            </a:r>
          </a:p>
          <a:p>
            <a:pPr algn="l"/>
            <a:endParaRPr lang="en-US" dirty="0" smtClean="0">
              <a:latin typeface="Arial" charset="0"/>
            </a:endParaRPr>
          </a:p>
          <a:p>
            <a:pPr algn="l"/>
            <a:r>
              <a:rPr lang="en-US" dirty="0" smtClean="0">
                <a:latin typeface="Arial" charset="0"/>
              </a:rPr>
              <a:t>B: X </a:t>
            </a:r>
            <a:r>
              <a:rPr lang="en-US" dirty="0">
                <a:latin typeface="Arial" charset="0"/>
              </a:rPr>
              <a:t>= </a:t>
            </a:r>
            <a:r>
              <a:rPr lang="en-US" dirty="0" smtClean="0">
                <a:latin typeface="Arial" charset="0"/>
              </a:rPr>
              <a:t>{0.80,  $45; 0.20, </a:t>
            </a:r>
            <a:r>
              <a:rPr lang="en-US" dirty="0">
                <a:latin typeface="Arial" charset="0"/>
              </a:rPr>
              <a:t>$0</a:t>
            </a:r>
            <a:r>
              <a:rPr lang="en-US" dirty="0" smtClean="0">
                <a:latin typeface="Arial" charset="0"/>
              </a:rPr>
              <a:t>}</a:t>
            </a:r>
            <a:endParaRPr lang="en-US" dirty="0">
              <a:latin typeface="Arial" charset="0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76" y="633392"/>
            <a:ext cx="6787696" cy="557233"/>
          </a:xfrm>
        </p:spPr>
        <p:txBody>
          <a:bodyPr/>
          <a:lstStyle/>
          <a:p>
            <a:r>
              <a:rPr lang="en-US" dirty="0" smtClean="0"/>
              <a:t>Framing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963" y="936625"/>
            <a:ext cx="7309262" cy="4667250"/>
          </a:xfrm>
        </p:spPr>
        <p:txBody>
          <a:bodyPr/>
          <a:lstStyle/>
          <a:p>
            <a:pPr algn="l"/>
            <a:r>
              <a:rPr lang="en-US" dirty="0" smtClean="0"/>
              <a:t>Problem Two. 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Stage One.</a:t>
            </a:r>
            <a:endParaRPr lang="en-US" dirty="0"/>
          </a:p>
          <a:p>
            <a:pPr algn="l"/>
            <a:r>
              <a:rPr lang="en-US" dirty="0" smtClean="0">
                <a:latin typeface="Arial" charset="0"/>
              </a:rPr>
              <a:t>X </a:t>
            </a:r>
            <a:r>
              <a:rPr lang="en-US" dirty="0">
                <a:latin typeface="Arial" charset="0"/>
              </a:rPr>
              <a:t>= { </a:t>
            </a:r>
            <a:r>
              <a:rPr lang="en-US" dirty="0" smtClean="0">
                <a:latin typeface="Arial" charset="0"/>
              </a:rPr>
              <a:t>0.75, $0 and game ends; 0.25, </a:t>
            </a:r>
            <a:r>
              <a:rPr lang="en-US" dirty="0">
                <a:latin typeface="Arial" charset="0"/>
              </a:rPr>
              <a:t>$</a:t>
            </a:r>
            <a:r>
              <a:rPr lang="en-US" dirty="0" smtClean="0">
                <a:latin typeface="Arial" charset="0"/>
              </a:rPr>
              <a:t>0 and move to second stage}</a:t>
            </a:r>
          </a:p>
          <a:p>
            <a:pPr algn="l"/>
            <a:endParaRPr lang="en-US" dirty="0" smtClean="0">
              <a:latin typeface="Arial" charset="0"/>
            </a:endParaRPr>
          </a:p>
          <a:p>
            <a:pPr algn="l"/>
            <a:r>
              <a:rPr lang="en-US" dirty="0" smtClean="0">
                <a:latin typeface="Arial" charset="0"/>
              </a:rPr>
              <a:t>Stage Two. Pick C or D.</a:t>
            </a:r>
          </a:p>
          <a:p>
            <a:pPr algn="l"/>
            <a:r>
              <a:rPr lang="en-US" dirty="0" smtClean="0">
                <a:latin typeface="Arial" charset="0"/>
              </a:rPr>
              <a:t>C: </a:t>
            </a:r>
            <a:r>
              <a:rPr lang="en-US" dirty="0">
                <a:latin typeface="Arial" charset="0"/>
              </a:rPr>
              <a:t>X = { P = 1,  $30; 1-P = 0, $0</a:t>
            </a:r>
            <a:r>
              <a:rPr lang="en-US" dirty="0" smtClean="0">
                <a:latin typeface="Arial" charset="0"/>
              </a:rPr>
              <a:t>}</a:t>
            </a:r>
            <a:endParaRPr lang="en-US" dirty="0">
              <a:latin typeface="Arial" charset="0"/>
            </a:endParaRPr>
          </a:p>
          <a:p>
            <a:pPr algn="l"/>
            <a:r>
              <a:rPr lang="en-US" dirty="0" smtClean="0">
                <a:latin typeface="Arial" charset="0"/>
              </a:rPr>
              <a:t>D: </a:t>
            </a:r>
            <a:r>
              <a:rPr lang="en-US" dirty="0">
                <a:latin typeface="Arial" charset="0"/>
              </a:rPr>
              <a:t>X = {0.80,  $45; 0.20, $0}</a:t>
            </a:r>
          </a:p>
          <a:p>
            <a:pPr algn="l"/>
            <a:endParaRPr lang="en-US" b="1" dirty="0">
              <a:latin typeface="Arial" charset="0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2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76" y="633392"/>
            <a:ext cx="6787696" cy="557233"/>
          </a:xfrm>
        </p:spPr>
        <p:txBody>
          <a:bodyPr/>
          <a:lstStyle/>
          <a:p>
            <a:r>
              <a:rPr lang="en-US" dirty="0" smtClean="0"/>
              <a:t>Framing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713" y="920750"/>
            <a:ext cx="7309262" cy="4667250"/>
          </a:xfrm>
        </p:spPr>
        <p:txBody>
          <a:bodyPr/>
          <a:lstStyle/>
          <a:p>
            <a:pPr algn="l"/>
            <a:r>
              <a:rPr lang="en-US" dirty="0" smtClean="0"/>
              <a:t>Problem Three. Pick E or F </a:t>
            </a:r>
          </a:p>
          <a:p>
            <a:pPr algn="l"/>
            <a:endParaRPr lang="en-US" dirty="0" smtClean="0">
              <a:latin typeface="Arial" charset="0"/>
            </a:endParaRPr>
          </a:p>
          <a:p>
            <a:pPr algn="l"/>
            <a:r>
              <a:rPr lang="en-US" dirty="0">
                <a:latin typeface="Arial" charset="0"/>
              </a:rPr>
              <a:t>E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{0.25, $30; 0.75, $</a:t>
            </a:r>
            <a:r>
              <a:rPr lang="en-US" dirty="0">
                <a:latin typeface="Arial" charset="0"/>
              </a:rPr>
              <a:t>0</a:t>
            </a:r>
            <a:r>
              <a:rPr lang="en-US" dirty="0" smtClean="0">
                <a:latin typeface="Arial" charset="0"/>
              </a:rPr>
              <a:t>}</a:t>
            </a:r>
          </a:p>
          <a:p>
            <a:pPr algn="l"/>
            <a:endParaRPr lang="en-US" dirty="0">
              <a:latin typeface="Arial" charset="0"/>
            </a:endParaRPr>
          </a:p>
          <a:p>
            <a:pPr algn="l"/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{</a:t>
            </a:r>
            <a:r>
              <a:rPr lang="en-US" dirty="0" smtClean="0">
                <a:latin typeface="Arial" charset="0"/>
              </a:rPr>
              <a:t>0.20, $</a:t>
            </a:r>
            <a:r>
              <a:rPr lang="en-US" dirty="0">
                <a:latin typeface="Arial" charset="0"/>
              </a:rPr>
              <a:t>45; </a:t>
            </a:r>
            <a:r>
              <a:rPr lang="en-US" dirty="0" smtClean="0">
                <a:latin typeface="Arial" charset="0"/>
              </a:rPr>
              <a:t>0.80</a:t>
            </a:r>
            <a:r>
              <a:rPr lang="en-US" dirty="0">
                <a:latin typeface="Arial" charset="0"/>
              </a:rPr>
              <a:t>, $0</a:t>
            </a:r>
            <a:r>
              <a:rPr lang="en-US" dirty="0" smtClean="0">
                <a:latin typeface="Arial" charset="0"/>
              </a:rPr>
              <a:t>}</a:t>
            </a:r>
          </a:p>
          <a:p>
            <a:pPr algn="l"/>
            <a:endParaRPr lang="en-US" dirty="0">
              <a:latin typeface="Arial" charset="0"/>
            </a:endParaRPr>
          </a:p>
          <a:p>
            <a:pPr algn="l"/>
            <a:r>
              <a:rPr lang="en-US" dirty="0" smtClean="0">
                <a:latin typeface="Arial" charset="0"/>
              </a:rPr>
              <a:t>X + C = E</a:t>
            </a:r>
          </a:p>
          <a:p>
            <a:pPr algn="l"/>
            <a:r>
              <a:rPr lang="en-US" dirty="0" smtClean="0">
                <a:latin typeface="Arial" charset="0"/>
              </a:rPr>
              <a:t>X + D = F</a:t>
            </a:r>
            <a:endParaRPr lang="en-US" dirty="0">
              <a:latin typeface="Arial" charset="0"/>
            </a:endParaRPr>
          </a:p>
          <a:p>
            <a:pPr algn="l"/>
            <a:endParaRPr lang="en-US" b="1" dirty="0">
              <a:latin typeface="Arial" charset="0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59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7575" cy="53054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Constructing values – Absolute or Relative, Gains versus Losses</a:t>
            </a: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Choosing an option to save 200 people out of 600.</a:t>
            </a: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Choosing an option where 400 out of 600 people will die.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14</a:t>
            </a:fld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2076"/>
            <a:ext cx="9144000" cy="7493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 The </a:t>
            </a:r>
            <a:r>
              <a:rPr lang="en-US" dirty="0" err="1" smtClean="0">
                <a:cs typeface="+mj-cs"/>
              </a:rPr>
              <a:t>Kahneman-Tversky</a:t>
            </a:r>
            <a:r>
              <a:rPr lang="en-US" dirty="0" smtClean="0">
                <a:cs typeface="+mj-cs"/>
              </a:rPr>
              <a:t> Value Function  </a:t>
            </a:r>
          </a:p>
        </p:txBody>
      </p:sp>
      <p:pic>
        <p:nvPicPr>
          <p:cNvPr id="66565" name="Picture 5" descr="fra77450_08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7125" y="1612900"/>
            <a:ext cx="6858000" cy="4864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48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Benefit of Segregating Gains </a:t>
            </a:r>
          </a:p>
        </p:txBody>
      </p:sp>
      <p:pic>
        <p:nvPicPr>
          <p:cNvPr id="68613" name="Picture 5" descr="fra77450_08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3325" y="1577975"/>
            <a:ext cx="6705600" cy="48895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826"/>
            <a:ext cx="9144000" cy="7493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Benefit of Combining Losses </a:t>
            </a:r>
          </a:p>
        </p:txBody>
      </p:sp>
      <p:pic>
        <p:nvPicPr>
          <p:cNvPr id="69637" name="Picture 5" descr="fra77450_08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9525" y="1631950"/>
            <a:ext cx="6553200" cy="4902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825"/>
            <a:ext cx="9144000" cy="733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Silver-Lining Effect and Cash Rebates</a:t>
            </a:r>
          </a:p>
        </p:txBody>
      </p:sp>
      <p:pic>
        <p:nvPicPr>
          <p:cNvPr id="71685" name="Picture 5" descr="fra77450_080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3475" y="1587500"/>
            <a:ext cx="6858000" cy="49688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The reflection effect.  Do people value gains different than losses? Prospect Theory.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Chose between A or B</a:t>
            </a:r>
            <a:endParaRPr lang="en-US" dirty="0">
              <a:ea typeface="+mn-ea"/>
              <a:cs typeface="+mn-cs"/>
            </a:endParaRPr>
          </a:p>
          <a:p>
            <a:r>
              <a:rPr lang="en-US" dirty="0" smtClean="0">
                <a:latin typeface="Arial" charset="0"/>
              </a:rPr>
              <a:t>A: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 1.0, $240; 0.0, </a:t>
            </a:r>
            <a:r>
              <a:rPr lang="en-US" dirty="0">
                <a:latin typeface="Arial" charset="0"/>
              </a:rPr>
              <a:t>$0}</a:t>
            </a:r>
          </a:p>
          <a:p>
            <a:r>
              <a:rPr lang="en-US" dirty="0" smtClean="0">
                <a:latin typeface="Arial" charset="0"/>
              </a:rPr>
              <a:t>B: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{0.25, $1000; 0.75, $0}</a:t>
            </a:r>
          </a:p>
          <a:p>
            <a:endParaRPr lang="en-US" dirty="0">
              <a:latin typeface="Arial" charset="0"/>
            </a:endParaRPr>
          </a:p>
          <a:p>
            <a:pPr marL="457200" lvl="1" indent="0">
              <a:buNone/>
              <a:defRPr/>
            </a:pPr>
            <a:r>
              <a:rPr lang="en-US" dirty="0"/>
              <a:t>Chose between C</a:t>
            </a:r>
            <a:r>
              <a:rPr lang="en-US" dirty="0" smtClean="0"/>
              <a:t> </a:t>
            </a:r>
            <a:r>
              <a:rPr lang="en-US" dirty="0"/>
              <a:t>or D</a:t>
            </a:r>
          </a:p>
          <a:p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{ </a:t>
            </a:r>
            <a:r>
              <a:rPr lang="en-US" dirty="0" smtClean="0">
                <a:latin typeface="Arial" charset="0"/>
              </a:rPr>
              <a:t>1.0, $-750; 0.0, </a:t>
            </a:r>
            <a:r>
              <a:rPr lang="en-US" dirty="0">
                <a:latin typeface="Arial" charset="0"/>
              </a:rPr>
              <a:t>$0</a:t>
            </a:r>
            <a:r>
              <a:rPr lang="en-US" dirty="0" smtClean="0">
                <a:latin typeface="Arial" charset="0"/>
              </a:rPr>
              <a:t>}</a:t>
            </a:r>
          </a:p>
          <a:p>
            <a:r>
              <a:rPr lang="en-US" dirty="0" smtClean="0">
                <a:latin typeface="Arial" charset="0"/>
              </a:rPr>
              <a:t>D: </a:t>
            </a:r>
            <a:r>
              <a:rPr lang="en-US" dirty="0">
                <a:latin typeface="Arial" charset="0"/>
              </a:rPr>
              <a:t>X = {</a:t>
            </a:r>
            <a:r>
              <a:rPr lang="en-US" dirty="0" smtClean="0">
                <a:latin typeface="Arial" charset="0"/>
              </a:rPr>
              <a:t>0.75, $-1000</a:t>
            </a:r>
            <a:r>
              <a:rPr lang="en-US" dirty="0">
                <a:latin typeface="Arial" charset="0"/>
              </a:rPr>
              <a:t>; 0.25, </a:t>
            </a:r>
            <a:r>
              <a:rPr lang="en-US" dirty="0" smtClean="0">
                <a:latin typeface="Arial" charset="0"/>
              </a:rPr>
              <a:t>$0}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19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8471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04850"/>
            <a:ext cx="8686800" cy="5422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</a:rPr>
              <a:t>The Expected Utility Model.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1 – Decision Making under conditions of uncertainty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	Choose option with highest expected value.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2 – Utility versus Wealth. (St. Petersburg paradox)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Flip a fair coin until it lands heads up.  You win 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2</a:t>
            </a:r>
            <a:r>
              <a:rPr lang="en-US" baseline="30000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 dollars.  E</a:t>
            </a:r>
            <a:r>
              <a:rPr lang="en-US" dirty="0" smtClean="0">
                <a:ea typeface="+mn-ea"/>
              </a:rPr>
              <a:t>(M) </a:t>
            </a:r>
            <a:r>
              <a:rPr lang="en-US" dirty="0" smtClean="0">
                <a:ea typeface="+mn-ea"/>
              </a:rPr>
              <a:t>= (1/2)($2) + (1/4)($4) + …. = ∞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3 – Ordinal versus Cardinal Utility</a:t>
            </a: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584CDC-27BE-2F41-8DF2-4B569BF0B241}" type="slidenum">
              <a:rPr lang="en-US" sz="1400"/>
              <a:pPr eaLnBrk="1" hangingPunct="1"/>
              <a:t>2</a:t>
            </a:fld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The reflection effect.  Do people value gains different than losses? Prospect Theory.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Chose between E or F</a:t>
            </a:r>
            <a:endParaRPr lang="en-US" dirty="0">
              <a:ea typeface="+mn-ea"/>
              <a:cs typeface="+mn-cs"/>
            </a:endParaRPr>
          </a:p>
          <a:p>
            <a:r>
              <a:rPr lang="en-US" dirty="0">
                <a:latin typeface="Arial" charset="0"/>
              </a:rPr>
              <a:t>E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 0.25, $240; 0.75, -$760}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 0.25, $250; 0.75, -$750}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20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30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The reflection effect.  Do people value gains different than losses? Prospect Theory.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A preferred to B (84%)</a:t>
            </a: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D preferred to C (87%)</a:t>
            </a: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F preferred to E (100%)</a:t>
            </a:r>
            <a:endParaRPr lang="en-US" dirty="0">
              <a:ea typeface="+mn-ea"/>
              <a:cs typeface="+mn-cs"/>
            </a:endParaRPr>
          </a:p>
          <a:p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21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821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The reflection effect.  Do people value gains different than losses? Prospect Theory.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A(84%) + D (87%) = E</a:t>
            </a: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B + C = F</a:t>
            </a: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8350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Scaling of Probabilities.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Chose between A or B</a:t>
            </a:r>
            <a:endParaRPr lang="en-US" dirty="0">
              <a:ea typeface="+mn-ea"/>
              <a:cs typeface="+mn-cs"/>
            </a:endParaRPr>
          </a:p>
          <a:p>
            <a:r>
              <a:rPr lang="en-US" dirty="0" smtClean="0">
                <a:latin typeface="Arial" charset="0"/>
              </a:rPr>
              <a:t>A: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 1.0, $6000; 0.0, </a:t>
            </a:r>
            <a:r>
              <a:rPr lang="en-US" dirty="0">
                <a:latin typeface="Arial" charset="0"/>
              </a:rPr>
              <a:t>$0}</a:t>
            </a:r>
          </a:p>
          <a:p>
            <a:r>
              <a:rPr lang="en-US" dirty="0" smtClean="0">
                <a:latin typeface="Arial" charset="0"/>
              </a:rPr>
              <a:t>B: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{0.80, $8000; 0.20, $0}</a:t>
            </a:r>
          </a:p>
          <a:p>
            <a:endParaRPr lang="en-US" dirty="0">
              <a:latin typeface="Arial" charset="0"/>
            </a:endParaRPr>
          </a:p>
          <a:p>
            <a:pPr marL="457200" lvl="1" indent="0">
              <a:buNone/>
              <a:defRPr/>
            </a:pPr>
            <a:r>
              <a:rPr lang="en-US" dirty="0"/>
              <a:t>Chose between C</a:t>
            </a:r>
            <a:r>
              <a:rPr lang="en-US" dirty="0" smtClean="0"/>
              <a:t> </a:t>
            </a:r>
            <a:r>
              <a:rPr lang="en-US" dirty="0"/>
              <a:t>or D</a:t>
            </a:r>
          </a:p>
          <a:p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X = { </a:t>
            </a:r>
            <a:r>
              <a:rPr lang="en-US" dirty="0" smtClean="0">
                <a:latin typeface="Arial" charset="0"/>
              </a:rPr>
              <a:t>0.25, $6000; 0.75, </a:t>
            </a:r>
            <a:r>
              <a:rPr lang="en-US" dirty="0">
                <a:latin typeface="Arial" charset="0"/>
              </a:rPr>
              <a:t>$0</a:t>
            </a:r>
            <a:r>
              <a:rPr lang="en-US" dirty="0" smtClean="0">
                <a:latin typeface="Arial" charset="0"/>
              </a:rPr>
              <a:t>}</a:t>
            </a:r>
          </a:p>
          <a:p>
            <a:r>
              <a:rPr lang="en-US" dirty="0" smtClean="0">
                <a:latin typeface="Arial" charset="0"/>
              </a:rPr>
              <a:t>D: </a:t>
            </a:r>
            <a:r>
              <a:rPr lang="en-US" dirty="0">
                <a:latin typeface="Arial" charset="0"/>
              </a:rPr>
              <a:t>X = </a:t>
            </a:r>
            <a:r>
              <a:rPr lang="en-US" dirty="0" smtClean="0">
                <a:latin typeface="Arial" charset="0"/>
              </a:rPr>
              <a:t>{ 0.20, $8000</a:t>
            </a:r>
            <a:r>
              <a:rPr lang="en-US" dirty="0">
                <a:latin typeface="Arial" charset="0"/>
              </a:rPr>
              <a:t>; </a:t>
            </a:r>
            <a:r>
              <a:rPr lang="en-US" dirty="0" smtClean="0">
                <a:latin typeface="Arial" charset="0"/>
              </a:rPr>
              <a:t>0.80, $0}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23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049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How Could Expected Utility Be wrong?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793750"/>
            <a:ext cx="8537575" cy="5654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Violations of probability rules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  <a:cs typeface="+mn-cs"/>
              </a:rPr>
              <a:t>Scaling Probabilities.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A preferred to B and  D preferred to C </a:t>
            </a: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r>
              <a:rPr lang="en-US" dirty="0" smtClean="0">
                <a:ea typeface="+mn-ea"/>
                <a:cs typeface="+mn-cs"/>
              </a:rPr>
              <a:t>E[U(A)] &gt; E[U(B)] implies </a:t>
            </a:r>
            <a:r>
              <a:rPr lang="en-US" dirty="0"/>
              <a:t>E[U</a:t>
            </a:r>
            <a:r>
              <a:rPr lang="en-US" dirty="0" smtClean="0"/>
              <a:t>(C)</a:t>
            </a:r>
            <a:r>
              <a:rPr lang="en-US" dirty="0"/>
              <a:t>] &gt; E[U</a:t>
            </a:r>
            <a:r>
              <a:rPr lang="en-US" dirty="0" smtClean="0"/>
              <a:t>(D)</a:t>
            </a:r>
            <a:r>
              <a:rPr lang="en-US" dirty="0"/>
              <a:t>] </a:t>
            </a:r>
            <a:endParaRPr lang="en-US" dirty="0" smtClean="0"/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dirty="0"/>
              <a:t>E[U(A)</a:t>
            </a:r>
            <a:r>
              <a:rPr lang="en-US" dirty="0" smtClean="0"/>
              <a:t>]/4 </a:t>
            </a:r>
            <a:r>
              <a:rPr lang="en-US" dirty="0"/>
              <a:t>&gt; E[U(B)</a:t>
            </a:r>
            <a:r>
              <a:rPr lang="en-US" dirty="0" smtClean="0"/>
              <a:t>]/4 and add 0.75U(0) to both sides to show E</a:t>
            </a:r>
            <a:r>
              <a:rPr lang="en-US" dirty="0"/>
              <a:t>[U(C)] &gt; E[U</a:t>
            </a:r>
            <a:r>
              <a:rPr lang="en-US" dirty="0" smtClean="0"/>
              <a:t>(D)]</a:t>
            </a:r>
          </a:p>
          <a:p>
            <a:pPr marL="457200" lvl="1" indent="0">
              <a:buNone/>
              <a:defRPr/>
            </a:pPr>
            <a:endParaRPr lang="en-US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latin typeface="Arial" charset="0"/>
            </a:endParaRPr>
          </a:p>
          <a:p>
            <a:endParaRPr lang="en-US" b="1" dirty="0">
              <a:latin typeface="Arial" charset="0"/>
            </a:endParaRPr>
          </a:p>
          <a:p>
            <a:pPr marL="457200" lvl="1" indent="0"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78363A-841E-CE46-BC6C-6C1CAB7FE95E}" type="slidenum">
              <a:rPr lang="en-US" sz="1400"/>
              <a:pPr eaLnBrk="1" hangingPunct="1"/>
              <a:t>24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4010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686800" cy="84772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How Could The Expected Utility Model Be So Wrong?</a:t>
            </a:r>
            <a:endParaRPr lang="en-US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9624"/>
            <a:ext cx="8686800" cy="22066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Questions/Comments </a:t>
            </a: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8BE6C8A-FF2E-3B40-898C-0C31C4F7082B}" type="slidenum">
              <a:rPr lang="en-US" sz="1400"/>
              <a:pPr eaLnBrk="1" hangingPunct="1"/>
              <a:t>25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002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04850"/>
            <a:ext cx="8432800" cy="4645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</a:rPr>
              <a:t>The Expected Utility Model.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>
                <a:ea typeface="+mn-ea"/>
              </a:rPr>
              <a:t>4</a:t>
            </a:r>
            <a:r>
              <a:rPr lang="en-US" dirty="0" smtClean="0">
                <a:ea typeface="+mn-ea"/>
              </a:rPr>
              <a:t> – Maximize Expected (Cardinal) Utility. 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E[U(M)] =  </a:t>
            </a:r>
            <a:r>
              <a:rPr lang="en-US" sz="4000" dirty="0" err="1" smtClean="0">
                <a:ea typeface="+mn-ea"/>
              </a:rPr>
              <a:t>Σ</a:t>
            </a:r>
            <a:r>
              <a:rPr lang="en-US" dirty="0" smtClean="0">
                <a:ea typeface="+mn-ea"/>
              </a:rPr>
              <a:t> P</a:t>
            </a:r>
            <a:r>
              <a:rPr lang="en-US" baseline="-25000" dirty="0" smtClean="0">
                <a:ea typeface="+mn-ea"/>
              </a:rPr>
              <a:t>i</a:t>
            </a:r>
            <a:r>
              <a:rPr lang="en-US" dirty="0" smtClean="0">
                <a:ea typeface="+mn-ea"/>
              </a:rPr>
              <a:t> × U(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i</a:t>
            </a:r>
            <a:r>
              <a:rPr lang="en-US" dirty="0" smtClean="0">
                <a:ea typeface="+mn-ea"/>
              </a:rPr>
              <a:t>)</a:t>
            </a:r>
          </a:p>
          <a:p>
            <a:pPr eaLnBrk="1" hangingPunct="1">
              <a:defRPr/>
            </a:pPr>
            <a:endParaRPr lang="en-US" dirty="0" smtClean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(The Theory of Games and Economic Behavior, John von Neumann and Oskar Morgenstern</a:t>
            </a:r>
          </a:p>
          <a:p>
            <a:pPr eaLnBrk="1" hangingPunct="1"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584CDC-27BE-2F41-8DF2-4B569BF0B241}" type="slidenum">
              <a:rPr lang="en-US" sz="1400"/>
              <a:pPr eaLnBrk="1" hangingPunct="1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66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04850"/>
            <a:ext cx="8432800" cy="48672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</a:rPr>
              <a:t>Attitudes Toward Risk.</a:t>
            </a:r>
          </a:p>
          <a:p>
            <a:pPr eaLnBrk="1" hangingPunct="1">
              <a:defRPr/>
            </a:pPr>
            <a:endParaRPr lang="en-US" dirty="0" smtClean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1 – Comparing E[U(M)] with U[E(M)]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Risk-Aversion; </a:t>
            </a:r>
            <a:r>
              <a:rPr lang="en-US" dirty="0"/>
              <a:t>E[U(M)] &lt;</a:t>
            </a:r>
            <a:r>
              <a:rPr lang="en-US" dirty="0" smtClean="0"/>
              <a:t> </a:t>
            </a:r>
            <a:r>
              <a:rPr lang="en-US" dirty="0"/>
              <a:t>U[E(M)]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Risk-Neutrality; </a:t>
            </a:r>
            <a:r>
              <a:rPr lang="en-US" dirty="0"/>
              <a:t>E[U(M)] =</a:t>
            </a:r>
            <a:r>
              <a:rPr lang="en-US" dirty="0" smtClean="0"/>
              <a:t> </a:t>
            </a:r>
            <a:r>
              <a:rPr lang="en-US" dirty="0"/>
              <a:t>U[E(M)]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  <a:p>
            <a:pPr eaLnBrk="1" hangingPunct="1">
              <a:defRPr/>
            </a:pPr>
            <a:r>
              <a:rPr lang="en-US" dirty="0" smtClean="0">
                <a:ea typeface="+mn-ea"/>
              </a:rPr>
              <a:t>Risk-Seeking; </a:t>
            </a:r>
            <a:r>
              <a:rPr lang="en-US" dirty="0"/>
              <a:t>E[U(M)] </a:t>
            </a:r>
            <a:r>
              <a:rPr lang="en-US" dirty="0" smtClean="0"/>
              <a:t>&gt; U</a:t>
            </a:r>
            <a:r>
              <a:rPr lang="en-US" dirty="0"/>
              <a:t>[E(M)]</a:t>
            </a:r>
          </a:p>
          <a:p>
            <a:pPr eaLnBrk="1" hangingPunct="1">
              <a:defRPr/>
            </a:pPr>
            <a:endParaRPr lang="en-US" dirty="0" smtClean="0">
              <a:ea typeface="+mn-ea"/>
            </a:endParaRPr>
          </a:p>
          <a:p>
            <a:pPr eaLnBrk="1" hangingPunct="1">
              <a:defRPr/>
            </a:pPr>
            <a:endParaRPr lang="en-US" dirty="0">
              <a:ea typeface="+mn-ea"/>
            </a:endParaRP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584CDC-27BE-2F41-8DF2-4B569BF0B241}" type="slidenum">
              <a:rPr lang="en-US" sz="1400"/>
              <a:pPr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1588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46"/>
          <p:cNvSpPr>
            <a:spLocks noGrp="1"/>
          </p:cNvSpPr>
          <p:nvPr>
            <p:ph idx="1"/>
          </p:nvPr>
        </p:nvSpPr>
        <p:spPr>
          <a:xfrm>
            <a:off x="457200" y="704850"/>
            <a:ext cx="8686800" cy="5969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Risk Aversion; X = { 1-P,  $20; P, $0}</a:t>
            </a:r>
            <a:endParaRPr lang="en-US" dirty="0">
              <a:latin typeface="Arial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98C36B-3361-7D4C-9C69-3F623A49D5F2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5925" y="5651500"/>
            <a:ext cx="7802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sz="1800" dirty="0" smtClean="0">
                <a:solidFill>
                  <a:srgbClr val="004846"/>
                </a:solidFill>
              </a:rPr>
              <a:t>Tom </a:t>
            </a:r>
            <a:r>
              <a:rPr lang="en-US" sz="1800" dirty="0">
                <a:solidFill>
                  <a:srgbClr val="004846"/>
                </a:solidFill>
              </a:rPr>
              <a:t>is indifferent between not buying insurance and having an expected utility equal to height e</a:t>
            </a:r>
            <a:r>
              <a:rPr lang="ja-JP" altLang="en-US" sz="1800" dirty="0">
                <a:solidFill>
                  <a:srgbClr val="004846"/>
                </a:solidFill>
              </a:rPr>
              <a:t>’</a:t>
            </a:r>
            <a:r>
              <a:rPr lang="en-US" sz="1800" dirty="0">
                <a:solidFill>
                  <a:srgbClr val="004846"/>
                </a:solidFill>
              </a:rPr>
              <a:t>e, and buying insurance for a premium of $4 and having a certain utility equal to the value of the utility function at an income of $16.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524000" y="5153025"/>
            <a:ext cx="6457950" cy="393700"/>
            <a:chOff x="1524372" y="4785735"/>
            <a:chExt cx="6459047" cy="393103"/>
          </a:xfrm>
        </p:grpSpPr>
        <p:cxnSp>
          <p:nvCxnSpPr>
            <p:cNvPr id="8222" name="Straight Arrow Connector 6"/>
            <p:cNvCxnSpPr>
              <a:cxnSpLocks noChangeShapeType="1"/>
            </p:cNvCxnSpPr>
            <p:nvPr/>
          </p:nvCxnSpPr>
          <p:spPr bwMode="auto">
            <a:xfrm flipV="1">
              <a:off x="1535289" y="4785940"/>
              <a:ext cx="5602549" cy="54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3" name="TextBox 9"/>
            <p:cNvSpPr txBox="1">
              <a:spLocks noChangeArrowheads="1"/>
            </p:cNvSpPr>
            <p:nvPr/>
          </p:nvSpPr>
          <p:spPr bwMode="auto">
            <a:xfrm>
              <a:off x="1524372" y="480950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0</a:t>
              </a:r>
            </a:p>
          </p:txBody>
        </p:sp>
        <p:sp>
          <p:nvSpPr>
            <p:cNvPr id="8224" name="TextBox 10"/>
            <p:cNvSpPr txBox="1">
              <a:spLocks noChangeArrowheads="1"/>
            </p:cNvSpPr>
            <p:nvPr/>
          </p:nvSpPr>
          <p:spPr bwMode="auto">
            <a:xfrm>
              <a:off x="7016420" y="4797617"/>
              <a:ext cx="966999" cy="36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</a:p>
          </p:txBody>
        </p:sp>
        <p:sp>
          <p:nvSpPr>
            <p:cNvPr id="8225" name="TextBox 14"/>
            <p:cNvSpPr txBox="1">
              <a:spLocks noChangeArrowheads="1"/>
            </p:cNvSpPr>
            <p:nvPr/>
          </p:nvSpPr>
          <p:spPr bwMode="auto">
            <a:xfrm>
              <a:off x="6181231" y="4785735"/>
              <a:ext cx="441221" cy="368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20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277938" y="1279525"/>
            <a:ext cx="1377950" cy="4135438"/>
            <a:chOff x="1278577" y="910384"/>
            <a:chExt cx="1376112" cy="4136543"/>
          </a:xfrm>
        </p:grpSpPr>
        <p:cxnSp>
          <p:nvCxnSpPr>
            <p:cNvPr id="8220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35467" y="3364089"/>
              <a:ext cx="3364089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1" name="TextBox 11"/>
            <p:cNvSpPr txBox="1">
              <a:spLocks noChangeArrowheads="1"/>
            </p:cNvSpPr>
            <p:nvPr/>
          </p:nvSpPr>
          <p:spPr bwMode="auto">
            <a:xfrm>
              <a:off x="1278577" y="910384"/>
              <a:ext cx="1376112" cy="70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Utility of</a:t>
              </a:r>
            </a:p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  <a:r>
                <a:rPr lang="en-US" sz="1800" i="1"/>
                <a:t>U($)</a:t>
              </a:r>
            </a:p>
          </p:txBody>
        </p:sp>
      </p:grp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 rot="5400000">
            <a:off x="4934744" y="3698082"/>
            <a:ext cx="2911475" cy="15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2911475" y="3325813"/>
            <a:ext cx="441325" cy="2184400"/>
            <a:chOff x="3279201" y="3324946"/>
            <a:chExt cx="441045" cy="2185470"/>
          </a:xfrm>
        </p:grpSpPr>
        <p:cxnSp>
          <p:nvCxnSpPr>
            <p:cNvPr id="8218" name="Straight Connector 63"/>
            <p:cNvCxnSpPr>
              <a:cxnSpLocks noChangeShapeType="1"/>
            </p:cNvCxnSpPr>
            <p:nvPr/>
          </p:nvCxnSpPr>
          <p:spPr bwMode="auto">
            <a:xfrm rot="16200000" flipH="1">
              <a:off x="2572925" y="4242658"/>
              <a:ext cx="1839890" cy="44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19" name="TextBox 14"/>
            <p:cNvSpPr txBox="1">
              <a:spLocks noChangeArrowheads="1"/>
            </p:cNvSpPr>
            <p:nvPr/>
          </p:nvSpPr>
          <p:spPr bwMode="auto">
            <a:xfrm>
              <a:off x="3279201" y="5141034"/>
              <a:ext cx="441045" cy="369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16</a:t>
              </a:r>
            </a:p>
          </p:txBody>
        </p:sp>
      </p:grp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>
            <a:off x="3135313" y="3325813"/>
            <a:ext cx="15684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1846263" y="2012950"/>
            <a:ext cx="5346700" cy="3151188"/>
            <a:chOff x="1828800" y="2012888"/>
            <a:chExt cx="5347378" cy="3150549"/>
          </a:xfrm>
        </p:grpSpPr>
        <p:grpSp>
          <p:nvGrpSpPr>
            <p:cNvPr id="8214" name="Group 64"/>
            <p:cNvGrpSpPr>
              <a:grpSpLocks/>
            </p:cNvGrpSpPr>
            <p:nvPr/>
          </p:nvGrpSpPr>
          <p:grpSpPr bwMode="auto">
            <a:xfrm>
              <a:off x="1828800" y="2220913"/>
              <a:ext cx="4559300" cy="2942524"/>
              <a:chOff x="1828800" y="2220687"/>
              <a:chExt cx="4560125" cy="2941258"/>
            </a:xfrm>
          </p:grpSpPr>
          <p:cxnSp>
            <p:nvCxnSpPr>
              <p:cNvPr id="8216" name="Straight Connector 15"/>
              <p:cNvCxnSpPr>
                <a:cxnSpLocks noChangeShapeType="1"/>
                <a:stCxn id="8217" idx="0"/>
              </p:cNvCxnSpPr>
              <p:nvPr/>
            </p:nvCxnSpPr>
            <p:spPr bwMode="auto">
              <a:xfrm flipV="1">
                <a:off x="1828800" y="2244436"/>
                <a:ext cx="4560125" cy="2917509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17" name="Freeform 53"/>
              <p:cNvSpPr>
                <a:spLocks noChangeArrowheads="1"/>
              </p:cNvSpPr>
              <p:nvPr/>
            </p:nvSpPr>
            <p:spPr bwMode="auto">
              <a:xfrm>
                <a:off x="1828800" y="2220687"/>
                <a:ext cx="4560125" cy="2921330"/>
              </a:xfrm>
              <a:custGeom>
                <a:avLst/>
                <a:gdLst>
                  <a:gd name="T0" fmla="*/ 0 w 4524499"/>
                  <a:gd name="T1" fmla="*/ 2981518 h 2901538"/>
                  <a:gd name="T2" fmla="*/ 759736 w 4524499"/>
                  <a:gd name="T3" fmla="*/ 1675833 h 2901538"/>
                  <a:gd name="T4" fmla="*/ 1826079 w 4524499"/>
                  <a:gd name="T5" fmla="*/ 761839 h 2901538"/>
                  <a:gd name="T6" fmla="*/ 3222753 w 4524499"/>
                  <a:gd name="T7" fmla="*/ 175435 h 2901538"/>
                  <a:gd name="T8" fmla="*/ 4668701 w 4524499"/>
                  <a:gd name="T9" fmla="*/ 28473 h 29015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24499"/>
                  <a:gd name="T16" fmla="*/ 0 h 2901538"/>
                  <a:gd name="T17" fmla="*/ 4524499 w 4524499"/>
                  <a:gd name="T18" fmla="*/ 2901538 h 29015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24499" h="2901538">
                    <a:moveTo>
                      <a:pt x="0" y="2901538"/>
                    </a:moveTo>
                    <a:cubicBezTo>
                      <a:pt x="224641" y="2462151"/>
                      <a:pt x="441324" y="1990900"/>
                      <a:pt x="736270" y="1630878"/>
                    </a:cubicBezTo>
                    <a:cubicBezTo>
                      <a:pt x="1031216" y="1270856"/>
                      <a:pt x="1371853" y="984762"/>
                      <a:pt x="1769676" y="741403"/>
                    </a:cubicBezTo>
                    <a:cubicBezTo>
                      <a:pt x="2167499" y="498045"/>
                      <a:pt x="2664073" y="289676"/>
                      <a:pt x="3123210" y="170727"/>
                    </a:cubicBezTo>
                    <a:cubicBezTo>
                      <a:pt x="3582347" y="51778"/>
                      <a:pt x="4201886" y="0"/>
                      <a:pt x="4524499" y="27709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342900" indent="-342900"/>
                <a:endParaRPr lang="en-US"/>
              </a:p>
            </p:txBody>
          </p:sp>
        </p:grpSp>
        <p:sp>
          <p:nvSpPr>
            <p:cNvPr id="8215" name="TextBox 14"/>
            <p:cNvSpPr txBox="1">
              <a:spLocks noChangeArrowheads="1"/>
            </p:cNvSpPr>
            <p:nvPr/>
          </p:nvSpPr>
          <p:spPr bwMode="auto">
            <a:xfrm>
              <a:off x="6414696" y="2012888"/>
              <a:ext cx="761482" cy="369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>
                  <a:solidFill>
                    <a:srgbClr val="004846"/>
                  </a:solidFill>
                </a:rPr>
                <a:t>U(20)</a:t>
              </a:r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3159125" y="4154488"/>
            <a:ext cx="3221038" cy="369887"/>
            <a:chOff x="3158516" y="2932414"/>
            <a:chExt cx="3221735" cy="368778"/>
          </a:xfrm>
        </p:grpSpPr>
        <p:cxnSp>
          <p:nvCxnSpPr>
            <p:cNvPr id="8212" name="Straight Arrow Connector 56"/>
            <p:cNvCxnSpPr>
              <a:cxnSpLocks noChangeShapeType="1"/>
            </p:cNvCxnSpPr>
            <p:nvPr/>
          </p:nvCxnSpPr>
          <p:spPr bwMode="auto">
            <a:xfrm flipV="1">
              <a:off x="3158516" y="3287731"/>
              <a:ext cx="3221735" cy="1532"/>
            </a:xfrm>
            <a:prstGeom prst="straightConnector1">
              <a:avLst/>
            </a:prstGeom>
            <a:noFill/>
            <a:ln w="19050">
              <a:solidFill>
                <a:srgbClr val="00484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13" name="TextBox 14"/>
            <p:cNvSpPr txBox="1">
              <a:spLocks noChangeArrowheads="1"/>
            </p:cNvSpPr>
            <p:nvPr/>
          </p:nvSpPr>
          <p:spPr bwMode="auto">
            <a:xfrm>
              <a:off x="4765308" y="2932414"/>
              <a:ext cx="441202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>
                  <a:solidFill>
                    <a:srgbClr val="004846"/>
                  </a:solidFill>
                </a:rPr>
                <a:t>$4</a:t>
              </a:r>
            </a:p>
          </p:txBody>
        </p:sp>
      </p:grp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4413250" y="2924175"/>
            <a:ext cx="515938" cy="2584450"/>
            <a:chOff x="4413254" y="2924195"/>
            <a:chExt cx="516356" cy="2584505"/>
          </a:xfrm>
        </p:grpSpPr>
        <p:grpSp>
          <p:nvGrpSpPr>
            <p:cNvPr id="8206" name="Group 82"/>
            <p:cNvGrpSpPr>
              <a:grpSpLocks/>
            </p:cNvGrpSpPr>
            <p:nvPr/>
          </p:nvGrpSpPr>
          <p:grpSpPr bwMode="auto">
            <a:xfrm>
              <a:off x="4413254" y="2924195"/>
              <a:ext cx="516356" cy="2584505"/>
              <a:chOff x="4413366" y="2924075"/>
              <a:chExt cx="516845" cy="2584849"/>
            </a:xfrm>
          </p:grpSpPr>
          <p:cxnSp>
            <p:nvCxnSpPr>
              <p:cNvPr id="8208" name="Straight Connector 16"/>
              <p:cNvCxnSpPr>
                <a:cxnSpLocks noChangeShapeType="1"/>
              </p:cNvCxnSpPr>
              <p:nvPr/>
            </p:nvCxnSpPr>
            <p:spPr bwMode="auto">
              <a:xfrm rot="16200000" flipH="1">
                <a:off x="3784636" y="4243423"/>
                <a:ext cx="1838299" cy="15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09" name="TextBox 14"/>
              <p:cNvSpPr txBox="1">
                <a:spLocks noChangeArrowheads="1"/>
              </p:cNvSpPr>
              <p:nvPr/>
            </p:nvSpPr>
            <p:spPr bwMode="auto">
              <a:xfrm>
                <a:off x="4465391" y="2924075"/>
                <a:ext cx="312737" cy="368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e</a:t>
                </a:r>
              </a:p>
            </p:txBody>
          </p:sp>
          <p:sp>
            <p:nvSpPr>
              <p:cNvPr id="8210" name="TextBox 14"/>
              <p:cNvSpPr txBox="1">
                <a:spLocks noChangeArrowheads="1"/>
              </p:cNvSpPr>
              <p:nvPr/>
            </p:nvSpPr>
            <p:spPr bwMode="auto">
              <a:xfrm>
                <a:off x="4413366" y="4828453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e</a:t>
                </a:r>
                <a:r>
                  <a:rPr lang="ja-JP" altLang="en-US" sz="1800" i="1"/>
                  <a:t>’</a:t>
                </a:r>
                <a:endParaRPr lang="en-US" sz="1800" i="1"/>
              </a:p>
            </p:txBody>
          </p:sp>
          <p:sp>
            <p:nvSpPr>
              <p:cNvPr id="8211" name="TextBox 14"/>
              <p:cNvSpPr txBox="1">
                <a:spLocks noChangeArrowheads="1"/>
              </p:cNvSpPr>
              <p:nvPr/>
            </p:nvSpPr>
            <p:spPr bwMode="auto">
              <a:xfrm>
                <a:off x="4488647" y="5139541"/>
                <a:ext cx="441564" cy="3693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/>
                  <a:t>18</a:t>
                </a:r>
              </a:p>
            </p:txBody>
          </p:sp>
        </p:grpSp>
        <p:sp>
          <p:nvSpPr>
            <p:cNvPr id="8207" name="Oval 42"/>
            <p:cNvSpPr>
              <a:spLocks noChangeArrowheads="1"/>
            </p:cNvSpPr>
            <p:nvPr/>
          </p:nvSpPr>
          <p:spPr bwMode="auto">
            <a:xfrm>
              <a:off x="4639552" y="3280261"/>
              <a:ext cx="99864" cy="10020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Risk-</a:t>
            </a:r>
            <a:r>
              <a:rPr lang="en-US" dirty="0" smtClean="0">
                <a:latin typeface="Arial" charset="0"/>
              </a:rPr>
              <a:t>preferring</a:t>
            </a:r>
            <a:endParaRPr lang="en-US" dirty="0">
              <a:latin typeface="Arial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2E1D1C-1E77-354E-94F9-5B87DCE2DA71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1788" y="5651500"/>
            <a:ext cx="8658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sz="1800" dirty="0" smtClean="0">
                <a:solidFill>
                  <a:srgbClr val="004846"/>
                </a:solidFill>
              </a:rPr>
              <a:t>Kathy </a:t>
            </a:r>
            <a:r>
              <a:rPr lang="en-US" sz="1800" dirty="0">
                <a:solidFill>
                  <a:srgbClr val="004846"/>
                </a:solidFill>
              </a:rPr>
              <a:t>will not sell insurance to </a:t>
            </a:r>
            <a:r>
              <a:rPr lang="en-US" sz="1800" dirty="0" smtClean="0">
                <a:solidFill>
                  <a:srgbClr val="004846"/>
                </a:solidFill>
              </a:rPr>
              <a:t>Tom </a:t>
            </a:r>
            <a:r>
              <a:rPr lang="en-US" sz="1800" dirty="0">
                <a:solidFill>
                  <a:srgbClr val="004846"/>
                </a:solidFill>
              </a:rPr>
              <a:t>at a zero price because she prefers a</a:t>
            </a:r>
          </a:p>
          <a:p>
            <a:pPr algn="l" eaLnBrk="1" hangingPunct="1">
              <a:buFontTx/>
              <a:buNone/>
            </a:pPr>
            <a:r>
              <a:rPr lang="en-US" sz="1800" dirty="0">
                <a:solidFill>
                  <a:srgbClr val="004846"/>
                </a:solidFill>
              </a:rPr>
              <a:t>certain utility equal to height b</a:t>
            </a:r>
            <a:r>
              <a:rPr lang="ja-JP" altLang="en-US" sz="1800" dirty="0">
                <a:solidFill>
                  <a:srgbClr val="004846"/>
                </a:solidFill>
              </a:rPr>
              <a:t>’</a:t>
            </a:r>
            <a:r>
              <a:rPr lang="en-US" sz="1800" dirty="0">
                <a:solidFill>
                  <a:srgbClr val="004846"/>
                </a:solidFill>
              </a:rPr>
              <a:t>b rather than an expected utility equal to height d</a:t>
            </a:r>
            <a:r>
              <a:rPr lang="ja-JP" altLang="en-US" sz="1800" dirty="0">
                <a:solidFill>
                  <a:srgbClr val="004846"/>
                </a:solidFill>
              </a:rPr>
              <a:t>’</a:t>
            </a:r>
            <a:r>
              <a:rPr lang="en-US" sz="1800" dirty="0">
                <a:solidFill>
                  <a:srgbClr val="004846"/>
                </a:solidFill>
              </a:rPr>
              <a:t>d.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524000" y="5153025"/>
            <a:ext cx="6457950" cy="393700"/>
            <a:chOff x="1524372" y="4785735"/>
            <a:chExt cx="6459047" cy="393103"/>
          </a:xfrm>
        </p:grpSpPr>
        <p:cxnSp>
          <p:nvCxnSpPr>
            <p:cNvPr id="9251" name="Straight Arrow Connector 6"/>
            <p:cNvCxnSpPr>
              <a:cxnSpLocks noChangeShapeType="1"/>
            </p:cNvCxnSpPr>
            <p:nvPr/>
          </p:nvCxnSpPr>
          <p:spPr bwMode="auto">
            <a:xfrm flipV="1">
              <a:off x="1535289" y="4785940"/>
              <a:ext cx="5602549" cy="54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2" name="TextBox 9"/>
            <p:cNvSpPr txBox="1">
              <a:spLocks noChangeArrowheads="1"/>
            </p:cNvSpPr>
            <p:nvPr/>
          </p:nvSpPr>
          <p:spPr bwMode="auto">
            <a:xfrm>
              <a:off x="1524372" y="480950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0</a:t>
              </a:r>
            </a:p>
          </p:txBody>
        </p:sp>
        <p:sp>
          <p:nvSpPr>
            <p:cNvPr id="9253" name="TextBox 10"/>
            <p:cNvSpPr txBox="1">
              <a:spLocks noChangeArrowheads="1"/>
            </p:cNvSpPr>
            <p:nvPr/>
          </p:nvSpPr>
          <p:spPr bwMode="auto">
            <a:xfrm>
              <a:off x="7016420" y="4797617"/>
              <a:ext cx="966999" cy="36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</a:p>
          </p:txBody>
        </p:sp>
        <p:sp>
          <p:nvSpPr>
            <p:cNvPr id="9254" name="TextBox 14"/>
            <p:cNvSpPr txBox="1">
              <a:spLocks noChangeArrowheads="1"/>
            </p:cNvSpPr>
            <p:nvPr/>
          </p:nvSpPr>
          <p:spPr bwMode="auto">
            <a:xfrm>
              <a:off x="6181231" y="4785735"/>
              <a:ext cx="441221" cy="368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38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277938" y="1279525"/>
            <a:ext cx="1377950" cy="4135438"/>
            <a:chOff x="1278577" y="910384"/>
            <a:chExt cx="1376112" cy="4136543"/>
          </a:xfrm>
        </p:grpSpPr>
        <p:cxnSp>
          <p:nvCxnSpPr>
            <p:cNvPr id="9249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35467" y="3364089"/>
              <a:ext cx="3364089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0" name="TextBox 11"/>
            <p:cNvSpPr txBox="1">
              <a:spLocks noChangeArrowheads="1"/>
            </p:cNvSpPr>
            <p:nvPr/>
          </p:nvSpPr>
          <p:spPr bwMode="auto">
            <a:xfrm>
              <a:off x="1278577" y="910384"/>
              <a:ext cx="1376112" cy="70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Utility of</a:t>
              </a:r>
            </a:p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  <a:r>
                <a:rPr lang="en-US" sz="1800" i="1"/>
                <a:t>U($)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828800" y="1473200"/>
            <a:ext cx="5313363" cy="3670300"/>
            <a:chOff x="1828799" y="1473171"/>
            <a:chExt cx="5313428" cy="3668846"/>
          </a:xfrm>
        </p:grpSpPr>
        <p:grpSp>
          <p:nvGrpSpPr>
            <p:cNvPr id="9245" name="Group 14"/>
            <p:cNvGrpSpPr>
              <a:grpSpLocks/>
            </p:cNvGrpSpPr>
            <p:nvPr/>
          </p:nvGrpSpPr>
          <p:grpSpPr bwMode="auto">
            <a:xfrm>
              <a:off x="3218309" y="1719752"/>
              <a:ext cx="3923918" cy="2898568"/>
              <a:chOff x="3218309" y="1719752"/>
              <a:chExt cx="3923918" cy="2898568"/>
            </a:xfrm>
          </p:grpSpPr>
          <p:cxnSp>
            <p:nvCxnSpPr>
              <p:cNvPr id="9247" name="Straight Connector 26"/>
              <p:cNvCxnSpPr>
                <a:cxnSpLocks noChangeShapeType="1"/>
              </p:cNvCxnSpPr>
              <p:nvPr/>
            </p:nvCxnSpPr>
            <p:spPr bwMode="auto">
              <a:xfrm flipV="1">
                <a:off x="3218309" y="1947555"/>
                <a:ext cx="3182491" cy="2670765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8" name="TextBox 14"/>
              <p:cNvSpPr txBox="1">
                <a:spLocks noChangeArrowheads="1"/>
              </p:cNvSpPr>
              <p:nvPr/>
            </p:nvSpPr>
            <p:spPr bwMode="auto">
              <a:xfrm>
                <a:off x="6380427" y="1719752"/>
                <a:ext cx="761800" cy="369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U(38)</a:t>
                </a:r>
              </a:p>
            </p:txBody>
          </p:sp>
        </p:grpSp>
        <p:sp>
          <p:nvSpPr>
            <p:cNvPr id="9246" name="Freeform 40"/>
            <p:cNvSpPr>
              <a:spLocks noChangeArrowheads="1"/>
            </p:cNvSpPr>
            <p:nvPr/>
          </p:nvSpPr>
          <p:spPr bwMode="auto">
            <a:xfrm>
              <a:off x="1828799" y="1473171"/>
              <a:ext cx="4774211" cy="3668846"/>
            </a:xfrm>
            <a:custGeom>
              <a:avLst/>
              <a:gdLst>
                <a:gd name="T0" fmla="*/ 5287841 w 4548249"/>
                <a:gd name="T1" fmla="*/ 0 h 2873829"/>
                <a:gd name="T2" fmla="*/ 3123289 w 4548249"/>
                <a:gd name="T3" fmla="*/ 4285565 h 2873829"/>
                <a:gd name="T4" fmla="*/ 0 w 4548249"/>
                <a:gd name="T5" fmla="*/ 6671373 h 2873829"/>
                <a:gd name="T6" fmla="*/ 0 60000 65536"/>
                <a:gd name="T7" fmla="*/ 0 60000 65536"/>
                <a:gd name="T8" fmla="*/ 0 60000 65536"/>
                <a:gd name="T9" fmla="*/ 0 w 4548249"/>
                <a:gd name="T10" fmla="*/ 0 h 2873829"/>
                <a:gd name="T11" fmla="*/ 4548249 w 4548249"/>
                <a:gd name="T12" fmla="*/ 2873829 h 28738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48249" h="2873829">
                  <a:moveTo>
                    <a:pt x="4548249" y="0"/>
                  </a:moveTo>
                  <a:cubicBezTo>
                    <a:pt x="4250376" y="758042"/>
                    <a:pt x="3444489" y="1367123"/>
                    <a:pt x="2686447" y="1846094"/>
                  </a:cubicBezTo>
                  <a:cubicBezTo>
                    <a:pt x="1928406" y="2325066"/>
                    <a:pt x="526473" y="2731325"/>
                    <a:pt x="0" y="28738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805363" y="2627313"/>
            <a:ext cx="515937" cy="2881312"/>
            <a:chOff x="4413366" y="2627175"/>
            <a:chExt cx="516845" cy="2881749"/>
          </a:xfrm>
        </p:grpSpPr>
        <p:cxnSp>
          <p:nvCxnSpPr>
            <p:cNvPr id="9239" name="Straight Connector 45"/>
            <p:cNvCxnSpPr>
              <a:cxnSpLocks noChangeShapeType="1"/>
            </p:cNvCxnSpPr>
            <p:nvPr/>
          </p:nvCxnSpPr>
          <p:spPr bwMode="auto">
            <a:xfrm rot="5400000">
              <a:off x="3648075" y="4105275"/>
              <a:ext cx="211455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240" name="Group 40"/>
            <p:cNvGrpSpPr>
              <a:grpSpLocks/>
            </p:cNvGrpSpPr>
            <p:nvPr/>
          </p:nvGrpSpPr>
          <p:grpSpPr bwMode="auto">
            <a:xfrm>
              <a:off x="4465385" y="2627175"/>
              <a:ext cx="313203" cy="455614"/>
              <a:chOff x="3882652" y="3283327"/>
              <a:chExt cx="313373" cy="456162"/>
            </a:xfrm>
          </p:grpSpPr>
          <p:sp>
            <p:nvSpPr>
              <p:cNvPr id="9243" name="TextBox 14"/>
              <p:cNvSpPr txBox="1">
                <a:spLocks noChangeArrowheads="1"/>
              </p:cNvSpPr>
              <p:nvPr/>
            </p:nvSpPr>
            <p:spPr bwMode="auto">
              <a:xfrm>
                <a:off x="3882652" y="3283327"/>
                <a:ext cx="313373" cy="36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d</a:t>
                </a:r>
              </a:p>
            </p:txBody>
          </p:sp>
          <p:sp>
            <p:nvSpPr>
              <p:cNvPr id="9244" name="Oval 42"/>
              <p:cNvSpPr>
                <a:spLocks noChangeArrowheads="1"/>
              </p:cNvSpPr>
              <p:nvPr/>
            </p:nvSpPr>
            <p:spPr bwMode="auto">
              <a:xfrm>
                <a:off x="4073868" y="3639146"/>
                <a:ext cx="100013" cy="100343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/>
                <a:endParaRPr lang="en-US"/>
              </a:p>
            </p:txBody>
          </p:sp>
        </p:grpSp>
        <p:sp>
          <p:nvSpPr>
            <p:cNvPr id="9241" name="TextBox 14"/>
            <p:cNvSpPr txBox="1">
              <a:spLocks noChangeArrowheads="1"/>
            </p:cNvSpPr>
            <p:nvPr/>
          </p:nvSpPr>
          <p:spPr bwMode="auto">
            <a:xfrm>
              <a:off x="4413366" y="4828453"/>
              <a:ext cx="364548" cy="369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/>
                <a:t>d</a:t>
              </a:r>
              <a:r>
                <a:rPr lang="ja-JP" altLang="en-US" sz="1800" i="1"/>
                <a:t>’</a:t>
              </a:r>
              <a:endParaRPr lang="en-US" sz="1800" i="1"/>
            </a:p>
          </p:txBody>
        </p:sp>
        <p:sp>
          <p:nvSpPr>
            <p:cNvPr id="9242" name="TextBox 14"/>
            <p:cNvSpPr txBox="1">
              <a:spLocks noChangeArrowheads="1"/>
            </p:cNvSpPr>
            <p:nvPr/>
          </p:nvSpPr>
          <p:spPr bwMode="auto">
            <a:xfrm>
              <a:off x="4488646" y="5139541"/>
              <a:ext cx="441565" cy="369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36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525713" y="4281488"/>
            <a:ext cx="915987" cy="1216025"/>
            <a:chOff x="2525047" y="4281074"/>
            <a:chExt cx="916474" cy="1216314"/>
          </a:xfrm>
        </p:grpSpPr>
        <p:grpSp>
          <p:nvGrpSpPr>
            <p:cNvPr id="9235" name="Group 40"/>
            <p:cNvGrpSpPr>
              <a:grpSpLocks/>
            </p:cNvGrpSpPr>
            <p:nvPr/>
          </p:nvGrpSpPr>
          <p:grpSpPr bwMode="auto">
            <a:xfrm>
              <a:off x="3000375" y="4625162"/>
              <a:ext cx="441146" cy="872226"/>
              <a:chOff x="2193122" y="4636811"/>
              <a:chExt cx="440967" cy="871942"/>
            </a:xfrm>
          </p:grpSpPr>
          <p:cxnSp>
            <p:nvCxnSpPr>
              <p:cNvPr id="9237" name="Straight Connector 42"/>
              <p:cNvCxnSpPr>
                <a:cxnSpLocks noChangeShapeType="1"/>
              </p:cNvCxnSpPr>
              <p:nvPr/>
            </p:nvCxnSpPr>
            <p:spPr bwMode="auto">
              <a:xfrm rot="5400000">
                <a:off x="2151970" y="4887819"/>
                <a:ext cx="502733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38" name="TextBox 14"/>
              <p:cNvSpPr txBox="1">
                <a:spLocks noChangeArrowheads="1"/>
              </p:cNvSpPr>
              <p:nvPr/>
            </p:nvSpPr>
            <p:spPr bwMode="auto">
              <a:xfrm>
                <a:off x="2193122" y="5139542"/>
                <a:ext cx="440967" cy="369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/>
                  <a:t>18</a:t>
                </a:r>
              </a:p>
            </p:txBody>
          </p:sp>
        </p:grpSp>
        <p:sp>
          <p:nvSpPr>
            <p:cNvPr id="9236" name="TextBox 14"/>
            <p:cNvSpPr txBox="1">
              <a:spLocks noChangeArrowheads="1"/>
            </p:cNvSpPr>
            <p:nvPr/>
          </p:nvSpPr>
          <p:spPr bwMode="auto">
            <a:xfrm>
              <a:off x="2525047" y="4281074"/>
              <a:ext cx="761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>
                  <a:solidFill>
                    <a:srgbClr val="004846"/>
                  </a:solidFill>
                </a:rPr>
                <a:t>U(18)</a:t>
              </a:r>
            </a:p>
          </p:txBody>
        </p: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6062663" y="1544638"/>
            <a:ext cx="411162" cy="3638550"/>
            <a:chOff x="6062168" y="1544686"/>
            <a:chExt cx="412383" cy="3639088"/>
          </a:xfrm>
        </p:grpSpPr>
        <p:cxnSp>
          <p:nvCxnSpPr>
            <p:cNvPr id="9231" name="Straight Connector 13"/>
            <p:cNvCxnSpPr>
              <a:cxnSpLocks noChangeShapeType="1"/>
            </p:cNvCxnSpPr>
            <p:nvPr/>
          </p:nvCxnSpPr>
          <p:spPr bwMode="auto">
            <a:xfrm rot="16200000" flipH="1">
              <a:off x="4773613" y="3551238"/>
              <a:ext cx="3232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2" name="TextBox 14"/>
            <p:cNvSpPr txBox="1">
              <a:spLocks noChangeArrowheads="1"/>
            </p:cNvSpPr>
            <p:nvPr/>
          </p:nvSpPr>
          <p:spPr bwMode="auto">
            <a:xfrm>
              <a:off x="6062168" y="4814442"/>
              <a:ext cx="3642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/>
                <a:t>b</a:t>
              </a:r>
              <a:r>
                <a:rPr lang="ja-JP" altLang="en-US" sz="1800" i="1"/>
                <a:t>’</a:t>
              </a:r>
              <a:endParaRPr lang="en-US" sz="1800" i="1"/>
            </a:p>
          </p:txBody>
        </p:sp>
        <p:sp>
          <p:nvSpPr>
            <p:cNvPr id="9233" name="TextBox 14"/>
            <p:cNvSpPr txBox="1">
              <a:spLocks noChangeArrowheads="1"/>
            </p:cNvSpPr>
            <p:nvPr/>
          </p:nvSpPr>
          <p:spPr bwMode="auto">
            <a:xfrm>
              <a:off x="6161645" y="154468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/>
                <a:t>b</a:t>
              </a:r>
            </a:p>
          </p:txBody>
        </p:sp>
        <p:sp>
          <p:nvSpPr>
            <p:cNvPr id="9234" name="Oval 42"/>
            <p:cNvSpPr>
              <a:spLocks noChangeArrowheads="1"/>
            </p:cNvSpPr>
            <p:nvPr/>
          </p:nvSpPr>
          <p:spPr bwMode="auto">
            <a:xfrm>
              <a:off x="6352579" y="1900029"/>
              <a:ext cx="99864" cy="10020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2701925" y="2960688"/>
            <a:ext cx="2368550" cy="1444625"/>
            <a:chOff x="2701197" y="2960934"/>
            <a:chExt cx="2369567" cy="1444811"/>
          </a:xfrm>
        </p:grpSpPr>
        <p:sp>
          <p:nvSpPr>
            <p:cNvPr id="9229" name="TextBox 14"/>
            <p:cNvSpPr txBox="1">
              <a:spLocks noChangeArrowheads="1"/>
            </p:cNvSpPr>
            <p:nvPr/>
          </p:nvSpPr>
          <p:spPr bwMode="auto">
            <a:xfrm>
              <a:off x="2701197" y="2960934"/>
              <a:ext cx="17812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>
                  <a:solidFill>
                    <a:srgbClr val="004846"/>
                  </a:solidFill>
                </a:rPr>
                <a:t>.10(18)+.90(38)</a:t>
              </a:r>
            </a:p>
          </p:txBody>
        </p:sp>
        <p:cxnSp>
          <p:nvCxnSpPr>
            <p:cNvPr id="9230" name="Straight Arrow Connector 45"/>
            <p:cNvCxnSpPr>
              <a:cxnSpLocks noChangeShapeType="1"/>
            </p:cNvCxnSpPr>
            <p:nvPr/>
          </p:nvCxnSpPr>
          <p:spPr bwMode="auto">
            <a:xfrm>
              <a:off x="3360717" y="3289465"/>
              <a:ext cx="1710047" cy="1116280"/>
            </a:xfrm>
            <a:prstGeom prst="straightConnector1">
              <a:avLst/>
            </a:prstGeom>
            <a:noFill/>
            <a:ln w="12700">
              <a:solidFill>
                <a:srgbClr val="00484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Willingness to sell insurance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565D5D-5D4E-1B40-8E5D-ECD1857C7519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28650" y="5865813"/>
            <a:ext cx="81359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sz="1800" dirty="0" smtClean="0">
                <a:solidFill>
                  <a:srgbClr val="004846"/>
                </a:solidFill>
              </a:rPr>
              <a:t>Kathy </a:t>
            </a:r>
            <a:r>
              <a:rPr lang="en-US" sz="1800" dirty="0">
                <a:solidFill>
                  <a:srgbClr val="004846"/>
                </a:solidFill>
              </a:rPr>
              <a:t>is indifferent between not selling insurance and having a certain utility equal to height b</a:t>
            </a:r>
            <a:r>
              <a:rPr lang="ja-JP" altLang="en-US" sz="1800" dirty="0">
                <a:solidFill>
                  <a:srgbClr val="004846"/>
                </a:solidFill>
              </a:rPr>
              <a:t>’</a:t>
            </a:r>
            <a:r>
              <a:rPr lang="en-US" sz="1800" dirty="0">
                <a:solidFill>
                  <a:srgbClr val="004846"/>
                </a:solidFill>
              </a:rPr>
              <a:t>b, and selling insurance at a premium of $1.50 and having an expected utility equal to height k</a:t>
            </a:r>
            <a:r>
              <a:rPr lang="ja-JP" altLang="en-US" sz="1800" dirty="0">
                <a:solidFill>
                  <a:srgbClr val="004846"/>
                </a:solidFill>
              </a:rPr>
              <a:t>’</a:t>
            </a:r>
            <a:r>
              <a:rPr lang="en-US" sz="1800" dirty="0">
                <a:solidFill>
                  <a:srgbClr val="004846"/>
                </a:solidFill>
              </a:rPr>
              <a:t>k.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524000" y="5153025"/>
            <a:ext cx="6873875" cy="393700"/>
            <a:chOff x="1524372" y="4785735"/>
            <a:chExt cx="6874742" cy="393103"/>
          </a:xfrm>
        </p:grpSpPr>
        <p:cxnSp>
          <p:nvCxnSpPr>
            <p:cNvPr id="10281" name="Straight Arrow Connector 6"/>
            <p:cNvCxnSpPr>
              <a:cxnSpLocks noChangeShapeType="1"/>
            </p:cNvCxnSpPr>
            <p:nvPr/>
          </p:nvCxnSpPr>
          <p:spPr bwMode="auto">
            <a:xfrm>
              <a:off x="1535289" y="4786489"/>
              <a:ext cx="6541416" cy="1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2" name="TextBox 9"/>
            <p:cNvSpPr txBox="1">
              <a:spLocks noChangeArrowheads="1"/>
            </p:cNvSpPr>
            <p:nvPr/>
          </p:nvSpPr>
          <p:spPr bwMode="auto">
            <a:xfrm>
              <a:off x="1524372" y="480950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0</a:t>
              </a:r>
            </a:p>
          </p:txBody>
        </p:sp>
        <p:sp>
          <p:nvSpPr>
            <p:cNvPr id="10283" name="TextBox 10"/>
            <p:cNvSpPr txBox="1">
              <a:spLocks noChangeArrowheads="1"/>
            </p:cNvSpPr>
            <p:nvPr/>
          </p:nvSpPr>
          <p:spPr bwMode="auto">
            <a:xfrm>
              <a:off x="7432115" y="4797617"/>
              <a:ext cx="966999" cy="36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</a:p>
          </p:txBody>
        </p:sp>
        <p:sp>
          <p:nvSpPr>
            <p:cNvPr id="10284" name="TextBox 14"/>
            <p:cNvSpPr txBox="1">
              <a:spLocks noChangeArrowheads="1"/>
            </p:cNvSpPr>
            <p:nvPr/>
          </p:nvSpPr>
          <p:spPr bwMode="auto">
            <a:xfrm>
              <a:off x="5777412" y="4785735"/>
              <a:ext cx="1480143" cy="368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>
                  <a:solidFill>
                    <a:srgbClr val="004846"/>
                  </a:solidFill>
                </a:rPr>
                <a:t>38+1.5=39.5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277938" y="1279525"/>
            <a:ext cx="1377950" cy="4135438"/>
            <a:chOff x="1278577" y="910384"/>
            <a:chExt cx="1376112" cy="4136543"/>
          </a:xfrm>
        </p:grpSpPr>
        <p:cxnSp>
          <p:nvCxnSpPr>
            <p:cNvPr id="10279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35467" y="3364089"/>
              <a:ext cx="3364089" cy="1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0" name="TextBox 11"/>
            <p:cNvSpPr txBox="1">
              <a:spLocks noChangeArrowheads="1"/>
            </p:cNvSpPr>
            <p:nvPr/>
          </p:nvSpPr>
          <p:spPr bwMode="auto">
            <a:xfrm>
              <a:off x="1278577" y="910384"/>
              <a:ext cx="1376112" cy="70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Utility of</a:t>
              </a:r>
            </a:p>
            <a:p>
              <a:pPr algn="l" eaLnBrk="1" hangingPunct="1">
                <a:buFontTx/>
                <a:buNone/>
              </a:pPr>
              <a:r>
                <a:rPr lang="en-US" sz="1800"/>
                <a:t>dollars </a:t>
              </a:r>
              <a:r>
                <a:rPr lang="en-US" sz="1800" i="1"/>
                <a:t>U($)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828800" y="1473200"/>
            <a:ext cx="5313363" cy="3670300"/>
            <a:chOff x="1828799" y="1473171"/>
            <a:chExt cx="5313428" cy="3668846"/>
          </a:xfrm>
        </p:grpSpPr>
        <p:grpSp>
          <p:nvGrpSpPr>
            <p:cNvPr id="10275" name="Group 14"/>
            <p:cNvGrpSpPr>
              <a:grpSpLocks/>
            </p:cNvGrpSpPr>
            <p:nvPr/>
          </p:nvGrpSpPr>
          <p:grpSpPr bwMode="auto">
            <a:xfrm>
              <a:off x="3218309" y="1719752"/>
              <a:ext cx="3923918" cy="2898568"/>
              <a:chOff x="3218309" y="1719752"/>
              <a:chExt cx="3923918" cy="2898568"/>
            </a:xfrm>
          </p:grpSpPr>
          <p:cxnSp>
            <p:nvCxnSpPr>
              <p:cNvPr id="10277" name="Straight Connector 26"/>
              <p:cNvCxnSpPr>
                <a:cxnSpLocks noChangeShapeType="1"/>
              </p:cNvCxnSpPr>
              <p:nvPr/>
            </p:nvCxnSpPr>
            <p:spPr bwMode="auto">
              <a:xfrm flipV="1">
                <a:off x="3218309" y="1947555"/>
                <a:ext cx="3182491" cy="2670765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78" name="TextBox 14"/>
              <p:cNvSpPr txBox="1">
                <a:spLocks noChangeArrowheads="1"/>
              </p:cNvSpPr>
              <p:nvPr/>
            </p:nvSpPr>
            <p:spPr bwMode="auto">
              <a:xfrm>
                <a:off x="6380427" y="1719752"/>
                <a:ext cx="761800" cy="369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U(38)</a:t>
                </a:r>
              </a:p>
            </p:txBody>
          </p:sp>
        </p:grpSp>
        <p:sp>
          <p:nvSpPr>
            <p:cNvPr id="10276" name="Freeform 40"/>
            <p:cNvSpPr>
              <a:spLocks noChangeArrowheads="1"/>
            </p:cNvSpPr>
            <p:nvPr/>
          </p:nvSpPr>
          <p:spPr bwMode="auto">
            <a:xfrm>
              <a:off x="1828799" y="1473171"/>
              <a:ext cx="4774211" cy="3668846"/>
            </a:xfrm>
            <a:custGeom>
              <a:avLst/>
              <a:gdLst>
                <a:gd name="T0" fmla="*/ 5287841 w 4548249"/>
                <a:gd name="T1" fmla="*/ 0 h 2873829"/>
                <a:gd name="T2" fmla="*/ 3123289 w 4548249"/>
                <a:gd name="T3" fmla="*/ 4285565 h 2873829"/>
                <a:gd name="T4" fmla="*/ 0 w 4548249"/>
                <a:gd name="T5" fmla="*/ 6671373 h 2873829"/>
                <a:gd name="T6" fmla="*/ 0 60000 65536"/>
                <a:gd name="T7" fmla="*/ 0 60000 65536"/>
                <a:gd name="T8" fmla="*/ 0 60000 65536"/>
                <a:gd name="T9" fmla="*/ 0 w 4548249"/>
                <a:gd name="T10" fmla="*/ 0 h 2873829"/>
                <a:gd name="T11" fmla="*/ 4548249 w 4548249"/>
                <a:gd name="T12" fmla="*/ 2873829 h 28738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48249" h="2873829">
                  <a:moveTo>
                    <a:pt x="4548249" y="0"/>
                  </a:moveTo>
                  <a:cubicBezTo>
                    <a:pt x="4250376" y="758042"/>
                    <a:pt x="3444489" y="1367123"/>
                    <a:pt x="2686447" y="1846094"/>
                  </a:cubicBezTo>
                  <a:cubicBezTo>
                    <a:pt x="1928406" y="2325066"/>
                    <a:pt x="526473" y="2731325"/>
                    <a:pt x="0" y="2873829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805363" y="2627313"/>
            <a:ext cx="352425" cy="2570162"/>
            <a:chOff x="4413366" y="2627177"/>
            <a:chExt cx="352389" cy="2570659"/>
          </a:xfrm>
        </p:grpSpPr>
        <p:cxnSp>
          <p:nvCxnSpPr>
            <p:cNvPr id="10270" name="Straight Connector 45"/>
            <p:cNvCxnSpPr>
              <a:cxnSpLocks noChangeShapeType="1"/>
            </p:cNvCxnSpPr>
            <p:nvPr/>
          </p:nvCxnSpPr>
          <p:spPr bwMode="auto">
            <a:xfrm rot="5400000">
              <a:off x="3648075" y="4105275"/>
              <a:ext cx="211455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271" name="Group 40"/>
            <p:cNvGrpSpPr>
              <a:grpSpLocks/>
            </p:cNvGrpSpPr>
            <p:nvPr/>
          </p:nvGrpSpPr>
          <p:grpSpPr bwMode="auto">
            <a:xfrm>
              <a:off x="4465388" y="2627177"/>
              <a:ext cx="300367" cy="467491"/>
              <a:chOff x="3882655" y="3283327"/>
              <a:chExt cx="300530" cy="468053"/>
            </a:xfrm>
          </p:grpSpPr>
          <p:sp>
            <p:nvSpPr>
              <p:cNvPr id="10273" name="TextBox 14"/>
              <p:cNvSpPr txBox="1">
                <a:spLocks noChangeArrowheads="1"/>
              </p:cNvSpPr>
              <p:nvPr/>
            </p:nvSpPr>
            <p:spPr bwMode="auto">
              <a:xfrm>
                <a:off x="3882655" y="3283327"/>
                <a:ext cx="300530" cy="36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k</a:t>
                </a:r>
              </a:p>
            </p:txBody>
          </p:sp>
          <p:sp>
            <p:nvSpPr>
              <p:cNvPr id="10274" name="Oval 42"/>
              <p:cNvSpPr>
                <a:spLocks noChangeArrowheads="1"/>
              </p:cNvSpPr>
              <p:nvPr/>
            </p:nvSpPr>
            <p:spPr bwMode="auto">
              <a:xfrm>
                <a:off x="4073867" y="3651037"/>
                <a:ext cx="100013" cy="100343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/>
                <a:endParaRPr lang="en-US"/>
              </a:p>
            </p:txBody>
          </p:sp>
        </p:grpSp>
        <p:sp>
          <p:nvSpPr>
            <p:cNvPr id="10272" name="TextBox 14"/>
            <p:cNvSpPr txBox="1">
              <a:spLocks noChangeArrowheads="1"/>
            </p:cNvSpPr>
            <p:nvPr/>
          </p:nvSpPr>
          <p:spPr bwMode="auto">
            <a:xfrm>
              <a:off x="4413366" y="4828453"/>
              <a:ext cx="351711" cy="369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/>
                <a:t>k</a:t>
              </a:r>
              <a:r>
                <a:rPr lang="ja-JP" altLang="en-US" sz="1800" i="1"/>
                <a:t>’</a:t>
              </a:r>
              <a:endParaRPr lang="en-US" sz="1800" i="1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478088" y="4281488"/>
            <a:ext cx="1479550" cy="1216025"/>
            <a:chOff x="2477875" y="4281074"/>
            <a:chExt cx="1479892" cy="1216315"/>
          </a:xfrm>
        </p:grpSpPr>
        <p:grpSp>
          <p:nvGrpSpPr>
            <p:cNvPr id="10266" name="Group 40"/>
            <p:cNvGrpSpPr>
              <a:grpSpLocks/>
            </p:cNvGrpSpPr>
            <p:nvPr/>
          </p:nvGrpSpPr>
          <p:grpSpPr bwMode="auto">
            <a:xfrm>
              <a:off x="2477875" y="4625162"/>
              <a:ext cx="1479892" cy="872227"/>
              <a:chOff x="1670840" y="4636811"/>
              <a:chExt cx="1479291" cy="871943"/>
            </a:xfrm>
          </p:grpSpPr>
          <p:cxnSp>
            <p:nvCxnSpPr>
              <p:cNvPr id="10268" name="Straight Connector 42"/>
              <p:cNvCxnSpPr>
                <a:cxnSpLocks noChangeShapeType="1"/>
              </p:cNvCxnSpPr>
              <p:nvPr/>
            </p:nvCxnSpPr>
            <p:spPr bwMode="auto">
              <a:xfrm rot="5400000">
                <a:off x="2151970" y="4887819"/>
                <a:ext cx="502733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69" name="TextBox 14"/>
              <p:cNvSpPr txBox="1">
                <a:spLocks noChangeArrowheads="1"/>
              </p:cNvSpPr>
              <p:nvPr/>
            </p:nvSpPr>
            <p:spPr bwMode="auto">
              <a:xfrm>
                <a:off x="1670840" y="5139542"/>
                <a:ext cx="1479291" cy="369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>
                    <a:solidFill>
                      <a:srgbClr val="004846"/>
                    </a:solidFill>
                  </a:rPr>
                  <a:t>18+1.5=19.5</a:t>
                </a:r>
              </a:p>
            </p:txBody>
          </p:sp>
        </p:grpSp>
        <p:sp>
          <p:nvSpPr>
            <p:cNvPr id="10267" name="TextBox 14"/>
            <p:cNvSpPr txBox="1">
              <a:spLocks noChangeArrowheads="1"/>
            </p:cNvSpPr>
            <p:nvPr/>
          </p:nvSpPr>
          <p:spPr bwMode="auto">
            <a:xfrm>
              <a:off x="2525047" y="4281074"/>
              <a:ext cx="761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>
                  <a:solidFill>
                    <a:srgbClr val="004846"/>
                  </a:solidFill>
                </a:rPr>
                <a:t>U(18)</a:t>
              </a:r>
            </a:p>
          </p:txBody>
        </p:sp>
      </p:grp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16200000" flipH="1">
            <a:off x="4773613" y="3551238"/>
            <a:ext cx="3232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5289550" y="2627313"/>
            <a:ext cx="517525" cy="2881312"/>
            <a:chOff x="4413366" y="2627175"/>
            <a:chExt cx="516847" cy="2881749"/>
          </a:xfrm>
        </p:grpSpPr>
        <p:cxnSp>
          <p:nvCxnSpPr>
            <p:cNvPr id="10260" name="Straight Connector 45"/>
            <p:cNvCxnSpPr>
              <a:cxnSpLocks noChangeShapeType="1"/>
            </p:cNvCxnSpPr>
            <p:nvPr/>
          </p:nvCxnSpPr>
          <p:spPr bwMode="auto">
            <a:xfrm rot="5400000">
              <a:off x="3648075" y="4105275"/>
              <a:ext cx="211455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261" name="Group 40"/>
            <p:cNvGrpSpPr>
              <a:grpSpLocks/>
            </p:cNvGrpSpPr>
            <p:nvPr/>
          </p:nvGrpSpPr>
          <p:grpSpPr bwMode="auto">
            <a:xfrm>
              <a:off x="4465388" y="2627175"/>
              <a:ext cx="313203" cy="455614"/>
              <a:chOff x="3882655" y="3283327"/>
              <a:chExt cx="313373" cy="456162"/>
            </a:xfrm>
          </p:grpSpPr>
          <p:sp>
            <p:nvSpPr>
              <p:cNvPr id="10264" name="TextBox 14"/>
              <p:cNvSpPr txBox="1">
                <a:spLocks noChangeArrowheads="1"/>
              </p:cNvSpPr>
              <p:nvPr/>
            </p:nvSpPr>
            <p:spPr bwMode="auto">
              <a:xfrm>
                <a:off x="3882655" y="3283327"/>
                <a:ext cx="313373" cy="36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buFontTx/>
                  <a:buNone/>
                </a:pPr>
                <a:r>
                  <a:rPr lang="en-US" sz="1800" i="1"/>
                  <a:t>b</a:t>
                </a:r>
              </a:p>
            </p:txBody>
          </p:sp>
          <p:sp>
            <p:nvSpPr>
              <p:cNvPr id="10265" name="Oval 42"/>
              <p:cNvSpPr>
                <a:spLocks noChangeArrowheads="1"/>
              </p:cNvSpPr>
              <p:nvPr/>
            </p:nvSpPr>
            <p:spPr bwMode="auto">
              <a:xfrm>
                <a:off x="4073868" y="3639146"/>
                <a:ext cx="100013" cy="100343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/>
                <a:endParaRPr lang="en-US"/>
              </a:p>
            </p:txBody>
          </p:sp>
        </p:grpSp>
        <p:sp>
          <p:nvSpPr>
            <p:cNvPr id="10262" name="TextBox 14"/>
            <p:cNvSpPr txBox="1">
              <a:spLocks noChangeArrowheads="1"/>
            </p:cNvSpPr>
            <p:nvPr/>
          </p:nvSpPr>
          <p:spPr bwMode="auto">
            <a:xfrm>
              <a:off x="4413366" y="4828453"/>
              <a:ext cx="364548" cy="369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 i="1"/>
                <a:t>b</a:t>
              </a:r>
              <a:r>
                <a:rPr lang="ja-JP" altLang="en-US" sz="1800" i="1"/>
                <a:t>’</a:t>
              </a:r>
              <a:endParaRPr lang="en-US" sz="1800" i="1"/>
            </a:p>
          </p:txBody>
        </p:sp>
        <p:sp>
          <p:nvSpPr>
            <p:cNvPr id="10263" name="TextBox 14"/>
            <p:cNvSpPr txBox="1">
              <a:spLocks noChangeArrowheads="1"/>
            </p:cNvSpPr>
            <p:nvPr/>
          </p:nvSpPr>
          <p:spPr bwMode="auto">
            <a:xfrm>
              <a:off x="4488648" y="5139541"/>
              <a:ext cx="441565" cy="369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38</a:t>
              </a:r>
            </a:p>
          </p:txBody>
        </p:sp>
      </p:grpSp>
      <p:grpSp>
        <p:nvGrpSpPr>
          <p:cNvPr id="13" name="Group 53"/>
          <p:cNvGrpSpPr>
            <a:grpSpLocks/>
          </p:cNvGrpSpPr>
          <p:nvPr/>
        </p:nvGrpSpPr>
        <p:grpSpPr bwMode="auto">
          <a:xfrm>
            <a:off x="5902325" y="5456238"/>
            <a:ext cx="1211263" cy="519112"/>
            <a:chOff x="5902245" y="5456712"/>
            <a:chExt cx="1211283" cy="518834"/>
          </a:xfrm>
        </p:grpSpPr>
        <p:sp>
          <p:nvSpPr>
            <p:cNvPr id="10258" name="Left Brace 51"/>
            <p:cNvSpPr>
              <a:spLocks/>
            </p:cNvSpPr>
            <p:nvPr/>
          </p:nvSpPr>
          <p:spPr bwMode="auto">
            <a:xfrm rot="-5400000">
              <a:off x="6412884" y="4946073"/>
              <a:ext cx="190005" cy="1211283"/>
            </a:xfrm>
            <a:prstGeom prst="leftBrace">
              <a:avLst>
                <a:gd name="adj1" fmla="val 50557"/>
                <a:gd name="adj2" fmla="val 50000"/>
              </a:avLst>
            </a:prstGeom>
            <a:noFill/>
            <a:ln w="19050">
              <a:solidFill>
                <a:srgbClr val="0048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  <p:sp>
          <p:nvSpPr>
            <p:cNvPr id="10259" name="TextBox 14"/>
            <p:cNvSpPr txBox="1">
              <a:spLocks noChangeArrowheads="1"/>
            </p:cNvSpPr>
            <p:nvPr/>
          </p:nvSpPr>
          <p:spPr bwMode="auto">
            <a:xfrm>
              <a:off x="6113229" y="5606214"/>
              <a:ext cx="7344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38+</a:t>
              </a:r>
              <a:r>
                <a:rPr lang="el-GR" sz="1800"/>
                <a:t>π</a:t>
              </a:r>
              <a:endParaRPr lang="en-US" sz="1800"/>
            </a:p>
          </p:txBody>
        </p:sp>
      </p:grpSp>
      <p:grpSp>
        <p:nvGrpSpPr>
          <p:cNvPr id="15" name="Group 54"/>
          <p:cNvGrpSpPr>
            <a:grpSpLocks/>
          </p:cNvGrpSpPr>
          <p:nvPr/>
        </p:nvGrpSpPr>
        <p:grpSpPr bwMode="auto">
          <a:xfrm>
            <a:off x="2624138" y="5456238"/>
            <a:ext cx="1211262" cy="519112"/>
            <a:chOff x="5902245" y="5456712"/>
            <a:chExt cx="1211283" cy="518834"/>
          </a:xfrm>
        </p:grpSpPr>
        <p:sp>
          <p:nvSpPr>
            <p:cNvPr id="10256" name="Left Brace 55"/>
            <p:cNvSpPr>
              <a:spLocks/>
            </p:cNvSpPr>
            <p:nvPr/>
          </p:nvSpPr>
          <p:spPr bwMode="auto">
            <a:xfrm rot="-5400000">
              <a:off x="6412884" y="4946073"/>
              <a:ext cx="190005" cy="1211283"/>
            </a:xfrm>
            <a:prstGeom prst="leftBrace">
              <a:avLst>
                <a:gd name="adj1" fmla="val 50557"/>
                <a:gd name="adj2" fmla="val 50000"/>
              </a:avLst>
            </a:prstGeom>
            <a:noFill/>
            <a:ln w="19050">
              <a:solidFill>
                <a:srgbClr val="0048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342900" indent="-342900"/>
              <a:endParaRPr lang="en-US"/>
            </a:p>
          </p:txBody>
        </p:sp>
        <p:sp>
          <p:nvSpPr>
            <p:cNvPr id="10257" name="TextBox 14"/>
            <p:cNvSpPr txBox="1">
              <a:spLocks noChangeArrowheads="1"/>
            </p:cNvSpPr>
            <p:nvPr/>
          </p:nvSpPr>
          <p:spPr bwMode="auto">
            <a:xfrm>
              <a:off x="6113229" y="5606214"/>
              <a:ext cx="7344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en-US" sz="1800"/>
                <a:t>18+</a:t>
              </a:r>
              <a:r>
                <a:rPr lang="el-GR" sz="1800"/>
                <a:t>π</a:t>
              </a:r>
              <a:endParaRPr lang="en-US" sz="1800"/>
            </a:p>
          </p:txBody>
        </p:sp>
      </p:grpSp>
      <p:cxnSp>
        <p:nvCxnSpPr>
          <p:cNvPr id="59" name="Straight Connector 58"/>
          <p:cNvCxnSpPr>
            <a:cxnSpLocks noChangeShapeType="1"/>
          </p:cNvCxnSpPr>
          <p:nvPr/>
        </p:nvCxnSpPr>
        <p:spPr bwMode="auto">
          <a:xfrm rot="10800000">
            <a:off x="5083175" y="3052763"/>
            <a:ext cx="509588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20763"/>
          </a:xfrm>
        </p:spPr>
        <p:txBody>
          <a:bodyPr/>
          <a:lstStyle/>
          <a:p>
            <a:r>
              <a:rPr lang="en-US" sz="3800" dirty="0" smtClean="0">
                <a:latin typeface="Arial" charset="0"/>
              </a:rPr>
              <a:t>Measuring Risk Aversion</a:t>
            </a:r>
            <a:endParaRPr lang="en-US" sz="38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225"/>
            <a:ext cx="8686800" cy="3930650"/>
          </a:xfrm>
        </p:spPr>
        <p:txBody>
          <a:bodyPr/>
          <a:lstStyle/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U[E(M) – π) = E[U(M)]</a:t>
            </a:r>
          </a:p>
          <a:p>
            <a:pPr lvl="1">
              <a:buFontTx/>
              <a:buChar char="-"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Arrow/Pratt Measure π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≈</a:t>
            </a:r>
            <a:r>
              <a:rPr lang="en-US" dirty="0" smtClean="0">
                <a:ea typeface="+mn-ea"/>
                <a:cs typeface="+mn-cs"/>
              </a:rPr>
              <a:t> -(σ</a:t>
            </a:r>
            <a:r>
              <a:rPr lang="en-US" baseline="30000" dirty="0" smtClean="0">
                <a:ea typeface="+mn-ea"/>
                <a:cs typeface="+mn-cs"/>
              </a:rPr>
              <a:t>2</a:t>
            </a:r>
            <a:r>
              <a:rPr lang="en-US" dirty="0" smtClean="0">
                <a:ea typeface="+mn-ea"/>
                <a:cs typeface="+mn-cs"/>
              </a:rPr>
              <a:t>/2)U’’(M)/U’(M)</a:t>
            </a:r>
          </a:p>
          <a:p>
            <a:pPr lvl="1">
              <a:buFontTx/>
              <a:buChar char="-"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Absolute Risk Aversion r(M) = </a:t>
            </a:r>
            <a:r>
              <a:rPr lang="en-US" dirty="0"/>
              <a:t>U’’(M)/U’(M)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Relative Risk Aversion r(M) = M × r(M)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06261E-B6AA-E74F-B2B8-6AA589DDF642}" type="slidenum">
              <a:rPr lang="en-US" sz="1400"/>
              <a:pPr eaLnBrk="1" hangingPunct="1"/>
              <a:t>8</a:t>
            </a:fld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20763"/>
          </a:xfrm>
        </p:spPr>
        <p:txBody>
          <a:bodyPr/>
          <a:lstStyle/>
          <a:p>
            <a:r>
              <a:rPr lang="en-US" sz="3800" dirty="0" smtClean="0">
                <a:latin typeface="Arial" charset="0"/>
              </a:rPr>
              <a:t>Some Observations</a:t>
            </a:r>
            <a:endParaRPr lang="en-US" sz="38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225"/>
            <a:ext cx="8686800" cy="3930650"/>
          </a:xfrm>
        </p:spPr>
        <p:txBody>
          <a:bodyPr/>
          <a:lstStyle/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Individuals buy insurance (car, life, fixed rate mortgages, </a:t>
            </a:r>
            <a:r>
              <a:rPr lang="en-US" dirty="0" err="1" smtClean="0">
                <a:ea typeface="+mn-ea"/>
                <a:cs typeface="+mn-cs"/>
              </a:rPr>
              <a:t>etc</a:t>
            </a:r>
            <a:r>
              <a:rPr lang="en-US" dirty="0" smtClean="0">
                <a:ea typeface="+mn-ea"/>
                <a:cs typeface="+mn-cs"/>
              </a:rPr>
              <a:t>) and exhibit risk aversion</a:t>
            </a:r>
          </a:p>
          <a:p>
            <a:pPr lvl="1">
              <a:buFontTx/>
              <a:buChar char="-"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Risk-averse individuals go to casinos.</a:t>
            </a:r>
          </a:p>
          <a:p>
            <a:pPr lvl="1">
              <a:buFontTx/>
              <a:buChar char="-"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Freidman/Savage </a:t>
            </a:r>
            <a:r>
              <a:rPr lang="en-US" dirty="0" smtClean="0">
                <a:ea typeface="+mn-ea"/>
                <a:cs typeface="+mn-cs"/>
              </a:rPr>
              <a:t>article</a:t>
            </a:r>
          </a:p>
          <a:p>
            <a:pPr lvl="1">
              <a:buFontTx/>
              <a:buChar char="-"/>
              <a:defRPr/>
            </a:pPr>
            <a:endParaRPr lang="en-US" dirty="0">
              <a:ea typeface="+mn-ea"/>
              <a:cs typeface="+mn-cs"/>
            </a:endParaRPr>
          </a:p>
          <a:p>
            <a:pPr lvl="1">
              <a:buFontTx/>
              <a:buChar char="-"/>
              <a:defRPr/>
            </a:pPr>
            <a:r>
              <a:rPr lang="en-US" dirty="0" smtClean="0">
                <a:ea typeface="+mn-ea"/>
                <a:cs typeface="+mn-cs"/>
              </a:rPr>
              <a:t>Ellsberg, Allais, </a:t>
            </a:r>
            <a:r>
              <a:rPr lang="en-US" dirty="0" err="1" smtClean="0">
                <a:ea typeface="+mn-ea"/>
                <a:cs typeface="+mn-cs"/>
              </a:rPr>
              <a:t>K</a:t>
            </a:r>
            <a:r>
              <a:rPr lang="en-US" dirty="0" err="1" smtClean="0">
                <a:ea typeface="+mn-ea"/>
                <a:cs typeface="+mn-cs"/>
              </a:rPr>
              <a:t>ahneman</a:t>
            </a:r>
            <a:r>
              <a:rPr lang="en-US" dirty="0" smtClean="0">
                <a:ea typeface="+mn-ea"/>
                <a:cs typeface="+mn-cs"/>
              </a:rPr>
              <a:t>/</a:t>
            </a:r>
            <a:r>
              <a:rPr lang="en-US" dirty="0" err="1" smtClean="0">
                <a:ea typeface="+mn-ea"/>
                <a:cs typeface="+mn-cs"/>
              </a:rPr>
              <a:t>Taversky</a:t>
            </a:r>
            <a:endParaRPr lang="en-US" dirty="0" smtClean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06261E-B6AA-E74F-B2B8-6AA589DDF642}" type="slidenum">
              <a:rPr lang="en-US" sz="1400"/>
              <a:pPr eaLnBrk="1" hangingPunct="1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0014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penSlide">
  <a:themeElements>
    <a:clrScheme name="Open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enSlide">
      <a:majorFont>
        <a:latin typeface="Sabon-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pen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Slide">
  <a:themeElements>
    <a:clrScheme name="Open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enSlide">
      <a:majorFont>
        <a:latin typeface="Sabon-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pen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en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en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apterSlide">
  <a:themeElements>
    <a:clrScheme name="Chapter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pter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hapter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</TotalTime>
  <Words>1246</Words>
  <Application>Microsoft Macintosh PowerPoint</Application>
  <PresentationFormat>On-screen Show (4:3)</PresentationFormat>
  <Paragraphs>237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OpenSlide</vt:lpstr>
      <vt:lpstr>1_OpenSlide</vt:lpstr>
      <vt:lpstr>ChapterSlide</vt:lpstr>
      <vt:lpstr>3_Custom Design</vt:lpstr>
      <vt:lpstr>2_Custom Design</vt:lpstr>
      <vt:lpstr>How Could The Expected Utility Model Be So Wrong?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Measuring Risk Aversion</vt:lpstr>
      <vt:lpstr>Some Observations</vt:lpstr>
      <vt:lpstr>How Could Expected Utility Be wrong? E[U(M)] =  Σ Pi × U(Mi) </vt:lpstr>
      <vt:lpstr>Framing</vt:lpstr>
      <vt:lpstr>Framing  </vt:lpstr>
      <vt:lpstr>Framing  </vt:lpstr>
      <vt:lpstr>How Could Expected Utility Be wrong?</vt:lpstr>
      <vt:lpstr> The Kahneman-Tversky Value Function  </vt:lpstr>
      <vt:lpstr>The Benefit of Segregating Gains </vt:lpstr>
      <vt:lpstr>The Benefit of Combining Losses </vt:lpstr>
      <vt:lpstr>The Silver-Lining Effect and Cash Rebates</vt:lpstr>
      <vt:lpstr>How Could Expected Utility Be wrong?</vt:lpstr>
      <vt:lpstr>How Could Expected Utility Be wrong?</vt:lpstr>
      <vt:lpstr>How Could Expected Utility Be wrong?</vt:lpstr>
      <vt:lpstr>How Could Expected Utility Be wrong?</vt:lpstr>
      <vt:lpstr>How Could Expected Utility Be wrong?</vt:lpstr>
      <vt:lpstr>How Could Expected Utility Be wrong?</vt:lpstr>
      <vt:lpstr>How Could The Expected Utility Model Be So Wrong?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</dc:title>
  <dc:creator>Andreea Chiritescu</dc:creator>
  <cp:lastModifiedBy>Tom Means</cp:lastModifiedBy>
  <cp:revision>440</cp:revision>
  <dcterms:created xsi:type="dcterms:W3CDTF">2006-11-30T14:59:54Z</dcterms:created>
  <dcterms:modified xsi:type="dcterms:W3CDTF">2011-12-07T22:21:14Z</dcterms:modified>
</cp:coreProperties>
</file>